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png" ContentType="image/png"/>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4"/>
  </p:notesMasterIdLst>
  <p:handoutMasterIdLst>
    <p:handoutMasterId r:id="rId87"/>
  </p:handoutMasterIdLst>
  <p:sldIdLst>
    <p:sldId id="257" r:id="rId3"/>
    <p:sldId id="279" r:id="rId5"/>
    <p:sldId id="281" r:id="rId6"/>
    <p:sldId id="280" r:id="rId7"/>
    <p:sldId id="365" r:id="rId8"/>
    <p:sldId id="318" r:id="rId9"/>
    <p:sldId id="277" r:id="rId10"/>
    <p:sldId id="283" r:id="rId11"/>
    <p:sldId id="286" r:id="rId12"/>
    <p:sldId id="366" r:id="rId13"/>
    <p:sldId id="276" r:id="rId14"/>
    <p:sldId id="282" r:id="rId15"/>
    <p:sldId id="317" r:id="rId16"/>
    <p:sldId id="288" r:id="rId17"/>
    <p:sldId id="287" r:id="rId18"/>
    <p:sldId id="289" r:id="rId19"/>
    <p:sldId id="356" r:id="rId20"/>
    <p:sldId id="290" r:id="rId21"/>
    <p:sldId id="293" r:id="rId22"/>
    <p:sldId id="294" r:id="rId23"/>
    <p:sldId id="296" r:id="rId24"/>
    <p:sldId id="298" r:id="rId25"/>
    <p:sldId id="297" r:id="rId26"/>
    <p:sldId id="299" r:id="rId27"/>
    <p:sldId id="300" r:id="rId28"/>
    <p:sldId id="301" r:id="rId29"/>
    <p:sldId id="302" r:id="rId30"/>
    <p:sldId id="303" r:id="rId31"/>
    <p:sldId id="304" r:id="rId32"/>
    <p:sldId id="305" r:id="rId33"/>
    <p:sldId id="306" r:id="rId34"/>
    <p:sldId id="315" r:id="rId35"/>
    <p:sldId id="307" r:id="rId36"/>
    <p:sldId id="308" r:id="rId37"/>
    <p:sldId id="309" r:id="rId38"/>
    <p:sldId id="310" r:id="rId39"/>
    <p:sldId id="311" r:id="rId40"/>
    <p:sldId id="312" r:id="rId41"/>
    <p:sldId id="314" r:id="rId42"/>
    <p:sldId id="313" r:id="rId43"/>
    <p:sldId id="316" r:id="rId44"/>
    <p:sldId id="319" r:id="rId45"/>
    <p:sldId id="320" r:id="rId46"/>
    <p:sldId id="292" r:id="rId47"/>
    <p:sldId id="357" r:id="rId48"/>
    <p:sldId id="256" r:id="rId49"/>
    <p:sldId id="323" r:id="rId50"/>
    <p:sldId id="321" r:id="rId51"/>
    <p:sldId id="324" r:id="rId52"/>
    <p:sldId id="337" r:id="rId53"/>
    <p:sldId id="364" r:id="rId54"/>
    <p:sldId id="367" r:id="rId55"/>
    <p:sldId id="325" r:id="rId56"/>
    <p:sldId id="291" r:id="rId57"/>
    <p:sldId id="326" r:id="rId58"/>
    <p:sldId id="362" r:id="rId59"/>
    <p:sldId id="363" r:id="rId60"/>
    <p:sldId id="327" r:id="rId61"/>
    <p:sldId id="358" r:id="rId62"/>
    <p:sldId id="322" r:id="rId63"/>
    <p:sldId id="338" r:id="rId64"/>
    <p:sldId id="329" r:id="rId65"/>
    <p:sldId id="339" r:id="rId66"/>
    <p:sldId id="359" r:id="rId67"/>
    <p:sldId id="328" r:id="rId68"/>
    <p:sldId id="332" r:id="rId69"/>
    <p:sldId id="333" r:id="rId70"/>
    <p:sldId id="334" r:id="rId71"/>
    <p:sldId id="336" r:id="rId72"/>
    <p:sldId id="335" r:id="rId73"/>
    <p:sldId id="360" r:id="rId74"/>
    <p:sldId id="330" r:id="rId75"/>
    <p:sldId id="340" r:id="rId76"/>
    <p:sldId id="342" r:id="rId77"/>
    <p:sldId id="343" r:id="rId78"/>
    <p:sldId id="344" r:id="rId79"/>
    <p:sldId id="341" r:id="rId80"/>
    <p:sldId id="345" r:id="rId81"/>
    <p:sldId id="346" r:id="rId82"/>
    <p:sldId id="349" r:id="rId83"/>
    <p:sldId id="361" r:id="rId84"/>
    <p:sldId id="353" r:id="rId85"/>
    <p:sldId id="278" r:id="rId8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000000"/>
    <a:srgbClr val="E6E6E6"/>
    <a:srgbClr val="9F9FFF"/>
    <a:srgbClr val="00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458" autoAdjust="0"/>
    <p:restoredTop sz="54417" autoAdjust="0"/>
  </p:normalViewPr>
  <p:slideViewPr>
    <p:cSldViewPr snapToGrid="0">
      <p:cViewPr varScale="1">
        <p:scale>
          <a:sx n="62" d="100"/>
          <a:sy n="62" d="100"/>
        </p:scale>
        <p:origin x="2388" y="4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0" Type="http://schemas.openxmlformats.org/officeDocument/2006/relationships/tableStyles" Target="tableStyles.xml"/><Relationship Id="rId9" Type="http://schemas.openxmlformats.org/officeDocument/2006/relationships/slide" Target="slides/slide6.xml"/><Relationship Id="rId89" Type="http://schemas.openxmlformats.org/officeDocument/2006/relationships/viewProps" Target="viewProps.xml"/><Relationship Id="rId88" Type="http://schemas.openxmlformats.org/officeDocument/2006/relationships/presProps" Target="presProps.xml"/><Relationship Id="rId87" Type="http://schemas.openxmlformats.org/officeDocument/2006/relationships/handoutMaster" Target="handoutMasters/handoutMaster1.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4" Type="http://schemas.openxmlformats.org/officeDocument/2006/relationships/image" Target="../media/image9.wmf"/><Relationship Id="rId3" Type="http://schemas.openxmlformats.org/officeDocument/2006/relationships/image" Target="../media/image8.wmf"/><Relationship Id="rId2" Type="http://schemas.openxmlformats.org/officeDocument/2006/relationships/image" Target="../media/image6.wmf"/><Relationship Id="rId1" Type="http://schemas.openxmlformats.org/officeDocument/2006/relationships/image" Target="../media/image5.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52.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62.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86.wmf"/></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88.wmf"/><Relationship Id="rId1" Type="http://schemas.openxmlformats.org/officeDocument/2006/relationships/image" Target="../media/image87.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62.wmf"/></Relationships>
</file>

<file path=ppt/drawings/_rels/vmlDrawing15.vml.rels><?xml version="1.0" encoding="UTF-8" standalone="yes"?>
<Relationships xmlns="http://schemas.openxmlformats.org/package/2006/relationships"><Relationship Id="rId5" Type="http://schemas.openxmlformats.org/officeDocument/2006/relationships/image" Target="../media/image101.wmf"/><Relationship Id="rId4" Type="http://schemas.openxmlformats.org/officeDocument/2006/relationships/image" Target="../media/image100.wmf"/><Relationship Id="rId3" Type="http://schemas.openxmlformats.org/officeDocument/2006/relationships/image" Target="../media/image99.wmf"/><Relationship Id="rId2" Type="http://schemas.openxmlformats.org/officeDocument/2006/relationships/image" Target="../media/image98.wmf"/><Relationship Id="rId1" Type="http://schemas.openxmlformats.org/officeDocument/2006/relationships/image" Target="../media/image97.wmf"/></Relationships>
</file>

<file path=ppt/drawings/_rels/vmlDrawing16.vml.rels><?xml version="1.0" encoding="UTF-8" standalone="yes"?>
<Relationships xmlns="http://schemas.openxmlformats.org/package/2006/relationships"><Relationship Id="rId5" Type="http://schemas.openxmlformats.org/officeDocument/2006/relationships/image" Target="../media/image118.wmf"/><Relationship Id="rId4" Type="http://schemas.openxmlformats.org/officeDocument/2006/relationships/image" Target="../media/image117.wmf"/><Relationship Id="rId3" Type="http://schemas.openxmlformats.org/officeDocument/2006/relationships/image" Target="../media/image116.wmf"/><Relationship Id="rId2" Type="http://schemas.openxmlformats.org/officeDocument/2006/relationships/image" Target="../media/image115.wmf"/><Relationship Id="rId1" Type="http://schemas.openxmlformats.org/officeDocument/2006/relationships/image" Target="../media/image97.wmf"/></Relationships>
</file>

<file path=ppt/drawings/_rels/vmlDrawing17.vml.rels><?xml version="1.0" encoding="UTF-8" standalone="yes"?>
<Relationships xmlns="http://schemas.openxmlformats.org/package/2006/relationships"><Relationship Id="rId2" Type="http://schemas.openxmlformats.org/officeDocument/2006/relationships/image" Target="../media/image121.wmf"/><Relationship Id="rId1" Type="http://schemas.openxmlformats.org/officeDocument/2006/relationships/image" Target="../media/image120.w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5.w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5.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12.wmf"/><Relationship Id="rId1" Type="http://schemas.openxmlformats.org/officeDocument/2006/relationships/image" Target="../media/image11.wmf"/></Relationships>
</file>

<file path=ppt/drawings/_rels/vmlDrawing20.vml.rels><?xml version="1.0" encoding="UTF-8" standalone="yes"?>
<Relationships xmlns="http://schemas.openxmlformats.org/package/2006/relationships"><Relationship Id="rId3" Type="http://schemas.openxmlformats.org/officeDocument/2006/relationships/image" Target="../media/image127.wmf"/><Relationship Id="rId2" Type="http://schemas.openxmlformats.org/officeDocument/2006/relationships/image" Target="../media/image126.wmf"/><Relationship Id="rId1" Type="http://schemas.openxmlformats.org/officeDocument/2006/relationships/image" Target="../media/image125.wmf"/></Relationships>
</file>

<file path=ppt/drawings/_rels/vmlDrawing21.vml.rels><?xml version="1.0" encoding="UTF-8" standalone="yes"?>
<Relationships xmlns="http://schemas.openxmlformats.org/package/2006/relationships"><Relationship Id="rId8" Type="http://schemas.openxmlformats.org/officeDocument/2006/relationships/image" Target="../media/image139.wmf"/><Relationship Id="rId7" Type="http://schemas.openxmlformats.org/officeDocument/2006/relationships/image" Target="../media/image137.wmf"/><Relationship Id="rId6" Type="http://schemas.openxmlformats.org/officeDocument/2006/relationships/image" Target="../media/image135.wmf"/><Relationship Id="rId5" Type="http://schemas.openxmlformats.org/officeDocument/2006/relationships/image" Target="../media/image133.wmf"/><Relationship Id="rId4" Type="http://schemas.openxmlformats.org/officeDocument/2006/relationships/image" Target="../media/image132.wmf"/><Relationship Id="rId3" Type="http://schemas.openxmlformats.org/officeDocument/2006/relationships/image" Target="../media/image130.wmf"/><Relationship Id="rId2" Type="http://schemas.openxmlformats.org/officeDocument/2006/relationships/image" Target="../media/image129.wmf"/><Relationship Id="rId1" Type="http://schemas.openxmlformats.org/officeDocument/2006/relationships/image" Target="../media/image128.wmf"/></Relationships>
</file>

<file path=ppt/drawings/_rels/vmlDrawing22.vml.rels><?xml version="1.0" encoding="UTF-8" standalone="yes"?>
<Relationships xmlns="http://schemas.openxmlformats.org/package/2006/relationships"><Relationship Id="rId3" Type="http://schemas.openxmlformats.org/officeDocument/2006/relationships/image" Target="../media/image142.wmf"/><Relationship Id="rId2" Type="http://schemas.openxmlformats.org/officeDocument/2006/relationships/image" Target="../media/image141.wmf"/><Relationship Id="rId1" Type="http://schemas.openxmlformats.org/officeDocument/2006/relationships/image" Target="../media/image140.wmf"/></Relationships>
</file>

<file path=ppt/drawings/_rels/vmlDrawing23.vml.rels><?xml version="1.0" encoding="UTF-8" standalone="yes"?>
<Relationships xmlns="http://schemas.openxmlformats.org/package/2006/relationships"><Relationship Id="rId3" Type="http://schemas.openxmlformats.org/officeDocument/2006/relationships/image" Target="../media/image146.wmf"/><Relationship Id="rId2" Type="http://schemas.openxmlformats.org/officeDocument/2006/relationships/image" Target="../media/image145.wmf"/><Relationship Id="rId1" Type="http://schemas.openxmlformats.org/officeDocument/2006/relationships/image" Target="../media/image143.wmf"/></Relationships>
</file>

<file path=ppt/drawings/_rels/vmlDrawing24.vml.rels><?xml version="1.0" encoding="UTF-8" standalone="yes"?>
<Relationships xmlns="http://schemas.openxmlformats.org/package/2006/relationships"><Relationship Id="rId9" Type="http://schemas.openxmlformats.org/officeDocument/2006/relationships/image" Target="../media/image159.wmf"/><Relationship Id="rId8" Type="http://schemas.openxmlformats.org/officeDocument/2006/relationships/image" Target="../media/image158.wmf"/><Relationship Id="rId7" Type="http://schemas.openxmlformats.org/officeDocument/2006/relationships/image" Target="../media/image157.wmf"/><Relationship Id="rId6" Type="http://schemas.openxmlformats.org/officeDocument/2006/relationships/image" Target="../media/image156.wmf"/><Relationship Id="rId5" Type="http://schemas.openxmlformats.org/officeDocument/2006/relationships/image" Target="../media/image155.wmf"/><Relationship Id="rId4" Type="http://schemas.openxmlformats.org/officeDocument/2006/relationships/image" Target="../media/image154.wmf"/><Relationship Id="rId3" Type="http://schemas.openxmlformats.org/officeDocument/2006/relationships/image" Target="../media/image153.wmf"/><Relationship Id="rId2" Type="http://schemas.openxmlformats.org/officeDocument/2006/relationships/image" Target="../media/image152.wmf"/><Relationship Id="rId13" Type="http://schemas.openxmlformats.org/officeDocument/2006/relationships/image" Target="../media/image163.wmf"/><Relationship Id="rId12" Type="http://schemas.openxmlformats.org/officeDocument/2006/relationships/image" Target="../media/image162.wmf"/><Relationship Id="rId11" Type="http://schemas.openxmlformats.org/officeDocument/2006/relationships/image" Target="../media/image161.wmf"/><Relationship Id="rId10" Type="http://schemas.openxmlformats.org/officeDocument/2006/relationships/image" Target="../media/image160.wmf"/><Relationship Id="rId1" Type="http://schemas.openxmlformats.org/officeDocument/2006/relationships/image" Target="../media/image151.wmf"/></Relationships>
</file>

<file path=ppt/drawings/_rels/vmlDrawing25.vml.rels><?xml version="1.0" encoding="UTF-8" standalone="yes"?>
<Relationships xmlns="http://schemas.openxmlformats.org/package/2006/relationships"><Relationship Id="rId4" Type="http://schemas.openxmlformats.org/officeDocument/2006/relationships/image" Target="../media/image172.wmf"/><Relationship Id="rId3" Type="http://schemas.openxmlformats.org/officeDocument/2006/relationships/image" Target="../media/image171.wmf"/><Relationship Id="rId2" Type="http://schemas.openxmlformats.org/officeDocument/2006/relationships/image" Target="../media/image170.wmf"/><Relationship Id="rId1" Type="http://schemas.openxmlformats.org/officeDocument/2006/relationships/image" Target="../media/image169.wmf"/></Relationships>
</file>

<file path=ppt/drawings/_rels/vmlDrawing26.vml.rels><?xml version="1.0" encoding="UTF-8" standalone="yes"?>
<Relationships xmlns="http://schemas.openxmlformats.org/package/2006/relationships"><Relationship Id="rId4" Type="http://schemas.openxmlformats.org/officeDocument/2006/relationships/image" Target="../media/image176.wmf"/><Relationship Id="rId3" Type="http://schemas.openxmlformats.org/officeDocument/2006/relationships/image" Target="../media/image175.wmf"/><Relationship Id="rId2" Type="http://schemas.openxmlformats.org/officeDocument/2006/relationships/image" Target="../media/image174.wmf"/><Relationship Id="rId1" Type="http://schemas.openxmlformats.org/officeDocument/2006/relationships/image" Target="../media/image173.w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177.w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190.wmf"/></Relationships>
</file>

<file path=ppt/drawings/_rels/vmlDrawing29.vml.rels><?xml version="1.0" encoding="UTF-8" standalone="yes"?>
<Relationships xmlns="http://schemas.openxmlformats.org/package/2006/relationships"><Relationship Id="rId6" Type="http://schemas.openxmlformats.org/officeDocument/2006/relationships/image" Target="../media/image197.wmf"/><Relationship Id="rId5" Type="http://schemas.openxmlformats.org/officeDocument/2006/relationships/image" Target="../media/image196.wmf"/><Relationship Id="rId4" Type="http://schemas.openxmlformats.org/officeDocument/2006/relationships/image" Target="../media/image195.wmf"/><Relationship Id="rId3" Type="http://schemas.openxmlformats.org/officeDocument/2006/relationships/image" Target="../media/image194.wmf"/><Relationship Id="rId2" Type="http://schemas.openxmlformats.org/officeDocument/2006/relationships/image" Target="../media/image193.wmf"/><Relationship Id="rId1" Type="http://schemas.openxmlformats.org/officeDocument/2006/relationships/image" Target="../media/image192.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7.wmf"/></Relationships>
</file>

<file path=ppt/drawings/_rels/vmlDrawing30.vml.rels><?xml version="1.0" encoding="UTF-8" standalone="yes"?>
<Relationships xmlns="http://schemas.openxmlformats.org/package/2006/relationships"><Relationship Id="rId2" Type="http://schemas.openxmlformats.org/officeDocument/2006/relationships/image" Target="../media/image204.wmf"/><Relationship Id="rId1" Type="http://schemas.openxmlformats.org/officeDocument/2006/relationships/image" Target="../media/image203.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8.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33.wmf"/><Relationship Id="rId2" Type="http://schemas.openxmlformats.org/officeDocument/2006/relationships/image" Target="../media/image32.wmf"/><Relationship Id="rId1" Type="http://schemas.openxmlformats.org/officeDocument/2006/relationships/image" Target="../media/image31.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39.wmf"/></Relationships>
</file>

<file path=ppt/drawings/_rels/vmlDrawing7.vml.rels><?xml version="1.0" encoding="UTF-8" standalone="yes"?>
<Relationships xmlns="http://schemas.openxmlformats.org/package/2006/relationships"><Relationship Id="rId4" Type="http://schemas.openxmlformats.org/officeDocument/2006/relationships/image" Target="../media/image45.wmf"/><Relationship Id="rId3" Type="http://schemas.openxmlformats.org/officeDocument/2006/relationships/image" Target="../media/image44.wmf"/><Relationship Id="rId2" Type="http://schemas.openxmlformats.org/officeDocument/2006/relationships/image" Target="../media/image43.wmf"/><Relationship Id="rId1" Type="http://schemas.openxmlformats.org/officeDocument/2006/relationships/image" Target="../media/image42.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47.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49.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1865E49-D195-432D-8F28-230D9A8C6C8F}"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4D9BB29-4DC0-4D30-880D-404EB8DA0874}" type="slidenum">
              <a:rPr lang="zh-CN" altLang="en-US" smtClean="0"/>
            </a:fld>
            <a:endParaRPr lang="zh-CN" altLang="en-US"/>
          </a:p>
        </p:txBody>
      </p:sp>
    </p:spTree>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E6E594-5FF7-4327-8936-581CD19B0A02}"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1A7DBAA-765C-4A04-862F-E589233B003F}" type="slidenum">
              <a:rPr lang="zh-CN" altLang="en-US" smtClean="0"/>
            </a:fld>
            <a:endParaRPr lang="zh-CN" altLang="en-US"/>
          </a:p>
        </p:txBody>
      </p:sp>
    </p:spTree>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6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6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6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6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6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6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6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6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0.xml"/></Relationships>
</file>

<file path=ppt/notesSlides/_rels/notesSlide7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1.xml"/></Relationships>
</file>

<file path=ppt/notesSlides/_rels/notesSlide7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2.xml"/></Relationships>
</file>

<file path=ppt/notesSlides/_rels/notesSlide7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3.xml"/></Relationships>
</file>

<file path=ppt/notesSlides/_rels/notesSlide7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4.xml"/></Relationships>
</file>

<file path=ppt/notesSlides/_rels/notesSlide7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5.xml"/></Relationships>
</file>

<file path=ppt/notesSlides/_rels/notesSlide7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6.xml"/></Relationships>
</file>

<file path=ppt/notesSlides/_rels/notesSlide7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7.xml"/></Relationships>
</file>

<file path=ppt/notesSlides/_rels/notesSlide7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8.xml"/></Relationships>
</file>

<file path=ppt/notesSlides/_rels/notesSlide7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0.xml"/></Relationships>
</file>

<file path=ppt/notesSlides/_rels/notesSlide8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1.xml"/></Relationships>
</file>

<file path=ppt/notesSlides/_rels/notesSlide8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2.xml"/></Relationships>
</file>

<file path=ppt/notesSlides/_rels/notesSlide8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3.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1" dirty="0">
              <a:solidFill>
                <a:srgbClr val="000000"/>
              </a:solidFill>
              <a:latin typeface="微软雅黑" panose="020B0503020204020204" pitchFamily="34" charset="-122"/>
              <a:ea typeface="微软雅黑" panose="020B0503020204020204" pitchFamily="34" charset="-122"/>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1" dirty="0">
              <a:solidFill>
                <a:srgbClr val="000000"/>
              </a:solidFill>
              <a:latin typeface="微软雅黑" panose="020B0503020204020204" pitchFamily="34" charset="-122"/>
              <a:ea typeface="微软雅黑" panose="020B0503020204020204" pitchFamily="34" charset="-122"/>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7" name="Picture 10"/>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48136" y="51042"/>
            <a:ext cx="656987" cy="655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9" name="直接连接符 8"/>
          <p:cNvCxnSpPr/>
          <p:nvPr userDrawn="1"/>
        </p:nvCxnSpPr>
        <p:spPr>
          <a:xfrm>
            <a:off x="0" y="756460"/>
            <a:ext cx="12192000" cy="0"/>
          </a:xfrm>
          <a:prstGeom prst="line">
            <a:avLst/>
          </a:prstGeom>
        </p:spPr>
        <p:style>
          <a:lnRef idx="2">
            <a:schemeClr val="accent2"/>
          </a:lnRef>
          <a:fillRef idx="0">
            <a:schemeClr val="accent2"/>
          </a:fillRef>
          <a:effectRef idx="1">
            <a:schemeClr val="accent2"/>
          </a:effectRef>
          <a:fontRef idx="minor">
            <a:schemeClr val="tx1"/>
          </a:fontRef>
        </p:style>
      </p:cxnSp>
      <p:sp>
        <p:nvSpPr>
          <p:cNvPr id="10" name="文本框 9"/>
          <p:cNvSpPr txBox="1"/>
          <p:nvPr userDrawn="1"/>
        </p:nvSpPr>
        <p:spPr>
          <a:xfrm>
            <a:off x="11732261" y="6513607"/>
            <a:ext cx="497252" cy="400110"/>
          </a:xfrm>
          <a:prstGeom prst="rect">
            <a:avLst/>
          </a:prstGeom>
          <a:noFill/>
        </p:spPr>
        <p:txBody>
          <a:bodyPr wrap="none" rtlCol="0">
            <a:spAutoFit/>
          </a:bodyPr>
          <a:lstStyle/>
          <a:p>
            <a:fld id="{112CCA85-3D2C-4D2E-97E5-5FA00D7F5DB2}" type="slidenum">
              <a:rPr lang="zh-CN" altLang="en-US" sz="2000" b="1" smtClean="0">
                <a:solidFill>
                  <a:srgbClr val="002060"/>
                </a:solidFill>
              </a:rPr>
            </a:fld>
            <a:endParaRPr lang="zh-CN" altLang="en-US" sz="2000" b="1" dirty="0">
              <a:solidFill>
                <a:srgbClr val="002060"/>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2.xml"/><Relationship Id="rId2" Type="http://schemas.openxmlformats.org/officeDocument/2006/relationships/image" Target="../media/image3.jpeg"/><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9" Type="http://schemas.openxmlformats.org/officeDocument/2006/relationships/image" Target="../media/image21.png"/><Relationship Id="rId8" Type="http://schemas.openxmlformats.org/officeDocument/2006/relationships/image" Target="../media/image20.png"/><Relationship Id="rId7" Type="http://schemas.openxmlformats.org/officeDocument/2006/relationships/image" Target="../media/image19.png"/><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 Id="rId3" Type="http://schemas.openxmlformats.org/officeDocument/2006/relationships/image" Target="../media/image15.png"/><Relationship Id="rId2" Type="http://schemas.openxmlformats.org/officeDocument/2006/relationships/image" Target="../media/image14.png"/><Relationship Id="rId19" Type="http://schemas.openxmlformats.org/officeDocument/2006/relationships/notesSlide" Target="../notesSlides/notesSlide12.xml"/><Relationship Id="rId18" Type="http://schemas.openxmlformats.org/officeDocument/2006/relationships/vmlDrawing" Target="../drawings/vmlDrawing3.vml"/><Relationship Id="rId17" Type="http://schemas.openxmlformats.org/officeDocument/2006/relationships/slideLayout" Target="../slideLayouts/slideLayout1.xml"/><Relationship Id="rId16" Type="http://schemas.openxmlformats.org/officeDocument/2006/relationships/image" Target="../media/image27.wmf"/><Relationship Id="rId15" Type="http://schemas.openxmlformats.org/officeDocument/2006/relationships/oleObject" Target="../embeddings/oleObject10.bin"/><Relationship Id="rId14" Type="http://schemas.openxmlformats.org/officeDocument/2006/relationships/image" Target="../media/image26.png"/><Relationship Id="rId13" Type="http://schemas.openxmlformats.org/officeDocument/2006/relationships/image" Target="../media/image25.png"/><Relationship Id="rId12" Type="http://schemas.openxmlformats.org/officeDocument/2006/relationships/image" Target="../media/image24.png"/><Relationship Id="rId11" Type="http://schemas.openxmlformats.org/officeDocument/2006/relationships/image" Target="../media/image23.png"/><Relationship Id="rId10" Type="http://schemas.openxmlformats.org/officeDocument/2006/relationships/image" Target="../media/image22.png"/><Relationship Id="rId1" Type="http://schemas.openxmlformats.org/officeDocument/2006/relationships/image" Target="../media/image13.png"/></Relationships>
</file>

<file path=ppt/slides/_rels/slide13.xml.rels><?xml version="1.0" encoding="UTF-8" standalone="yes"?>
<Relationships xmlns="http://schemas.openxmlformats.org/package/2006/relationships"><Relationship Id="rId7" Type="http://schemas.openxmlformats.org/officeDocument/2006/relationships/notesSlide" Target="../notesSlides/notesSlide13.xml"/><Relationship Id="rId6" Type="http://schemas.openxmlformats.org/officeDocument/2006/relationships/vmlDrawing" Target="../drawings/vmlDrawing4.vml"/><Relationship Id="rId5" Type="http://schemas.openxmlformats.org/officeDocument/2006/relationships/slideLayout" Target="../slideLayouts/slideLayout1.xml"/><Relationship Id="rId4" Type="http://schemas.openxmlformats.org/officeDocument/2006/relationships/image" Target="../media/image30.png"/><Relationship Id="rId3" Type="http://schemas.openxmlformats.org/officeDocument/2006/relationships/image" Target="../media/image29.png"/><Relationship Id="rId2" Type="http://schemas.openxmlformats.org/officeDocument/2006/relationships/image" Target="../media/image28.wmf"/><Relationship Id="rId1" Type="http://schemas.openxmlformats.org/officeDocument/2006/relationships/oleObject" Target="../embeddings/oleObject11.bin"/></Relationships>
</file>

<file path=ppt/slides/_rels/slide14.xml.rels><?xml version="1.0" encoding="UTF-8" standalone="yes"?>
<Relationships xmlns="http://schemas.openxmlformats.org/package/2006/relationships"><Relationship Id="rId9" Type="http://schemas.openxmlformats.org/officeDocument/2006/relationships/notesSlide" Target="../notesSlides/notesSlide14.xml"/><Relationship Id="rId8" Type="http://schemas.openxmlformats.org/officeDocument/2006/relationships/vmlDrawing" Target="../drawings/vmlDrawing5.vml"/><Relationship Id="rId7" Type="http://schemas.openxmlformats.org/officeDocument/2006/relationships/slideLayout" Target="../slideLayouts/slideLayout1.xml"/><Relationship Id="rId6" Type="http://schemas.openxmlformats.org/officeDocument/2006/relationships/image" Target="../media/image33.wmf"/><Relationship Id="rId5" Type="http://schemas.openxmlformats.org/officeDocument/2006/relationships/oleObject" Target="../embeddings/oleObject14.bin"/><Relationship Id="rId4" Type="http://schemas.openxmlformats.org/officeDocument/2006/relationships/image" Target="../media/image32.wmf"/><Relationship Id="rId3" Type="http://schemas.openxmlformats.org/officeDocument/2006/relationships/oleObject" Target="../embeddings/oleObject13.bin"/><Relationship Id="rId2" Type="http://schemas.openxmlformats.org/officeDocument/2006/relationships/image" Target="../media/image31.wmf"/><Relationship Id="rId1" Type="http://schemas.openxmlformats.org/officeDocument/2006/relationships/oleObject" Target="../embeddings/oleObject12.bin"/></Relationships>
</file>

<file path=ppt/slides/_rels/slide15.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1.xml"/><Relationship Id="rId2" Type="http://schemas.openxmlformats.org/officeDocument/2006/relationships/image" Target="../media/image35.png"/><Relationship Id="rId1" Type="http://schemas.openxmlformats.org/officeDocument/2006/relationships/image" Target="../media/image34.png"/></Relationships>
</file>

<file path=ppt/slides/_rels/slide16.xml.rels><?xml version="1.0" encoding="UTF-8" standalone="yes"?>
<Relationships xmlns="http://schemas.openxmlformats.org/package/2006/relationships"><Relationship Id="rId5" Type="http://schemas.openxmlformats.org/officeDocument/2006/relationships/notesSlide" Target="../notesSlides/notesSlide16.xml"/><Relationship Id="rId4" Type="http://schemas.openxmlformats.org/officeDocument/2006/relationships/slideLayout" Target="../slideLayouts/slideLayout1.xml"/><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image" Target="../media/image36.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5" Type="http://schemas.openxmlformats.org/officeDocument/2006/relationships/notesSlide" Target="../notesSlides/notesSlide18.xml"/><Relationship Id="rId4" Type="http://schemas.openxmlformats.org/officeDocument/2006/relationships/vmlDrawing" Target="../drawings/vmlDrawing6.vml"/><Relationship Id="rId3" Type="http://schemas.openxmlformats.org/officeDocument/2006/relationships/slideLayout" Target="../slideLayouts/slideLayout1.xml"/><Relationship Id="rId2" Type="http://schemas.openxmlformats.org/officeDocument/2006/relationships/image" Target="../media/image39.wmf"/><Relationship Id="rId1" Type="http://schemas.openxmlformats.org/officeDocument/2006/relationships/oleObject" Target="../embeddings/oleObject15.bin"/></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xml"/><Relationship Id="rId1" Type="http://schemas.openxmlformats.org/officeDocument/2006/relationships/image" Target="../media/image40.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image" Target="../media/image4.png"/></Relationships>
</file>

<file path=ppt/slides/_rels/slide20.xml.rels><?xml version="1.0" encoding="UTF-8" standalone="yes"?>
<Relationships xmlns="http://schemas.openxmlformats.org/package/2006/relationships"><Relationship Id="rId9" Type="http://schemas.openxmlformats.org/officeDocument/2006/relationships/image" Target="../media/image45.wmf"/><Relationship Id="rId8" Type="http://schemas.openxmlformats.org/officeDocument/2006/relationships/oleObject" Target="../embeddings/oleObject19.bin"/><Relationship Id="rId7" Type="http://schemas.openxmlformats.org/officeDocument/2006/relationships/image" Target="../media/image44.wmf"/><Relationship Id="rId6" Type="http://schemas.openxmlformats.org/officeDocument/2006/relationships/oleObject" Target="../embeddings/oleObject18.bin"/><Relationship Id="rId5" Type="http://schemas.openxmlformats.org/officeDocument/2006/relationships/image" Target="../media/image43.wmf"/><Relationship Id="rId4" Type="http://schemas.openxmlformats.org/officeDocument/2006/relationships/oleObject" Target="../embeddings/oleObject17.bin"/><Relationship Id="rId3" Type="http://schemas.openxmlformats.org/officeDocument/2006/relationships/image" Target="../media/image42.wmf"/><Relationship Id="rId2" Type="http://schemas.openxmlformats.org/officeDocument/2006/relationships/oleObject" Target="../embeddings/oleObject16.bin"/><Relationship Id="rId13" Type="http://schemas.openxmlformats.org/officeDocument/2006/relationships/notesSlide" Target="../notesSlides/notesSlide20.xml"/><Relationship Id="rId12" Type="http://schemas.openxmlformats.org/officeDocument/2006/relationships/vmlDrawing" Target="../drawings/vmlDrawing7.vml"/><Relationship Id="rId11" Type="http://schemas.openxmlformats.org/officeDocument/2006/relationships/slideLayout" Target="../slideLayouts/slideLayout1.xml"/><Relationship Id="rId10" Type="http://schemas.openxmlformats.org/officeDocument/2006/relationships/image" Target="../media/image46.png"/><Relationship Id="rId1" Type="http://schemas.openxmlformats.org/officeDocument/2006/relationships/image" Target="../media/image41.png"/></Relationships>
</file>

<file path=ppt/slides/_rels/slide21.xml.rels><?xml version="1.0" encoding="UTF-8" standalone="yes"?>
<Relationships xmlns="http://schemas.openxmlformats.org/package/2006/relationships"><Relationship Id="rId6" Type="http://schemas.openxmlformats.org/officeDocument/2006/relationships/notesSlide" Target="../notesSlides/notesSlide21.xml"/><Relationship Id="rId5" Type="http://schemas.openxmlformats.org/officeDocument/2006/relationships/vmlDrawing" Target="../drawings/vmlDrawing8.vml"/><Relationship Id="rId4" Type="http://schemas.openxmlformats.org/officeDocument/2006/relationships/slideLayout" Target="../slideLayouts/slideLayout1.xml"/><Relationship Id="rId3" Type="http://schemas.openxmlformats.org/officeDocument/2006/relationships/image" Target="../media/image48.png"/><Relationship Id="rId2" Type="http://schemas.openxmlformats.org/officeDocument/2006/relationships/image" Target="../media/image47.wmf"/><Relationship Id="rId1" Type="http://schemas.openxmlformats.org/officeDocument/2006/relationships/oleObject" Target="../embeddings/oleObject20.bin"/></Relationships>
</file>

<file path=ppt/slides/_rels/slide22.xml.rels><?xml version="1.0" encoding="UTF-8" standalone="yes"?>
<Relationships xmlns="http://schemas.openxmlformats.org/package/2006/relationships"><Relationship Id="rId6" Type="http://schemas.openxmlformats.org/officeDocument/2006/relationships/notesSlide" Target="../notesSlides/notesSlide22.xml"/><Relationship Id="rId5" Type="http://schemas.openxmlformats.org/officeDocument/2006/relationships/vmlDrawing" Target="../drawings/vmlDrawing9.vml"/><Relationship Id="rId4" Type="http://schemas.openxmlformats.org/officeDocument/2006/relationships/slideLayout" Target="../slideLayouts/slideLayout1.xml"/><Relationship Id="rId3" Type="http://schemas.openxmlformats.org/officeDocument/2006/relationships/image" Target="../media/image50.png"/><Relationship Id="rId2" Type="http://schemas.openxmlformats.org/officeDocument/2006/relationships/image" Target="../media/image49.wmf"/><Relationship Id="rId1" Type="http://schemas.openxmlformats.org/officeDocument/2006/relationships/oleObject" Target="../embeddings/oleObject21.bin"/></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xml"/><Relationship Id="rId1" Type="http://schemas.openxmlformats.org/officeDocument/2006/relationships/image" Target="../media/image51.png"/></Relationships>
</file>

<file path=ppt/slides/_rels/slide24.xml.rels><?xml version="1.0" encoding="UTF-8" standalone="yes"?>
<Relationships xmlns="http://schemas.openxmlformats.org/package/2006/relationships"><Relationship Id="rId5" Type="http://schemas.openxmlformats.org/officeDocument/2006/relationships/notesSlide" Target="../notesSlides/notesSlide24.xml"/><Relationship Id="rId4" Type="http://schemas.openxmlformats.org/officeDocument/2006/relationships/vmlDrawing" Target="../drawings/vmlDrawing10.vml"/><Relationship Id="rId3" Type="http://schemas.openxmlformats.org/officeDocument/2006/relationships/slideLayout" Target="../slideLayouts/slideLayout1.xml"/><Relationship Id="rId2" Type="http://schemas.openxmlformats.org/officeDocument/2006/relationships/image" Target="../media/image52.wmf"/><Relationship Id="rId1" Type="http://schemas.openxmlformats.org/officeDocument/2006/relationships/oleObject" Target="../embeddings/oleObject22.bin"/></Relationships>
</file>

<file path=ppt/slides/_rels/slide25.xml.rels><?xml version="1.0" encoding="UTF-8" standalone="yes"?>
<Relationships xmlns="http://schemas.openxmlformats.org/package/2006/relationships"><Relationship Id="rId9" Type="http://schemas.openxmlformats.org/officeDocument/2006/relationships/image" Target="../media/image61.png"/><Relationship Id="rId8" Type="http://schemas.openxmlformats.org/officeDocument/2006/relationships/image" Target="../media/image60.png"/><Relationship Id="rId7" Type="http://schemas.openxmlformats.org/officeDocument/2006/relationships/image" Target="../media/image59.png"/><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 Id="rId3" Type="http://schemas.openxmlformats.org/officeDocument/2006/relationships/image" Target="../media/image55.png"/><Relationship Id="rId2" Type="http://schemas.openxmlformats.org/officeDocument/2006/relationships/image" Target="../media/image54.png"/><Relationship Id="rId15" Type="http://schemas.openxmlformats.org/officeDocument/2006/relationships/notesSlide" Target="../notesSlides/notesSlide25.xml"/><Relationship Id="rId14" Type="http://schemas.openxmlformats.org/officeDocument/2006/relationships/vmlDrawing" Target="../drawings/vmlDrawing11.vml"/><Relationship Id="rId13" Type="http://schemas.openxmlformats.org/officeDocument/2006/relationships/slideLayout" Target="../slideLayouts/slideLayout1.xml"/><Relationship Id="rId12" Type="http://schemas.openxmlformats.org/officeDocument/2006/relationships/image" Target="../media/image63.png"/><Relationship Id="rId11" Type="http://schemas.openxmlformats.org/officeDocument/2006/relationships/image" Target="../media/image62.wmf"/><Relationship Id="rId10" Type="http://schemas.openxmlformats.org/officeDocument/2006/relationships/oleObject" Target="../embeddings/oleObject23.bin"/><Relationship Id="rId1" Type="http://schemas.openxmlformats.org/officeDocument/2006/relationships/image" Target="../media/image53.png"/></Relationships>
</file>

<file path=ppt/slides/_rels/slide26.xml.rels><?xml version="1.0" encoding="UTF-8" standalone="yes"?>
<Relationships xmlns="http://schemas.openxmlformats.org/package/2006/relationships"><Relationship Id="rId4" Type="http://schemas.openxmlformats.org/officeDocument/2006/relationships/notesSlide" Target="../notesSlides/notesSlide26.xml"/><Relationship Id="rId3" Type="http://schemas.openxmlformats.org/officeDocument/2006/relationships/slideLayout" Target="../slideLayouts/slideLayout1.xml"/><Relationship Id="rId2" Type="http://schemas.openxmlformats.org/officeDocument/2006/relationships/image" Target="../media/image65.png"/><Relationship Id="rId1" Type="http://schemas.openxmlformats.org/officeDocument/2006/relationships/image" Target="../media/image64.png"/></Relationships>
</file>

<file path=ppt/slides/_rels/slide27.xml.rels><?xml version="1.0" encoding="UTF-8" standalone="yes"?>
<Relationships xmlns="http://schemas.openxmlformats.org/package/2006/relationships"><Relationship Id="rId9" Type="http://schemas.openxmlformats.org/officeDocument/2006/relationships/image" Target="../media/image74.png"/><Relationship Id="rId8" Type="http://schemas.openxmlformats.org/officeDocument/2006/relationships/image" Target="../media/image73.png"/><Relationship Id="rId7" Type="http://schemas.openxmlformats.org/officeDocument/2006/relationships/image" Target="../media/image72.png"/><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 Id="rId3" Type="http://schemas.openxmlformats.org/officeDocument/2006/relationships/image" Target="../media/image68.png"/><Relationship Id="rId2" Type="http://schemas.openxmlformats.org/officeDocument/2006/relationships/image" Target="../media/image67.png"/><Relationship Id="rId11" Type="http://schemas.openxmlformats.org/officeDocument/2006/relationships/notesSlide" Target="../notesSlides/notesSlide27.xml"/><Relationship Id="rId10" Type="http://schemas.openxmlformats.org/officeDocument/2006/relationships/slideLayout" Target="../slideLayouts/slideLayout1.xml"/><Relationship Id="rId1" Type="http://schemas.openxmlformats.org/officeDocument/2006/relationships/image" Target="../media/image66.png"/></Relationships>
</file>

<file path=ppt/slides/_rels/slide28.xml.rels><?xml version="1.0" encoding="UTF-8" standalone="yes"?>
<Relationships xmlns="http://schemas.openxmlformats.org/package/2006/relationships"><Relationship Id="rId7" Type="http://schemas.openxmlformats.org/officeDocument/2006/relationships/notesSlide" Target="../notesSlides/notesSlide28.xml"/><Relationship Id="rId6" Type="http://schemas.openxmlformats.org/officeDocument/2006/relationships/slideLayout" Target="../slideLayouts/slideLayout1.xml"/><Relationship Id="rId5" Type="http://schemas.openxmlformats.org/officeDocument/2006/relationships/image" Target="../media/image79.png"/><Relationship Id="rId4" Type="http://schemas.openxmlformats.org/officeDocument/2006/relationships/image" Target="../media/image78.png"/><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image" Target="../media/image75.png"/></Relationships>
</file>

<file path=ppt/slides/_rels/slide29.xml.rels><?xml version="1.0" encoding="UTF-8" standalone="yes"?>
<Relationships xmlns="http://schemas.openxmlformats.org/package/2006/relationships"><Relationship Id="rId9" Type="http://schemas.openxmlformats.org/officeDocument/2006/relationships/image" Target="../media/image80.png"/><Relationship Id="rId8" Type="http://schemas.openxmlformats.org/officeDocument/2006/relationships/image" Target="../media/image72.png"/><Relationship Id="rId7" Type="http://schemas.openxmlformats.org/officeDocument/2006/relationships/image" Target="../media/image71.png"/><Relationship Id="rId6" Type="http://schemas.openxmlformats.org/officeDocument/2006/relationships/image" Target="../media/image70.png"/><Relationship Id="rId5" Type="http://schemas.openxmlformats.org/officeDocument/2006/relationships/image" Target="../media/image73.png"/><Relationship Id="rId4" Type="http://schemas.openxmlformats.org/officeDocument/2006/relationships/image" Target="../media/image69.png"/><Relationship Id="rId3" Type="http://schemas.openxmlformats.org/officeDocument/2006/relationships/image" Target="../media/image68.png"/><Relationship Id="rId2" Type="http://schemas.openxmlformats.org/officeDocument/2006/relationships/image" Target="../media/image66.png"/><Relationship Id="rId12" Type="http://schemas.openxmlformats.org/officeDocument/2006/relationships/notesSlide" Target="../notesSlides/notesSlide29.xml"/><Relationship Id="rId11" Type="http://schemas.openxmlformats.org/officeDocument/2006/relationships/slideLayout" Target="../slideLayouts/slideLayout1.xml"/><Relationship Id="rId10" Type="http://schemas.openxmlformats.org/officeDocument/2006/relationships/image" Target="../media/image74.png"/><Relationship Id="rId1" Type="http://schemas.openxmlformats.org/officeDocument/2006/relationships/image" Target="../media/image67.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image" Target="../media/image4.png"/></Relationships>
</file>

<file path=ppt/slides/_rels/slide30.xml.rels><?xml version="1.0" encoding="UTF-8" standalone="yes"?>
<Relationships xmlns="http://schemas.openxmlformats.org/package/2006/relationships"><Relationship Id="rId7" Type="http://schemas.openxmlformats.org/officeDocument/2006/relationships/notesSlide" Target="../notesSlides/notesSlide30.xml"/><Relationship Id="rId6" Type="http://schemas.openxmlformats.org/officeDocument/2006/relationships/slideLayout" Target="../slideLayouts/slideLayout1.xml"/><Relationship Id="rId5" Type="http://schemas.openxmlformats.org/officeDocument/2006/relationships/image" Target="../media/image79.png"/><Relationship Id="rId4" Type="http://schemas.openxmlformats.org/officeDocument/2006/relationships/image" Target="../media/image78.png"/><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image" Target="../media/image75.png"/></Relationships>
</file>

<file path=ppt/slides/_rels/slide31.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image" Target="../media/image78.png"/><Relationship Id="rId7" Type="http://schemas.openxmlformats.org/officeDocument/2006/relationships/image" Target="../media/image77.png"/><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79.png"/><Relationship Id="rId3" Type="http://schemas.openxmlformats.org/officeDocument/2006/relationships/image" Target="../media/image82.png"/><Relationship Id="rId2" Type="http://schemas.openxmlformats.org/officeDocument/2006/relationships/image" Target="../media/image81.png"/><Relationship Id="rId10" Type="http://schemas.openxmlformats.org/officeDocument/2006/relationships/notesSlide" Target="../notesSlides/notesSlide31.xml"/><Relationship Id="rId1" Type="http://schemas.openxmlformats.org/officeDocument/2006/relationships/image" Target="../media/image65.png"/></Relationships>
</file>

<file path=ppt/slides/_rels/slide32.xml.rels><?xml version="1.0" encoding="UTF-8" standalone="yes"?>
<Relationships xmlns="http://schemas.openxmlformats.org/package/2006/relationships"><Relationship Id="rId6" Type="http://schemas.openxmlformats.org/officeDocument/2006/relationships/notesSlide" Target="../notesSlides/notesSlide32.xml"/><Relationship Id="rId5" Type="http://schemas.openxmlformats.org/officeDocument/2006/relationships/vmlDrawing" Target="../drawings/vmlDrawing12.vml"/><Relationship Id="rId4" Type="http://schemas.openxmlformats.org/officeDocument/2006/relationships/slideLayout" Target="../slideLayouts/slideLayout1.xml"/><Relationship Id="rId3" Type="http://schemas.openxmlformats.org/officeDocument/2006/relationships/image" Target="../media/image86.wmf"/><Relationship Id="rId2" Type="http://schemas.openxmlformats.org/officeDocument/2006/relationships/oleObject" Target="../embeddings/oleObject24.bin"/><Relationship Id="rId1" Type="http://schemas.openxmlformats.org/officeDocument/2006/relationships/image" Target="../media/image85.png"/></Relationships>
</file>

<file path=ppt/slides/_rels/slide33.xml.rels><?xml version="1.0" encoding="UTF-8" standalone="yes"?>
<Relationships xmlns="http://schemas.openxmlformats.org/package/2006/relationships"><Relationship Id="rId7" Type="http://schemas.openxmlformats.org/officeDocument/2006/relationships/notesSlide" Target="../notesSlides/notesSlide33.xml"/><Relationship Id="rId6" Type="http://schemas.openxmlformats.org/officeDocument/2006/relationships/vmlDrawing" Target="../drawings/vmlDrawing13.vml"/><Relationship Id="rId5" Type="http://schemas.openxmlformats.org/officeDocument/2006/relationships/slideLayout" Target="../slideLayouts/slideLayout1.xml"/><Relationship Id="rId4" Type="http://schemas.openxmlformats.org/officeDocument/2006/relationships/image" Target="../media/image88.wmf"/><Relationship Id="rId3" Type="http://schemas.openxmlformats.org/officeDocument/2006/relationships/oleObject" Target="../embeddings/oleObject26.bin"/><Relationship Id="rId2" Type="http://schemas.openxmlformats.org/officeDocument/2006/relationships/image" Target="../media/image87.wmf"/><Relationship Id="rId1" Type="http://schemas.openxmlformats.org/officeDocument/2006/relationships/oleObject" Target="../embeddings/oleObject25.bin"/></Relationships>
</file>

<file path=ppt/slides/_rels/slide34.xml.rels><?xml version="1.0" encoding="UTF-8" standalone="yes"?>
<Relationships xmlns="http://schemas.openxmlformats.org/package/2006/relationships"><Relationship Id="rId9" Type="http://schemas.openxmlformats.org/officeDocument/2006/relationships/image" Target="../media/image92.png"/><Relationship Id="rId8" Type="http://schemas.openxmlformats.org/officeDocument/2006/relationships/image" Target="../media/image60.png"/><Relationship Id="rId7" Type="http://schemas.openxmlformats.org/officeDocument/2006/relationships/image" Target="../media/image91.png"/><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56.png"/><Relationship Id="rId3" Type="http://schemas.openxmlformats.org/officeDocument/2006/relationships/image" Target="../media/image55.png"/><Relationship Id="rId2" Type="http://schemas.openxmlformats.org/officeDocument/2006/relationships/image" Target="../media/image54.png"/><Relationship Id="rId15" Type="http://schemas.openxmlformats.org/officeDocument/2006/relationships/notesSlide" Target="../notesSlides/notesSlide34.xml"/><Relationship Id="rId14" Type="http://schemas.openxmlformats.org/officeDocument/2006/relationships/vmlDrawing" Target="../drawings/vmlDrawing14.vml"/><Relationship Id="rId13" Type="http://schemas.openxmlformats.org/officeDocument/2006/relationships/slideLayout" Target="../slideLayouts/slideLayout1.xml"/><Relationship Id="rId12" Type="http://schemas.openxmlformats.org/officeDocument/2006/relationships/image" Target="../media/image63.png"/><Relationship Id="rId11" Type="http://schemas.openxmlformats.org/officeDocument/2006/relationships/image" Target="../media/image62.wmf"/><Relationship Id="rId10" Type="http://schemas.openxmlformats.org/officeDocument/2006/relationships/oleObject" Target="../embeddings/oleObject27.bin"/><Relationship Id="rId1" Type="http://schemas.openxmlformats.org/officeDocument/2006/relationships/image" Target="../media/image53.png"/></Relationships>
</file>

<file path=ppt/slides/_rels/slide35.xml.rels><?xml version="1.0" encoding="UTF-8" standalone="yes"?>
<Relationships xmlns="http://schemas.openxmlformats.org/package/2006/relationships"><Relationship Id="rId6" Type="http://schemas.openxmlformats.org/officeDocument/2006/relationships/notesSlide" Target="../notesSlides/notesSlide35.xml"/><Relationship Id="rId5" Type="http://schemas.openxmlformats.org/officeDocument/2006/relationships/slideLayout" Target="../slideLayouts/slideLayout1.xml"/><Relationship Id="rId4" Type="http://schemas.openxmlformats.org/officeDocument/2006/relationships/image" Target="../media/image96.png"/><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image" Target="../media/image93.png"/></Relationships>
</file>

<file path=ppt/slides/_rels/slide36.xml.rels><?xml version="1.0" encoding="UTF-8" standalone="yes"?>
<Relationships xmlns="http://schemas.openxmlformats.org/package/2006/relationships"><Relationship Id="rId4" Type="http://schemas.openxmlformats.org/officeDocument/2006/relationships/notesSlide" Target="../notesSlides/notesSlide36.xml"/><Relationship Id="rId3" Type="http://schemas.openxmlformats.org/officeDocument/2006/relationships/slideLayout" Target="../slideLayouts/slideLayout1.xml"/><Relationship Id="rId2" Type="http://schemas.openxmlformats.org/officeDocument/2006/relationships/image" Target="../media/image34.png"/><Relationship Id="rId1" Type="http://schemas.openxmlformats.org/officeDocument/2006/relationships/image" Target="../media/image35.png"/></Relationships>
</file>

<file path=ppt/slides/_rels/slide37.xml.rels><?xml version="1.0" encoding="UTF-8" standalone="yes"?>
<Relationships xmlns="http://schemas.openxmlformats.org/package/2006/relationships"><Relationship Id="rId9" Type="http://schemas.openxmlformats.org/officeDocument/2006/relationships/oleObject" Target="../embeddings/oleObject32.bin"/><Relationship Id="rId8" Type="http://schemas.openxmlformats.org/officeDocument/2006/relationships/image" Target="../media/image100.wmf"/><Relationship Id="rId7" Type="http://schemas.openxmlformats.org/officeDocument/2006/relationships/oleObject" Target="../embeddings/oleObject31.bin"/><Relationship Id="rId6" Type="http://schemas.openxmlformats.org/officeDocument/2006/relationships/image" Target="../media/image99.wmf"/><Relationship Id="rId5" Type="http://schemas.openxmlformats.org/officeDocument/2006/relationships/oleObject" Target="../embeddings/oleObject30.bin"/><Relationship Id="rId4" Type="http://schemas.openxmlformats.org/officeDocument/2006/relationships/image" Target="../media/image98.wmf"/><Relationship Id="rId3" Type="http://schemas.openxmlformats.org/officeDocument/2006/relationships/oleObject" Target="../embeddings/oleObject29.bin"/><Relationship Id="rId2" Type="http://schemas.openxmlformats.org/officeDocument/2006/relationships/image" Target="../media/image97.wmf"/><Relationship Id="rId13" Type="http://schemas.openxmlformats.org/officeDocument/2006/relationships/notesSlide" Target="../notesSlides/notesSlide37.xml"/><Relationship Id="rId12" Type="http://schemas.openxmlformats.org/officeDocument/2006/relationships/vmlDrawing" Target="../drawings/vmlDrawing15.vml"/><Relationship Id="rId11" Type="http://schemas.openxmlformats.org/officeDocument/2006/relationships/slideLayout" Target="../slideLayouts/slideLayout1.xml"/><Relationship Id="rId10" Type="http://schemas.openxmlformats.org/officeDocument/2006/relationships/image" Target="../media/image101.wmf"/><Relationship Id="rId1" Type="http://schemas.openxmlformats.org/officeDocument/2006/relationships/oleObject" Target="../embeddings/oleObject28.bin"/></Relationships>
</file>

<file path=ppt/slides/_rels/slide38.xml.rels><?xml version="1.0" encoding="UTF-8" standalone="yes"?>
<Relationships xmlns="http://schemas.openxmlformats.org/package/2006/relationships"><Relationship Id="rId9" Type="http://schemas.openxmlformats.org/officeDocument/2006/relationships/image" Target="../media/image19.png"/><Relationship Id="rId8" Type="http://schemas.openxmlformats.org/officeDocument/2006/relationships/image" Target="../media/image18.png"/><Relationship Id="rId7" Type="http://schemas.openxmlformats.org/officeDocument/2006/relationships/image" Target="../media/image108.png"/><Relationship Id="rId6" Type="http://schemas.openxmlformats.org/officeDocument/2006/relationships/image" Target="../media/image107.png"/><Relationship Id="rId5" Type="http://schemas.openxmlformats.org/officeDocument/2006/relationships/image" Target="../media/image106.png"/><Relationship Id="rId4" Type="http://schemas.openxmlformats.org/officeDocument/2006/relationships/image" Target="../media/image105.png"/><Relationship Id="rId3" Type="http://schemas.openxmlformats.org/officeDocument/2006/relationships/image" Target="../media/image104.png"/><Relationship Id="rId2" Type="http://schemas.openxmlformats.org/officeDocument/2006/relationships/image" Target="../media/image103.png"/><Relationship Id="rId17" Type="http://schemas.openxmlformats.org/officeDocument/2006/relationships/notesSlide" Target="../notesSlides/notesSlide38.xml"/><Relationship Id="rId16" Type="http://schemas.openxmlformats.org/officeDocument/2006/relationships/slideLayout" Target="../slideLayouts/slideLayout1.xml"/><Relationship Id="rId15" Type="http://schemas.openxmlformats.org/officeDocument/2006/relationships/image" Target="../media/image25.png"/><Relationship Id="rId14" Type="http://schemas.openxmlformats.org/officeDocument/2006/relationships/image" Target="../media/image24.png"/><Relationship Id="rId13" Type="http://schemas.openxmlformats.org/officeDocument/2006/relationships/image" Target="../media/image23.png"/><Relationship Id="rId12" Type="http://schemas.openxmlformats.org/officeDocument/2006/relationships/image" Target="../media/image109.png"/><Relationship Id="rId11" Type="http://schemas.openxmlformats.org/officeDocument/2006/relationships/image" Target="../media/image21.png"/><Relationship Id="rId10" Type="http://schemas.openxmlformats.org/officeDocument/2006/relationships/image" Target="../media/image20.png"/><Relationship Id="rId1" Type="http://schemas.openxmlformats.org/officeDocument/2006/relationships/image" Target="../media/image102.png"/></Relationships>
</file>

<file path=ppt/slides/_rels/slide39.xml.rels><?xml version="1.0" encoding="UTF-8" standalone="yes"?>
<Relationships xmlns="http://schemas.openxmlformats.org/package/2006/relationships"><Relationship Id="rId6" Type="http://schemas.openxmlformats.org/officeDocument/2006/relationships/notesSlide" Target="../notesSlides/notesSlide39.xml"/><Relationship Id="rId5" Type="http://schemas.openxmlformats.org/officeDocument/2006/relationships/slideLayout" Target="../slideLayouts/slideLayout1.xml"/><Relationship Id="rId4" Type="http://schemas.openxmlformats.org/officeDocument/2006/relationships/image" Target="../media/image113.png"/><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image" Target="../media/image110.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1.xml"/><Relationship Id="rId1" Type="http://schemas.openxmlformats.org/officeDocument/2006/relationships/image" Target="../media/image114.png"/></Relationships>
</file>

<file path=ppt/slides/_rels/slide41.xml.rels><?xml version="1.0" encoding="UTF-8" standalone="yes"?>
<Relationships xmlns="http://schemas.openxmlformats.org/package/2006/relationships"><Relationship Id="rId9" Type="http://schemas.openxmlformats.org/officeDocument/2006/relationships/oleObject" Target="../embeddings/oleObject37.bin"/><Relationship Id="rId8" Type="http://schemas.openxmlformats.org/officeDocument/2006/relationships/image" Target="../media/image117.wmf"/><Relationship Id="rId7" Type="http://schemas.openxmlformats.org/officeDocument/2006/relationships/oleObject" Target="../embeddings/oleObject36.bin"/><Relationship Id="rId6" Type="http://schemas.openxmlformats.org/officeDocument/2006/relationships/image" Target="../media/image116.wmf"/><Relationship Id="rId5" Type="http://schemas.openxmlformats.org/officeDocument/2006/relationships/oleObject" Target="../embeddings/oleObject35.bin"/><Relationship Id="rId4" Type="http://schemas.openxmlformats.org/officeDocument/2006/relationships/image" Target="../media/image115.wmf"/><Relationship Id="rId3" Type="http://schemas.openxmlformats.org/officeDocument/2006/relationships/oleObject" Target="../embeddings/oleObject34.bin"/><Relationship Id="rId2" Type="http://schemas.openxmlformats.org/officeDocument/2006/relationships/image" Target="../media/image97.wmf"/><Relationship Id="rId13" Type="http://schemas.openxmlformats.org/officeDocument/2006/relationships/notesSlide" Target="../notesSlides/notesSlide41.xml"/><Relationship Id="rId12" Type="http://schemas.openxmlformats.org/officeDocument/2006/relationships/vmlDrawing" Target="../drawings/vmlDrawing16.vml"/><Relationship Id="rId11" Type="http://schemas.openxmlformats.org/officeDocument/2006/relationships/slideLayout" Target="../slideLayouts/slideLayout1.xml"/><Relationship Id="rId10" Type="http://schemas.openxmlformats.org/officeDocument/2006/relationships/image" Target="../media/image118.wmf"/><Relationship Id="rId1" Type="http://schemas.openxmlformats.org/officeDocument/2006/relationships/oleObject" Target="../embeddings/oleObject33.bin"/></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1.xml"/><Relationship Id="rId1" Type="http://schemas.openxmlformats.org/officeDocument/2006/relationships/image" Target="../media/image119.png"/></Relationships>
</file>

<file path=ppt/slides/_rels/slide43.xml.rels><?xml version="1.0" encoding="UTF-8" standalone="yes"?>
<Relationships xmlns="http://schemas.openxmlformats.org/package/2006/relationships"><Relationship Id="rId8" Type="http://schemas.openxmlformats.org/officeDocument/2006/relationships/notesSlide" Target="../notesSlides/notesSlide43.xml"/><Relationship Id="rId7" Type="http://schemas.openxmlformats.org/officeDocument/2006/relationships/vmlDrawing" Target="../drawings/vmlDrawing17.vml"/><Relationship Id="rId6" Type="http://schemas.openxmlformats.org/officeDocument/2006/relationships/slideLayout" Target="../slideLayouts/slideLayout1.xml"/><Relationship Id="rId5" Type="http://schemas.openxmlformats.org/officeDocument/2006/relationships/image" Target="../media/image122.png"/><Relationship Id="rId4" Type="http://schemas.openxmlformats.org/officeDocument/2006/relationships/image" Target="../media/image121.wmf"/><Relationship Id="rId3" Type="http://schemas.openxmlformats.org/officeDocument/2006/relationships/oleObject" Target="../embeddings/oleObject39.bin"/><Relationship Id="rId2" Type="http://schemas.openxmlformats.org/officeDocument/2006/relationships/image" Target="../media/image120.wmf"/><Relationship Id="rId1" Type="http://schemas.openxmlformats.org/officeDocument/2006/relationships/oleObject" Target="../embeddings/oleObject38.bin"/></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6" Type="http://schemas.openxmlformats.org/officeDocument/2006/relationships/notesSlide" Target="../notesSlides/notesSlide46.xml"/><Relationship Id="rId5" Type="http://schemas.openxmlformats.org/officeDocument/2006/relationships/vmlDrawing" Target="../drawings/vmlDrawing18.vml"/><Relationship Id="rId4" Type="http://schemas.openxmlformats.org/officeDocument/2006/relationships/slideLayout" Target="../slideLayouts/slideLayout1.xml"/><Relationship Id="rId3" Type="http://schemas.openxmlformats.org/officeDocument/2006/relationships/oleObject" Target="../embeddings/oleObject41.bin"/><Relationship Id="rId2" Type="http://schemas.openxmlformats.org/officeDocument/2006/relationships/image" Target="../media/image5.wmf"/><Relationship Id="rId1" Type="http://schemas.openxmlformats.org/officeDocument/2006/relationships/oleObject" Target="../embeddings/oleObject40.bin"/></Relationships>
</file>

<file path=ppt/slides/_rels/slide47.xml.rels><?xml version="1.0" encoding="UTF-8" standalone="yes"?>
<Relationships xmlns="http://schemas.openxmlformats.org/package/2006/relationships"><Relationship Id="rId8" Type="http://schemas.openxmlformats.org/officeDocument/2006/relationships/notesSlide" Target="../notesSlides/notesSlide47.xml"/><Relationship Id="rId7" Type="http://schemas.openxmlformats.org/officeDocument/2006/relationships/vmlDrawing" Target="../drawings/vmlDrawing19.vml"/><Relationship Id="rId6" Type="http://schemas.openxmlformats.org/officeDocument/2006/relationships/slideLayout" Target="../slideLayouts/slideLayout1.xml"/><Relationship Id="rId5" Type="http://schemas.openxmlformats.org/officeDocument/2006/relationships/oleObject" Target="../embeddings/oleObject45.bin"/><Relationship Id="rId4" Type="http://schemas.openxmlformats.org/officeDocument/2006/relationships/oleObject" Target="../embeddings/oleObject44.bin"/><Relationship Id="rId3" Type="http://schemas.openxmlformats.org/officeDocument/2006/relationships/oleObject" Target="../embeddings/oleObject43.bin"/><Relationship Id="rId2" Type="http://schemas.openxmlformats.org/officeDocument/2006/relationships/image" Target="../media/image5.wmf"/><Relationship Id="rId1" Type="http://schemas.openxmlformats.org/officeDocument/2006/relationships/oleObject" Target="../embeddings/oleObject42.bin"/></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1.xml"/><Relationship Id="rId1" Type="http://schemas.openxmlformats.org/officeDocument/2006/relationships/image" Target="../media/image123.jpeg"/></Relationships>
</file>

<file path=ppt/slides/_rels/slide49.xml.rels><?xml version="1.0" encoding="UTF-8" standalone="yes"?>
<Relationships xmlns="http://schemas.openxmlformats.org/package/2006/relationships"><Relationship Id="rId9" Type="http://schemas.openxmlformats.org/officeDocument/2006/relationships/vmlDrawing" Target="../drawings/vmlDrawing20.vml"/><Relationship Id="rId8" Type="http://schemas.openxmlformats.org/officeDocument/2006/relationships/slideLayout" Target="../slideLayouts/slideLayout1.xml"/><Relationship Id="rId7" Type="http://schemas.openxmlformats.org/officeDocument/2006/relationships/image" Target="../media/image127.wmf"/><Relationship Id="rId6" Type="http://schemas.openxmlformats.org/officeDocument/2006/relationships/oleObject" Target="../embeddings/oleObject48.bin"/><Relationship Id="rId5" Type="http://schemas.openxmlformats.org/officeDocument/2006/relationships/image" Target="../media/image126.wmf"/><Relationship Id="rId4" Type="http://schemas.openxmlformats.org/officeDocument/2006/relationships/oleObject" Target="../embeddings/oleObject47.bin"/><Relationship Id="rId3" Type="http://schemas.openxmlformats.org/officeDocument/2006/relationships/image" Target="../media/image125.wmf"/><Relationship Id="rId2" Type="http://schemas.openxmlformats.org/officeDocument/2006/relationships/oleObject" Target="../embeddings/oleObject46.bin"/><Relationship Id="rId10" Type="http://schemas.openxmlformats.org/officeDocument/2006/relationships/notesSlide" Target="../notesSlides/notesSlide49.xml"/><Relationship Id="rId1" Type="http://schemas.openxmlformats.org/officeDocument/2006/relationships/image" Target="../media/image124.jpe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9" Type="http://schemas.openxmlformats.org/officeDocument/2006/relationships/image" Target="../media/image132.wmf"/><Relationship Id="rId8" Type="http://schemas.openxmlformats.org/officeDocument/2006/relationships/oleObject" Target="../embeddings/oleObject52.bin"/><Relationship Id="rId7" Type="http://schemas.openxmlformats.org/officeDocument/2006/relationships/image" Target="../media/image131.png"/><Relationship Id="rId6" Type="http://schemas.openxmlformats.org/officeDocument/2006/relationships/image" Target="../media/image130.wmf"/><Relationship Id="rId5" Type="http://schemas.openxmlformats.org/officeDocument/2006/relationships/oleObject" Target="../embeddings/oleObject51.bin"/><Relationship Id="rId4" Type="http://schemas.openxmlformats.org/officeDocument/2006/relationships/image" Target="../media/image129.wmf"/><Relationship Id="rId3" Type="http://schemas.openxmlformats.org/officeDocument/2006/relationships/oleObject" Target="../embeddings/oleObject50.bin"/><Relationship Id="rId23" Type="http://schemas.openxmlformats.org/officeDocument/2006/relationships/notesSlide" Target="../notesSlides/notesSlide50.xml"/><Relationship Id="rId22" Type="http://schemas.openxmlformats.org/officeDocument/2006/relationships/vmlDrawing" Target="../drawings/vmlDrawing21.vml"/><Relationship Id="rId21" Type="http://schemas.openxmlformats.org/officeDocument/2006/relationships/slideLayout" Target="../slideLayouts/slideLayout1.xml"/><Relationship Id="rId20" Type="http://schemas.openxmlformats.org/officeDocument/2006/relationships/image" Target="../media/image139.wmf"/><Relationship Id="rId2" Type="http://schemas.openxmlformats.org/officeDocument/2006/relationships/image" Target="../media/image128.wmf"/><Relationship Id="rId19" Type="http://schemas.openxmlformats.org/officeDocument/2006/relationships/oleObject" Target="../embeddings/oleObject56.bin"/><Relationship Id="rId18" Type="http://schemas.openxmlformats.org/officeDocument/2006/relationships/image" Target="../media/image138.png"/><Relationship Id="rId17" Type="http://schemas.openxmlformats.org/officeDocument/2006/relationships/image" Target="../media/image137.wmf"/><Relationship Id="rId16" Type="http://schemas.openxmlformats.org/officeDocument/2006/relationships/oleObject" Target="../embeddings/oleObject55.bin"/><Relationship Id="rId15" Type="http://schemas.openxmlformats.org/officeDocument/2006/relationships/image" Target="../media/image136.png"/><Relationship Id="rId14" Type="http://schemas.openxmlformats.org/officeDocument/2006/relationships/image" Target="../media/image135.wmf"/><Relationship Id="rId13" Type="http://schemas.openxmlformats.org/officeDocument/2006/relationships/oleObject" Target="../embeddings/oleObject54.bin"/><Relationship Id="rId12" Type="http://schemas.openxmlformats.org/officeDocument/2006/relationships/image" Target="../media/image134.png"/><Relationship Id="rId11" Type="http://schemas.openxmlformats.org/officeDocument/2006/relationships/image" Target="../media/image133.wmf"/><Relationship Id="rId10" Type="http://schemas.openxmlformats.org/officeDocument/2006/relationships/oleObject" Target="../embeddings/oleObject53.bin"/><Relationship Id="rId1" Type="http://schemas.openxmlformats.org/officeDocument/2006/relationships/oleObject" Target="../embeddings/oleObject49.bin"/></Relationships>
</file>

<file path=ppt/slides/_rels/slide51.xml.rels><?xml version="1.0" encoding="UTF-8" standalone="yes"?>
<Relationships xmlns="http://schemas.openxmlformats.org/package/2006/relationships"><Relationship Id="rId9" Type="http://schemas.openxmlformats.org/officeDocument/2006/relationships/notesSlide" Target="../notesSlides/notesSlide51.xml"/><Relationship Id="rId8" Type="http://schemas.openxmlformats.org/officeDocument/2006/relationships/vmlDrawing" Target="../drawings/vmlDrawing22.vml"/><Relationship Id="rId7" Type="http://schemas.openxmlformats.org/officeDocument/2006/relationships/slideLayout" Target="../slideLayouts/slideLayout1.xml"/><Relationship Id="rId6" Type="http://schemas.openxmlformats.org/officeDocument/2006/relationships/image" Target="../media/image142.wmf"/><Relationship Id="rId5" Type="http://schemas.openxmlformats.org/officeDocument/2006/relationships/oleObject" Target="../embeddings/oleObject59.bin"/><Relationship Id="rId4" Type="http://schemas.openxmlformats.org/officeDocument/2006/relationships/image" Target="../media/image141.wmf"/><Relationship Id="rId3" Type="http://schemas.openxmlformats.org/officeDocument/2006/relationships/oleObject" Target="../embeddings/oleObject58.bin"/><Relationship Id="rId2" Type="http://schemas.openxmlformats.org/officeDocument/2006/relationships/image" Target="../media/image140.wmf"/><Relationship Id="rId1" Type="http://schemas.openxmlformats.org/officeDocument/2006/relationships/oleObject" Target="../embeddings/oleObject57.bin"/></Relationships>
</file>

<file path=ppt/slides/_rels/slide52.xml.rels><?xml version="1.0" encoding="UTF-8" standalone="yes"?>
<Relationships xmlns="http://schemas.openxmlformats.org/package/2006/relationships"><Relationship Id="rId9" Type="http://schemas.openxmlformats.org/officeDocument/2006/relationships/vmlDrawing" Target="../drawings/vmlDrawing23.vml"/><Relationship Id="rId8" Type="http://schemas.openxmlformats.org/officeDocument/2006/relationships/slideLayout" Target="../slideLayouts/slideLayout1.xml"/><Relationship Id="rId7" Type="http://schemas.openxmlformats.org/officeDocument/2006/relationships/image" Target="../media/image146.wmf"/><Relationship Id="rId6" Type="http://schemas.openxmlformats.org/officeDocument/2006/relationships/oleObject" Target="../embeddings/oleObject62.bin"/><Relationship Id="rId5" Type="http://schemas.openxmlformats.org/officeDocument/2006/relationships/image" Target="../media/image145.wmf"/><Relationship Id="rId4" Type="http://schemas.openxmlformats.org/officeDocument/2006/relationships/oleObject" Target="../embeddings/oleObject61.bin"/><Relationship Id="rId3" Type="http://schemas.openxmlformats.org/officeDocument/2006/relationships/image" Target="../media/image144.png"/><Relationship Id="rId2" Type="http://schemas.openxmlformats.org/officeDocument/2006/relationships/image" Target="../media/image143.wmf"/><Relationship Id="rId10" Type="http://schemas.openxmlformats.org/officeDocument/2006/relationships/notesSlide" Target="../notesSlides/notesSlide52.xml"/><Relationship Id="rId1" Type="http://schemas.openxmlformats.org/officeDocument/2006/relationships/oleObject" Target="../embeddings/oleObject60.bin"/></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1.xml"/><Relationship Id="rId1" Type="http://schemas.openxmlformats.org/officeDocument/2006/relationships/image" Target="../media/image147.png"/></Relationships>
</file>

<file path=ppt/slides/_rels/slide54.xml.rels><?xml version="1.0" encoding="UTF-8" standalone="yes"?>
<Relationships xmlns="http://schemas.openxmlformats.org/package/2006/relationships"><Relationship Id="rId6" Type="http://schemas.openxmlformats.org/officeDocument/2006/relationships/notesSlide" Target="../notesSlides/notesSlide54.xml"/><Relationship Id="rId5" Type="http://schemas.openxmlformats.org/officeDocument/2006/relationships/slideLayout" Target="../slideLayouts/slideLayout1.xml"/><Relationship Id="rId4" Type="http://schemas.openxmlformats.org/officeDocument/2006/relationships/image" Target="../media/image150.jpeg"/><Relationship Id="rId3" Type="http://schemas.openxmlformats.org/officeDocument/2006/relationships/image" Target="../media/image149.jpeg"/><Relationship Id="rId2" Type="http://schemas.openxmlformats.org/officeDocument/2006/relationships/image" Target="../media/image148.jpeg"/><Relationship Id="rId1" Type="http://schemas.openxmlformats.org/officeDocument/2006/relationships/image" Target="../media/image123.jpeg"/></Relationships>
</file>

<file path=ppt/slides/_rels/slide55.xml.rels><?xml version="1.0" encoding="UTF-8" standalone="yes"?>
<Relationships xmlns="http://schemas.openxmlformats.org/package/2006/relationships"><Relationship Id="rId9" Type="http://schemas.openxmlformats.org/officeDocument/2006/relationships/oleObject" Target="../embeddings/oleObject67.bin"/><Relationship Id="rId8" Type="http://schemas.openxmlformats.org/officeDocument/2006/relationships/image" Target="../media/image154.wmf"/><Relationship Id="rId7" Type="http://schemas.openxmlformats.org/officeDocument/2006/relationships/oleObject" Target="../embeddings/oleObject66.bin"/><Relationship Id="rId6" Type="http://schemas.openxmlformats.org/officeDocument/2006/relationships/image" Target="../media/image153.wmf"/><Relationship Id="rId5" Type="http://schemas.openxmlformats.org/officeDocument/2006/relationships/oleObject" Target="../embeddings/oleObject65.bin"/><Relationship Id="rId4" Type="http://schemas.openxmlformats.org/officeDocument/2006/relationships/image" Target="../media/image152.wmf"/><Relationship Id="rId34" Type="http://schemas.openxmlformats.org/officeDocument/2006/relationships/notesSlide" Target="../notesSlides/notesSlide55.xml"/><Relationship Id="rId33" Type="http://schemas.openxmlformats.org/officeDocument/2006/relationships/vmlDrawing" Target="../drawings/vmlDrawing24.vml"/><Relationship Id="rId32" Type="http://schemas.openxmlformats.org/officeDocument/2006/relationships/slideLayout" Target="../slideLayouts/slideLayout1.xml"/><Relationship Id="rId31" Type="http://schemas.openxmlformats.org/officeDocument/2006/relationships/oleObject" Target="../embeddings/oleObject80.bin"/><Relationship Id="rId30" Type="http://schemas.openxmlformats.org/officeDocument/2006/relationships/oleObject" Target="../embeddings/oleObject79.bin"/><Relationship Id="rId3" Type="http://schemas.openxmlformats.org/officeDocument/2006/relationships/oleObject" Target="../embeddings/oleObject64.bin"/><Relationship Id="rId29" Type="http://schemas.openxmlformats.org/officeDocument/2006/relationships/oleObject" Target="../embeddings/oleObject78.bin"/><Relationship Id="rId28" Type="http://schemas.openxmlformats.org/officeDocument/2006/relationships/image" Target="../media/image163.wmf"/><Relationship Id="rId27" Type="http://schemas.openxmlformats.org/officeDocument/2006/relationships/oleObject" Target="../embeddings/oleObject77.bin"/><Relationship Id="rId26" Type="http://schemas.openxmlformats.org/officeDocument/2006/relationships/image" Target="../media/image162.wmf"/><Relationship Id="rId25" Type="http://schemas.openxmlformats.org/officeDocument/2006/relationships/oleObject" Target="../embeddings/oleObject76.bin"/><Relationship Id="rId24" Type="http://schemas.openxmlformats.org/officeDocument/2006/relationships/image" Target="../media/image161.wmf"/><Relationship Id="rId23" Type="http://schemas.openxmlformats.org/officeDocument/2006/relationships/oleObject" Target="../embeddings/oleObject75.bin"/><Relationship Id="rId22" Type="http://schemas.openxmlformats.org/officeDocument/2006/relationships/image" Target="../media/image160.wmf"/><Relationship Id="rId21" Type="http://schemas.openxmlformats.org/officeDocument/2006/relationships/oleObject" Target="../embeddings/oleObject74.bin"/><Relationship Id="rId20" Type="http://schemas.openxmlformats.org/officeDocument/2006/relationships/oleObject" Target="../embeddings/oleObject73.bin"/><Relationship Id="rId2" Type="http://schemas.openxmlformats.org/officeDocument/2006/relationships/image" Target="../media/image151.wmf"/><Relationship Id="rId19" Type="http://schemas.openxmlformats.org/officeDocument/2006/relationships/image" Target="../media/image159.wmf"/><Relationship Id="rId18" Type="http://schemas.openxmlformats.org/officeDocument/2006/relationships/oleObject" Target="../embeddings/oleObject72.bin"/><Relationship Id="rId17" Type="http://schemas.openxmlformats.org/officeDocument/2006/relationships/image" Target="../media/image158.wmf"/><Relationship Id="rId16" Type="http://schemas.openxmlformats.org/officeDocument/2006/relationships/oleObject" Target="../embeddings/oleObject71.bin"/><Relationship Id="rId15" Type="http://schemas.openxmlformats.org/officeDocument/2006/relationships/oleObject" Target="../embeddings/oleObject70.bin"/><Relationship Id="rId14" Type="http://schemas.openxmlformats.org/officeDocument/2006/relationships/image" Target="../media/image157.wmf"/><Relationship Id="rId13" Type="http://schemas.openxmlformats.org/officeDocument/2006/relationships/oleObject" Target="../embeddings/oleObject69.bin"/><Relationship Id="rId12" Type="http://schemas.openxmlformats.org/officeDocument/2006/relationships/image" Target="../media/image156.wmf"/><Relationship Id="rId11" Type="http://schemas.openxmlformats.org/officeDocument/2006/relationships/oleObject" Target="../embeddings/oleObject68.bin"/><Relationship Id="rId10" Type="http://schemas.openxmlformats.org/officeDocument/2006/relationships/image" Target="../media/image155.wmf"/><Relationship Id="rId1" Type="http://schemas.openxmlformats.org/officeDocument/2006/relationships/oleObject" Target="../embeddings/oleObject63.bin"/></Relationships>
</file>

<file path=ppt/slides/_rels/slide56.xml.rels><?xml version="1.0" encoding="UTF-8" standalone="yes"?>
<Relationships xmlns="http://schemas.openxmlformats.org/package/2006/relationships"><Relationship Id="rId5" Type="http://schemas.openxmlformats.org/officeDocument/2006/relationships/notesSlide" Target="../notesSlides/notesSlide56.xml"/><Relationship Id="rId4" Type="http://schemas.openxmlformats.org/officeDocument/2006/relationships/slideLayout" Target="../slideLayouts/slideLayout1.xml"/><Relationship Id="rId3" Type="http://schemas.openxmlformats.org/officeDocument/2006/relationships/image" Target="../media/image166.png"/><Relationship Id="rId2" Type="http://schemas.openxmlformats.org/officeDocument/2006/relationships/image" Target="../media/image165.png"/><Relationship Id="rId1" Type="http://schemas.openxmlformats.org/officeDocument/2006/relationships/image" Target="../media/image164.png"/></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1.xml"/><Relationship Id="rId1" Type="http://schemas.openxmlformats.org/officeDocument/2006/relationships/image" Target="../media/image167.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9" Type="http://schemas.openxmlformats.org/officeDocument/2006/relationships/oleObject" Target="../embeddings/oleObject5.bin"/><Relationship Id="rId8" Type="http://schemas.openxmlformats.org/officeDocument/2006/relationships/image" Target="../media/image8.wmf"/><Relationship Id="rId7" Type="http://schemas.openxmlformats.org/officeDocument/2006/relationships/oleObject" Target="../embeddings/oleObject4.bin"/><Relationship Id="rId6" Type="http://schemas.openxmlformats.org/officeDocument/2006/relationships/image" Target="../media/image7.png"/><Relationship Id="rId5" Type="http://schemas.openxmlformats.org/officeDocument/2006/relationships/image" Target="../media/image6.wmf"/><Relationship Id="rId4" Type="http://schemas.openxmlformats.org/officeDocument/2006/relationships/oleObject" Target="../embeddings/oleObject3.bin"/><Relationship Id="rId3" Type="http://schemas.openxmlformats.org/officeDocument/2006/relationships/oleObject" Target="../embeddings/oleObject2.bin"/><Relationship Id="rId2" Type="http://schemas.openxmlformats.org/officeDocument/2006/relationships/image" Target="../media/image5.wmf"/><Relationship Id="rId13" Type="http://schemas.openxmlformats.org/officeDocument/2006/relationships/notesSlide" Target="../notesSlides/notesSlide6.xml"/><Relationship Id="rId12" Type="http://schemas.openxmlformats.org/officeDocument/2006/relationships/vmlDrawing" Target="../drawings/vmlDrawing1.vml"/><Relationship Id="rId11" Type="http://schemas.openxmlformats.org/officeDocument/2006/relationships/slideLayout" Target="../slideLayouts/slideLayout1.xml"/><Relationship Id="rId10" Type="http://schemas.openxmlformats.org/officeDocument/2006/relationships/image" Target="../media/image9.wmf"/><Relationship Id="rId1" Type="http://schemas.openxmlformats.org/officeDocument/2006/relationships/oleObject" Target="../embeddings/oleObject1.bin"/></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60.xml"/><Relationship Id="rId2" Type="http://schemas.openxmlformats.org/officeDocument/2006/relationships/slideLayout" Target="../slideLayouts/slideLayout1.xml"/><Relationship Id="rId1" Type="http://schemas.openxmlformats.org/officeDocument/2006/relationships/image" Target="../media/image168.png"/></Relationships>
</file>

<file path=ppt/slides/_rels/slide61.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image" Target="../media/image172.wmf"/><Relationship Id="rId7" Type="http://schemas.openxmlformats.org/officeDocument/2006/relationships/oleObject" Target="../embeddings/oleObject84.bin"/><Relationship Id="rId6" Type="http://schemas.openxmlformats.org/officeDocument/2006/relationships/image" Target="../media/image171.wmf"/><Relationship Id="rId5" Type="http://schemas.openxmlformats.org/officeDocument/2006/relationships/oleObject" Target="../embeddings/oleObject83.bin"/><Relationship Id="rId4" Type="http://schemas.openxmlformats.org/officeDocument/2006/relationships/image" Target="../media/image170.wmf"/><Relationship Id="rId3" Type="http://schemas.openxmlformats.org/officeDocument/2006/relationships/oleObject" Target="../embeddings/oleObject82.bin"/><Relationship Id="rId2" Type="http://schemas.openxmlformats.org/officeDocument/2006/relationships/image" Target="../media/image169.wmf"/><Relationship Id="rId11" Type="http://schemas.openxmlformats.org/officeDocument/2006/relationships/notesSlide" Target="../notesSlides/notesSlide61.xml"/><Relationship Id="rId10" Type="http://schemas.openxmlformats.org/officeDocument/2006/relationships/vmlDrawing" Target="../drawings/vmlDrawing25.vml"/><Relationship Id="rId1" Type="http://schemas.openxmlformats.org/officeDocument/2006/relationships/oleObject" Target="../embeddings/oleObject81.bin"/></Relationships>
</file>

<file path=ppt/slides/_rels/slide62.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image" Target="../media/image176.wmf"/><Relationship Id="rId7" Type="http://schemas.openxmlformats.org/officeDocument/2006/relationships/oleObject" Target="../embeddings/oleObject88.bin"/><Relationship Id="rId6" Type="http://schemas.openxmlformats.org/officeDocument/2006/relationships/image" Target="../media/image175.wmf"/><Relationship Id="rId5" Type="http://schemas.openxmlformats.org/officeDocument/2006/relationships/oleObject" Target="../embeddings/oleObject87.bin"/><Relationship Id="rId4" Type="http://schemas.openxmlformats.org/officeDocument/2006/relationships/image" Target="../media/image174.wmf"/><Relationship Id="rId3" Type="http://schemas.openxmlformats.org/officeDocument/2006/relationships/oleObject" Target="../embeddings/oleObject86.bin"/><Relationship Id="rId2" Type="http://schemas.openxmlformats.org/officeDocument/2006/relationships/image" Target="../media/image173.wmf"/><Relationship Id="rId11" Type="http://schemas.openxmlformats.org/officeDocument/2006/relationships/notesSlide" Target="../notesSlides/notesSlide62.xml"/><Relationship Id="rId10" Type="http://schemas.openxmlformats.org/officeDocument/2006/relationships/vmlDrawing" Target="../drawings/vmlDrawing26.vml"/><Relationship Id="rId1" Type="http://schemas.openxmlformats.org/officeDocument/2006/relationships/oleObject" Target="../embeddings/oleObject85.bin"/></Relationships>
</file>

<file path=ppt/slides/_rels/slide63.xml.rels><?xml version="1.0" encoding="UTF-8" standalone="yes"?>
<Relationships xmlns="http://schemas.openxmlformats.org/package/2006/relationships"><Relationship Id="rId6" Type="http://schemas.openxmlformats.org/officeDocument/2006/relationships/notesSlide" Target="../notesSlides/notesSlide63.xml"/><Relationship Id="rId5" Type="http://schemas.openxmlformats.org/officeDocument/2006/relationships/vmlDrawing" Target="../drawings/vmlDrawing27.vml"/><Relationship Id="rId4" Type="http://schemas.openxmlformats.org/officeDocument/2006/relationships/slideLayout" Target="../slideLayouts/slideLayout1.xml"/><Relationship Id="rId3" Type="http://schemas.openxmlformats.org/officeDocument/2006/relationships/image" Target="../media/image178.png"/><Relationship Id="rId2" Type="http://schemas.openxmlformats.org/officeDocument/2006/relationships/image" Target="../media/image177.wmf"/><Relationship Id="rId1" Type="http://schemas.openxmlformats.org/officeDocument/2006/relationships/oleObject" Target="../embeddings/oleObject89.bin"/></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5" Type="http://schemas.openxmlformats.org/officeDocument/2006/relationships/notesSlide" Target="../notesSlides/notesSlide65.xml"/><Relationship Id="rId4" Type="http://schemas.openxmlformats.org/officeDocument/2006/relationships/slideLayout" Target="../slideLayouts/slideLayout1.xml"/><Relationship Id="rId3" Type="http://schemas.openxmlformats.org/officeDocument/2006/relationships/image" Target="../media/image181.png"/><Relationship Id="rId2" Type="http://schemas.openxmlformats.org/officeDocument/2006/relationships/image" Target="../media/image180.png"/><Relationship Id="rId1" Type="http://schemas.openxmlformats.org/officeDocument/2006/relationships/image" Target="../media/image179.png"/></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66.xml"/><Relationship Id="rId2" Type="http://schemas.openxmlformats.org/officeDocument/2006/relationships/slideLayout" Target="../slideLayouts/slideLayout1.xml"/><Relationship Id="rId1" Type="http://schemas.openxmlformats.org/officeDocument/2006/relationships/image" Target="../media/image182.png"/></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67.xml"/><Relationship Id="rId2" Type="http://schemas.openxmlformats.org/officeDocument/2006/relationships/slideLayout" Target="../slideLayouts/slideLayout1.xml"/><Relationship Id="rId1" Type="http://schemas.openxmlformats.org/officeDocument/2006/relationships/image" Target="../media/image183.png"/></Relationships>
</file>

<file path=ppt/slides/_rels/slide68.xml.rels><?xml version="1.0" encoding="UTF-8" standalone="yes"?>
<Relationships xmlns="http://schemas.openxmlformats.org/package/2006/relationships"><Relationship Id="rId5" Type="http://schemas.openxmlformats.org/officeDocument/2006/relationships/notesSlide" Target="../notesSlides/notesSlide68.xml"/><Relationship Id="rId4" Type="http://schemas.openxmlformats.org/officeDocument/2006/relationships/slideLayout" Target="../slideLayouts/slideLayout1.xml"/><Relationship Id="rId3" Type="http://schemas.openxmlformats.org/officeDocument/2006/relationships/image" Target="../media/image186.png"/><Relationship Id="rId2" Type="http://schemas.openxmlformats.org/officeDocument/2006/relationships/image" Target="../media/image185.png"/><Relationship Id="rId1" Type="http://schemas.openxmlformats.org/officeDocument/2006/relationships/image" Target="../media/image184.png"/></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69.xml"/><Relationship Id="rId2" Type="http://schemas.openxmlformats.org/officeDocument/2006/relationships/slideLayout" Target="../slideLayouts/slideLayout1.xml"/><Relationship Id="rId1" Type="http://schemas.openxmlformats.org/officeDocument/2006/relationships/image" Target="../media/image187.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70.xml"/><Relationship Id="rId2" Type="http://schemas.openxmlformats.org/officeDocument/2006/relationships/slideLayout" Target="../slideLayouts/slideLayout1.xml"/><Relationship Id="rId1" Type="http://schemas.openxmlformats.org/officeDocument/2006/relationships/image" Target="../media/image188.png"/></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notesSlide" Target="../notesSlides/notesSlide72.xml"/><Relationship Id="rId2" Type="http://schemas.openxmlformats.org/officeDocument/2006/relationships/slideLayout" Target="../slideLayouts/slideLayout1.xml"/><Relationship Id="rId1" Type="http://schemas.openxmlformats.org/officeDocument/2006/relationships/image" Target="../media/image189.png"/></Relationships>
</file>

<file path=ppt/slides/_rels/slide73.xml.rels><?xml version="1.0" encoding="UTF-8" standalone="yes"?>
<Relationships xmlns="http://schemas.openxmlformats.org/package/2006/relationships"><Relationship Id="rId6" Type="http://schemas.openxmlformats.org/officeDocument/2006/relationships/notesSlide" Target="../notesSlides/notesSlide73.xml"/><Relationship Id="rId5" Type="http://schemas.openxmlformats.org/officeDocument/2006/relationships/vmlDrawing" Target="../drawings/vmlDrawing28.vml"/><Relationship Id="rId4" Type="http://schemas.openxmlformats.org/officeDocument/2006/relationships/slideLayout" Target="../slideLayouts/slideLayout1.xml"/><Relationship Id="rId3" Type="http://schemas.openxmlformats.org/officeDocument/2006/relationships/image" Target="../media/image191.png"/><Relationship Id="rId2" Type="http://schemas.openxmlformats.org/officeDocument/2006/relationships/image" Target="../media/image190.wmf"/><Relationship Id="rId1" Type="http://schemas.openxmlformats.org/officeDocument/2006/relationships/oleObject" Target="../embeddings/oleObject90.bin"/></Relationships>
</file>

<file path=ppt/slides/_rels/slide74.xml.rels><?xml version="1.0" encoding="UTF-8" standalone="yes"?>
<Relationships xmlns="http://schemas.openxmlformats.org/package/2006/relationships"><Relationship Id="rId9" Type="http://schemas.openxmlformats.org/officeDocument/2006/relationships/oleObject" Target="../embeddings/oleObject95.bin"/><Relationship Id="rId8" Type="http://schemas.openxmlformats.org/officeDocument/2006/relationships/image" Target="../media/image195.wmf"/><Relationship Id="rId7" Type="http://schemas.openxmlformats.org/officeDocument/2006/relationships/oleObject" Target="../embeddings/oleObject94.bin"/><Relationship Id="rId6" Type="http://schemas.openxmlformats.org/officeDocument/2006/relationships/image" Target="../media/image194.wmf"/><Relationship Id="rId5" Type="http://schemas.openxmlformats.org/officeDocument/2006/relationships/oleObject" Target="../embeddings/oleObject93.bin"/><Relationship Id="rId4" Type="http://schemas.openxmlformats.org/officeDocument/2006/relationships/image" Target="../media/image193.wmf"/><Relationship Id="rId3" Type="http://schemas.openxmlformats.org/officeDocument/2006/relationships/oleObject" Target="../embeddings/oleObject92.bin"/><Relationship Id="rId2" Type="http://schemas.openxmlformats.org/officeDocument/2006/relationships/image" Target="../media/image192.wmf"/><Relationship Id="rId15" Type="http://schemas.openxmlformats.org/officeDocument/2006/relationships/notesSlide" Target="../notesSlides/notesSlide74.xml"/><Relationship Id="rId14" Type="http://schemas.openxmlformats.org/officeDocument/2006/relationships/vmlDrawing" Target="../drawings/vmlDrawing29.vml"/><Relationship Id="rId13" Type="http://schemas.openxmlformats.org/officeDocument/2006/relationships/slideLayout" Target="../slideLayouts/slideLayout1.xml"/><Relationship Id="rId12" Type="http://schemas.openxmlformats.org/officeDocument/2006/relationships/image" Target="../media/image197.wmf"/><Relationship Id="rId11" Type="http://schemas.openxmlformats.org/officeDocument/2006/relationships/oleObject" Target="../embeddings/oleObject96.bin"/><Relationship Id="rId10" Type="http://schemas.openxmlformats.org/officeDocument/2006/relationships/image" Target="../media/image196.wmf"/><Relationship Id="rId1" Type="http://schemas.openxmlformats.org/officeDocument/2006/relationships/oleObject" Target="../embeddings/oleObject91.bin"/></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75.xml"/><Relationship Id="rId2" Type="http://schemas.openxmlformats.org/officeDocument/2006/relationships/slideLayout" Target="../slideLayouts/slideLayout1.xml"/><Relationship Id="rId1" Type="http://schemas.openxmlformats.org/officeDocument/2006/relationships/image" Target="../media/image198.png"/></Relationships>
</file>

<file path=ppt/slides/_rels/slide76.xml.rels><?xml version="1.0" encoding="UTF-8" standalone="yes"?>
<Relationships xmlns="http://schemas.openxmlformats.org/package/2006/relationships"><Relationship Id="rId3" Type="http://schemas.openxmlformats.org/officeDocument/2006/relationships/notesSlide" Target="../notesSlides/notesSlide76.xml"/><Relationship Id="rId2" Type="http://schemas.openxmlformats.org/officeDocument/2006/relationships/slideLayout" Target="../slideLayouts/slideLayout1.xml"/><Relationship Id="rId1" Type="http://schemas.openxmlformats.org/officeDocument/2006/relationships/image" Target="../media/image199.png"/></Relationships>
</file>

<file path=ppt/slides/_rels/slide77.xml.rels><?xml version="1.0" encoding="UTF-8" standalone="yes"?>
<Relationships xmlns="http://schemas.openxmlformats.org/package/2006/relationships"><Relationship Id="rId3" Type="http://schemas.openxmlformats.org/officeDocument/2006/relationships/notesSlide" Target="../notesSlides/notesSlide77.xml"/><Relationship Id="rId2" Type="http://schemas.openxmlformats.org/officeDocument/2006/relationships/slideLayout" Target="../slideLayouts/slideLayout1.xml"/><Relationship Id="rId1" Type="http://schemas.openxmlformats.org/officeDocument/2006/relationships/image" Target="../media/image200.png"/></Relationships>
</file>

<file path=ppt/slides/_rels/slide78.xml.rels><?xml version="1.0" encoding="UTF-8" standalone="yes"?>
<Relationships xmlns="http://schemas.openxmlformats.org/package/2006/relationships"><Relationship Id="rId4" Type="http://schemas.openxmlformats.org/officeDocument/2006/relationships/notesSlide" Target="../notesSlides/notesSlide78.xml"/><Relationship Id="rId3" Type="http://schemas.openxmlformats.org/officeDocument/2006/relationships/slideLayout" Target="../slideLayouts/slideLayout1.xml"/><Relationship Id="rId2" Type="http://schemas.openxmlformats.org/officeDocument/2006/relationships/image" Target="../media/image202.png"/><Relationship Id="rId1" Type="http://schemas.openxmlformats.org/officeDocument/2006/relationships/image" Target="../media/image201.png"/></Relationships>
</file>

<file path=ppt/slides/_rels/slide79.xml.rels><?xml version="1.0" encoding="UTF-8" standalone="yes"?>
<Relationships xmlns="http://schemas.openxmlformats.org/package/2006/relationships"><Relationship Id="rId4" Type="http://schemas.openxmlformats.org/officeDocument/2006/relationships/notesSlide" Target="../notesSlides/notesSlide79.xml"/><Relationship Id="rId3" Type="http://schemas.openxmlformats.org/officeDocument/2006/relationships/slideLayout" Target="../slideLayouts/slideLayout1.xml"/><Relationship Id="rId2" Type="http://schemas.openxmlformats.org/officeDocument/2006/relationships/image" Target="../media/image202.png"/><Relationship Id="rId1" Type="http://schemas.openxmlformats.org/officeDocument/2006/relationships/image" Target="../media/image201.png"/></Relationships>
</file>

<file path=ppt/slides/_rels/slide8.xml.rels><?xml version="1.0" encoding="UTF-8" standalone="yes"?>
<Relationships xmlns="http://schemas.openxmlformats.org/package/2006/relationships"><Relationship Id="rId9" Type="http://schemas.openxmlformats.org/officeDocument/2006/relationships/vmlDrawing" Target="../drawings/vmlDrawing2.vml"/><Relationship Id="rId8" Type="http://schemas.openxmlformats.org/officeDocument/2006/relationships/slideLayout" Target="../slideLayouts/slideLayout1.xml"/><Relationship Id="rId7" Type="http://schemas.openxmlformats.org/officeDocument/2006/relationships/oleObject" Target="../embeddings/oleObject9.bin"/><Relationship Id="rId6" Type="http://schemas.openxmlformats.org/officeDocument/2006/relationships/oleObject" Target="../embeddings/oleObject8.bin"/><Relationship Id="rId5" Type="http://schemas.openxmlformats.org/officeDocument/2006/relationships/image" Target="../media/image12.wmf"/><Relationship Id="rId4" Type="http://schemas.openxmlformats.org/officeDocument/2006/relationships/oleObject" Target="../embeddings/oleObject7.bin"/><Relationship Id="rId3" Type="http://schemas.openxmlformats.org/officeDocument/2006/relationships/image" Target="../media/image11.wmf"/><Relationship Id="rId2" Type="http://schemas.openxmlformats.org/officeDocument/2006/relationships/oleObject" Target="../embeddings/oleObject6.bin"/><Relationship Id="rId10" Type="http://schemas.openxmlformats.org/officeDocument/2006/relationships/notesSlide" Target="../notesSlides/notesSlide8.xml"/><Relationship Id="rId1" Type="http://schemas.openxmlformats.org/officeDocument/2006/relationships/image" Target="../media/image10.pn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8" Type="http://schemas.openxmlformats.org/officeDocument/2006/relationships/notesSlide" Target="../notesSlides/notesSlide81.xml"/><Relationship Id="rId7" Type="http://schemas.openxmlformats.org/officeDocument/2006/relationships/vmlDrawing" Target="../drawings/vmlDrawing30.vml"/><Relationship Id="rId6" Type="http://schemas.openxmlformats.org/officeDocument/2006/relationships/slideLayout" Target="../slideLayouts/slideLayout1.xml"/><Relationship Id="rId5" Type="http://schemas.openxmlformats.org/officeDocument/2006/relationships/image" Target="../media/image205.png"/><Relationship Id="rId4" Type="http://schemas.openxmlformats.org/officeDocument/2006/relationships/image" Target="../media/image204.wmf"/><Relationship Id="rId3" Type="http://schemas.openxmlformats.org/officeDocument/2006/relationships/oleObject" Target="../embeddings/oleObject98.bin"/><Relationship Id="rId2" Type="http://schemas.openxmlformats.org/officeDocument/2006/relationships/image" Target="../media/image203.wmf"/><Relationship Id="rId1" Type="http://schemas.openxmlformats.org/officeDocument/2006/relationships/oleObject" Target="../embeddings/oleObject97.bin"/></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9" Type="http://schemas.openxmlformats.org/officeDocument/2006/relationships/hyperlink" Target="http://faculty.bjtu.edu.cn/9430/" TargetMode="External"/><Relationship Id="rId8" Type="http://schemas.openxmlformats.org/officeDocument/2006/relationships/hyperlink" Target="http://faculty.bjtu.edu.cn/9374/" TargetMode="External"/><Relationship Id="rId7" Type="http://schemas.openxmlformats.org/officeDocument/2006/relationships/hyperlink" Target="http://faculty.bjtu.edu.cn/9076/" TargetMode="External"/><Relationship Id="rId6" Type="http://schemas.openxmlformats.org/officeDocument/2006/relationships/hyperlink" Target="http://faculty.bjtu.edu.cn/8902/" TargetMode="External"/><Relationship Id="rId5" Type="http://schemas.openxmlformats.org/officeDocument/2006/relationships/hyperlink" Target="http://faculty.bjtu.edu.cn/8793/" TargetMode="External"/><Relationship Id="rId4" Type="http://schemas.openxmlformats.org/officeDocument/2006/relationships/hyperlink" Target="http://faculty.bjtu.edu.cn/9371/" TargetMode="External"/><Relationship Id="rId3" Type="http://schemas.openxmlformats.org/officeDocument/2006/relationships/hyperlink" Target="http://faculty.bjtu.edu.cn/9129/" TargetMode="External"/><Relationship Id="rId2" Type="http://schemas.openxmlformats.org/officeDocument/2006/relationships/hyperlink" Target="http://faculty.bjtu.edu.cn/6463/" TargetMode="External"/><Relationship Id="rId12" Type="http://schemas.openxmlformats.org/officeDocument/2006/relationships/notesSlide" Target="../notesSlides/notesSlide83.xml"/><Relationship Id="rId11" Type="http://schemas.openxmlformats.org/officeDocument/2006/relationships/slideLayout" Target="../slideLayouts/slideLayout2.xml"/><Relationship Id="rId10" Type="http://schemas.openxmlformats.org/officeDocument/2006/relationships/image" Target="../media/image206.jpeg"/><Relationship Id="rId1" Type="http://schemas.openxmlformats.org/officeDocument/2006/relationships/image" Target="../media/image2.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a:xfrm>
            <a:off x="2590800" y="3620591"/>
            <a:ext cx="7010400" cy="1002798"/>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50000"/>
              </a:lnSpc>
              <a:spcBef>
                <a:spcPts val="0"/>
              </a:spcBef>
            </a:pPr>
            <a:r>
              <a:rPr lang="zh-CN" altLang="en-US" sz="2800" b="1" dirty="0">
                <a:solidFill>
                  <a:srgbClr val="000000"/>
                </a:solidFill>
                <a:latin typeface="微软雅黑" panose="020B0503020204020204" pitchFamily="34" charset="-122"/>
                <a:ea typeface="微软雅黑" panose="020B0503020204020204" pitchFamily="34" charset="-122"/>
              </a:rPr>
              <a:t>北京交通大学  </a:t>
            </a:r>
            <a:r>
              <a:rPr lang="en-US" altLang="zh-CN" sz="2800" b="1" dirty="0">
                <a:solidFill>
                  <a:srgbClr val="000000"/>
                </a:solidFill>
                <a:latin typeface="微软雅黑" panose="020B0503020204020204" pitchFamily="34" charset="-122"/>
                <a:ea typeface="微软雅黑" panose="020B0503020204020204" pitchFamily="34" charset="-122"/>
              </a:rPr>
              <a:t>《</a:t>
            </a:r>
            <a:r>
              <a:rPr lang="zh-CN" altLang="en-US" sz="2800" b="1" dirty="0">
                <a:solidFill>
                  <a:srgbClr val="000000"/>
                </a:solidFill>
                <a:latin typeface="微软雅黑" panose="020B0503020204020204" pitchFamily="34" charset="-122"/>
                <a:ea typeface="微软雅黑" panose="020B0503020204020204" pitchFamily="34" charset="-122"/>
              </a:rPr>
              <a:t>深度学习</a:t>
            </a:r>
            <a:r>
              <a:rPr lang="en-US" altLang="zh-CN" sz="2800" b="1" dirty="0">
                <a:solidFill>
                  <a:srgbClr val="000000"/>
                </a:solidFill>
                <a:latin typeface="微软雅黑" panose="020B0503020204020204" pitchFamily="34" charset="-122"/>
                <a:ea typeface="微软雅黑" panose="020B0503020204020204" pitchFamily="34" charset="-122"/>
              </a:rPr>
              <a:t>》</a:t>
            </a:r>
            <a:r>
              <a:rPr lang="zh-CN" altLang="en-US" sz="2800" b="1" dirty="0">
                <a:solidFill>
                  <a:srgbClr val="000000"/>
                </a:solidFill>
                <a:latin typeface="微软雅黑" panose="020B0503020204020204" pitchFamily="34" charset="-122"/>
                <a:ea typeface="微软雅黑" panose="020B0503020204020204" pitchFamily="34" charset="-122"/>
              </a:rPr>
              <a:t>课程组</a:t>
            </a:r>
            <a:endParaRPr lang="zh-CN" altLang="en-US" sz="2800" b="1" dirty="0">
              <a:solidFill>
                <a:srgbClr val="000000"/>
              </a:solidFill>
              <a:latin typeface="微软雅黑" panose="020B0503020204020204" pitchFamily="34" charset="-122"/>
              <a:ea typeface="微软雅黑" panose="020B0503020204020204" pitchFamily="34" charset="-122"/>
            </a:endParaRPr>
          </a:p>
        </p:txBody>
      </p:sp>
      <p:sp>
        <p:nvSpPr>
          <p:cNvPr id="5" name="TextBox 3"/>
          <p:cNvSpPr txBox="1"/>
          <p:nvPr/>
        </p:nvSpPr>
        <p:spPr>
          <a:xfrm>
            <a:off x="0" y="1975922"/>
            <a:ext cx="1219200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spAutoFit/>
          </a:bodyPr>
          <a:lstStyle>
            <a:lvl1pPr eaLnBrk="0" hangingPunct="0">
              <a:lnSpc>
                <a:spcPct val="90000"/>
              </a:lnSpc>
              <a:spcAft>
                <a:spcPct val="20000"/>
              </a:spcAft>
              <a:defRPr sz="3200" b="1">
                <a:solidFill>
                  <a:srgbClr val="666666"/>
                </a:solidFill>
                <a:latin typeface="微软雅黑" panose="020B0503020204020204" pitchFamily="34" charset="-122"/>
                <a:ea typeface="微软雅黑" panose="020B0503020204020204" pitchFamily="34" charset="-122"/>
                <a:cs typeface="+mj-cs"/>
              </a:defRPr>
            </a:lvl1pPr>
            <a:lvl2pPr eaLnBrk="0" hangingPunct="0">
              <a:lnSpc>
                <a:spcPct val="85000"/>
              </a:lnSpc>
              <a:spcBef>
                <a:spcPct val="0"/>
              </a:spcBef>
              <a:defRPr sz="2400" b="1">
                <a:solidFill>
                  <a:schemeClr val="accent1"/>
                </a:solidFill>
              </a:defRPr>
            </a:lvl2pPr>
            <a:lvl3pPr eaLnBrk="0" hangingPunct="0">
              <a:lnSpc>
                <a:spcPct val="85000"/>
              </a:lnSpc>
              <a:spcBef>
                <a:spcPct val="0"/>
              </a:spcBef>
              <a:defRPr sz="2400" b="1">
                <a:solidFill>
                  <a:schemeClr val="accent1"/>
                </a:solidFill>
              </a:defRPr>
            </a:lvl3pPr>
            <a:lvl4pPr eaLnBrk="0" hangingPunct="0">
              <a:lnSpc>
                <a:spcPct val="85000"/>
              </a:lnSpc>
              <a:spcBef>
                <a:spcPct val="0"/>
              </a:spcBef>
              <a:defRPr sz="2400" b="1">
                <a:solidFill>
                  <a:schemeClr val="accent1"/>
                </a:solidFill>
              </a:defRPr>
            </a:lvl4pPr>
            <a:lvl5pPr eaLnBrk="0" hangingPunct="0">
              <a:lnSpc>
                <a:spcPct val="85000"/>
              </a:lnSpc>
              <a:spcBef>
                <a:spcPct val="0"/>
              </a:spcBef>
              <a:defRPr sz="2400" b="1">
                <a:solidFill>
                  <a:schemeClr val="accent1"/>
                </a:solidFill>
              </a:defRPr>
            </a:lvl5pPr>
            <a:lvl6pPr marL="457200" fontAlgn="base">
              <a:lnSpc>
                <a:spcPct val="85000"/>
              </a:lnSpc>
              <a:spcBef>
                <a:spcPct val="0"/>
              </a:spcBef>
              <a:spcAft>
                <a:spcPct val="0"/>
              </a:spcAft>
              <a:defRPr sz="2400" b="1">
                <a:solidFill>
                  <a:schemeClr val="accent1"/>
                </a:solidFill>
              </a:defRPr>
            </a:lvl6pPr>
            <a:lvl7pPr marL="914400" fontAlgn="base">
              <a:lnSpc>
                <a:spcPct val="85000"/>
              </a:lnSpc>
              <a:spcBef>
                <a:spcPct val="0"/>
              </a:spcBef>
              <a:spcAft>
                <a:spcPct val="0"/>
              </a:spcAft>
              <a:defRPr sz="2400" b="1">
                <a:solidFill>
                  <a:schemeClr val="accent1"/>
                </a:solidFill>
              </a:defRPr>
            </a:lvl7pPr>
            <a:lvl8pPr marL="1371600" fontAlgn="base">
              <a:lnSpc>
                <a:spcPct val="85000"/>
              </a:lnSpc>
              <a:spcBef>
                <a:spcPct val="0"/>
              </a:spcBef>
              <a:spcAft>
                <a:spcPct val="0"/>
              </a:spcAft>
              <a:defRPr sz="2400" b="1">
                <a:solidFill>
                  <a:schemeClr val="accent1"/>
                </a:solidFill>
              </a:defRPr>
            </a:lvl8pPr>
            <a:lvl9pPr marL="1828800" fontAlgn="base">
              <a:lnSpc>
                <a:spcPct val="85000"/>
              </a:lnSpc>
              <a:spcBef>
                <a:spcPct val="0"/>
              </a:spcBef>
              <a:spcAft>
                <a:spcPct val="0"/>
              </a:spcAft>
              <a:defRPr sz="2400" b="1">
                <a:solidFill>
                  <a:schemeClr val="accent1"/>
                </a:solidFill>
              </a:defRPr>
            </a:lvl9pPr>
          </a:lstStyle>
          <a:p>
            <a:pPr algn="ctr" fontAlgn="auto">
              <a:spcBef>
                <a:spcPts val="0"/>
              </a:spcBef>
              <a:buClrTx/>
              <a:buSzTx/>
              <a:buNone/>
            </a:pPr>
            <a:r>
              <a:rPr lang="zh-CN" altLang="en-US" sz="6000" dirty="0">
                <a:solidFill>
                  <a:srgbClr val="0000FF"/>
                </a:solidFill>
              </a:rPr>
              <a:t>第五讲  深度模型优化与正则化</a:t>
            </a:r>
            <a:endParaRPr lang="en-US" altLang="zh-CN" sz="6000" dirty="0">
              <a:solidFill>
                <a:srgbClr val="0000FF"/>
              </a:solidFill>
            </a:endParaRPr>
          </a:p>
        </p:txBody>
      </p:sp>
      <p:pic>
        <p:nvPicPr>
          <p:cNvPr id="6" name="Picture 10"/>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81388" y="92606"/>
            <a:ext cx="1069155"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582160"/>
            <a:ext cx="12192000" cy="2275840"/>
          </a:xfrm>
          <a:prstGeom prst="rect">
            <a:avLst/>
          </a:prstGeom>
          <a:ln>
            <a:noFill/>
          </a:ln>
          <a:effectLst>
            <a:softEdge rad="112500"/>
          </a:effectLst>
        </p:spPr>
      </p:pic>
      <p:sp>
        <p:nvSpPr>
          <p:cNvPr id="8" name="标题 1"/>
          <p:cNvSpPr txBox="1"/>
          <p:nvPr/>
        </p:nvSpPr>
        <p:spPr>
          <a:xfrm>
            <a:off x="6864015" y="111980"/>
            <a:ext cx="5213684" cy="1002798"/>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spcBef>
                <a:spcPts val="0"/>
              </a:spcBef>
            </a:pPr>
            <a:r>
              <a:rPr lang="zh-CN" altLang="en-US" sz="2800" b="1" dirty="0">
                <a:solidFill>
                  <a:schemeClr val="accent2">
                    <a:lumMod val="75000"/>
                  </a:schemeClr>
                </a:solidFill>
                <a:latin typeface="楷体" panose="02010609060101010101" pitchFamily="49" charset="-122"/>
                <a:ea typeface="楷体" panose="02010609060101010101" pitchFamily="49" charset="-122"/>
              </a:rPr>
              <a:t>北京交通大学</a:t>
            </a:r>
            <a:r>
              <a:rPr lang="en-US" altLang="zh-CN" sz="2800" b="1" dirty="0">
                <a:solidFill>
                  <a:schemeClr val="accent2">
                    <a:lumMod val="75000"/>
                  </a:schemeClr>
                </a:solidFill>
                <a:latin typeface="楷体" panose="02010609060101010101" pitchFamily="49" charset="-122"/>
                <a:ea typeface="楷体" panose="02010609060101010101" pitchFamily="49" charset="-122"/>
              </a:rPr>
              <a:t>《</a:t>
            </a:r>
            <a:r>
              <a:rPr lang="zh-CN" altLang="en-US" sz="2800" b="1" dirty="0">
                <a:solidFill>
                  <a:schemeClr val="accent2">
                    <a:lumMod val="75000"/>
                  </a:schemeClr>
                </a:solidFill>
                <a:latin typeface="楷体" panose="02010609060101010101" pitchFamily="49" charset="-122"/>
                <a:ea typeface="楷体" panose="02010609060101010101" pitchFamily="49" charset="-122"/>
              </a:rPr>
              <a:t>深度学习</a:t>
            </a:r>
            <a:r>
              <a:rPr lang="en-US" altLang="zh-CN" sz="2800" b="1" dirty="0">
                <a:solidFill>
                  <a:schemeClr val="accent2">
                    <a:lumMod val="75000"/>
                  </a:schemeClr>
                </a:solidFill>
                <a:latin typeface="楷体" panose="02010609060101010101" pitchFamily="49" charset="-122"/>
                <a:ea typeface="楷体" panose="02010609060101010101" pitchFamily="49" charset="-122"/>
              </a:rPr>
              <a:t>》</a:t>
            </a:r>
            <a:r>
              <a:rPr lang="zh-CN" altLang="en-US" sz="2800" b="1" dirty="0">
                <a:solidFill>
                  <a:schemeClr val="accent2">
                    <a:lumMod val="75000"/>
                  </a:schemeClr>
                </a:solidFill>
                <a:latin typeface="楷体" panose="02010609060101010101" pitchFamily="49" charset="-122"/>
                <a:ea typeface="楷体" panose="02010609060101010101" pitchFamily="49" charset="-122"/>
              </a:rPr>
              <a:t>课件</a:t>
            </a:r>
            <a:endParaRPr lang="zh-CN" altLang="en-US" sz="2800" b="1" dirty="0">
              <a:solidFill>
                <a:schemeClr val="accent2">
                  <a:lumMod val="75000"/>
                </a:schemeClr>
              </a:solidFill>
              <a:latin typeface="楷体" panose="02010609060101010101" pitchFamily="49" charset="-122"/>
              <a:ea typeface="楷体" panose="02010609060101010101" pitchFamily="49"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777846" y="118538"/>
            <a:ext cx="11157480" cy="523220"/>
          </a:xfrm>
          <a:prstGeom prst="rect">
            <a:avLst/>
          </a:prstGeom>
          <a:noFill/>
        </p:spPr>
        <p:txBody>
          <a:bodyPr wrap="square" rtlCol="0">
            <a:spAutoFit/>
          </a:bodyPr>
          <a:lstStyle/>
          <a:p>
            <a:r>
              <a:rPr lang="zh-CN" altLang="en-US" sz="2800" b="1" dirty="0">
                <a:solidFill>
                  <a:srgbClr val="000000"/>
                </a:solidFill>
                <a:latin typeface="微软雅黑" panose="020B0503020204020204" pitchFamily="34" charset="-122"/>
                <a:ea typeface="微软雅黑" panose="020B0503020204020204" pitchFamily="34" charset="-122"/>
              </a:rPr>
              <a:t>目录</a:t>
            </a:r>
            <a:endParaRPr lang="zh-CN" altLang="en-US" sz="2800" b="1" dirty="0">
              <a:solidFill>
                <a:srgbClr val="000000"/>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428265" y="1030144"/>
            <a:ext cx="11308466" cy="5486401"/>
          </a:xfrm>
          <a:prstGeom prst="rect">
            <a:avLst/>
          </a:prstGeom>
          <a:noFill/>
        </p:spPr>
        <p:txBody>
          <a:bodyPr wrap="square" rtlCol="0">
            <a:noAutofit/>
          </a:bodyPr>
          <a:lstStyle/>
          <a:p>
            <a:pPr>
              <a:lnSpc>
                <a:spcPct val="150000"/>
              </a:lnSpc>
            </a:pPr>
            <a:r>
              <a:rPr lang="en-US" altLang="zh-CN" sz="3200" dirty="0">
                <a:latin typeface="微软雅黑" panose="020B0503020204020204" pitchFamily="34" charset="-122"/>
                <a:ea typeface="微软雅黑" panose="020B0503020204020204" pitchFamily="34" charset="-122"/>
              </a:rPr>
              <a:t>5.1 </a:t>
            </a:r>
            <a:r>
              <a:rPr lang="zh-CN" altLang="en-US" sz="3200" dirty="0">
                <a:latin typeface="微软雅黑" panose="020B0503020204020204" pitchFamily="34" charset="-122"/>
                <a:ea typeface="微软雅黑" panose="020B0503020204020204" pitchFamily="34" charset="-122"/>
              </a:rPr>
              <a:t>网络优化</a:t>
            </a:r>
            <a:endParaRPr lang="en-US" altLang="zh-CN" sz="3200" dirty="0">
              <a:latin typeface="微软雅黑" panose="020B0503020204020204" pitchFamily="34" charset="-122"/>
              <a:ea typeface="微软雅黑" panose="020B0503020204020204" pitchFamily="34" charset="-122"/>
            </a:endParaRPr>
          </a:p>
          <a:p>
            <a:pPr>
              <a:lnSpc>
                <a:spcPct val="150000"/>
              </a:lnSpc>
            </a:pPr>
            <a:r>
              <a:rPr lang="en-US" altLang="zh-CN" sz="3200" dirty="0">
                <a:solidFill>
                  <a:srgbClr val="0000FF"/>
                </a:solidFill>
                <a:latin typeface="微软雅黑" panose="020B0503020204020204" pitchFamily="34" charset="-122"/>
                <a:ea typeface="微软雅黑" panose="020B0503020204020204" pitchFamily="34" charset="-122"/>
              </a:rPr>
              <a:t>5.2 </a:t>
            </a:r>
            <a:r>
              <a:rPr lang="zh-CN" altLang="en-US" sz="3200" dirty="0">
                <a:solidFill>
                  <a:srgbClr val="0000FF"/>
                </a:solidFill>
                <a:latin typeface="微软雅黑" panose="020B0503020204020204" pitchFamily="34" charset="-122"/>
                <a:ea typeface="微软雅黑" panose="020B0503020204020204" pitchFamily="34" charset="-122"/>
              </a:rPr>
              <a:t>小批量梯度下降</a:t>
            </a:r>
            <a:endParaRPr lang="en-US" altLang="zh-CN" sz="3200" dirty="0">
              <a:solidFill>
                <a:srgbClr val="0000FF"/>
              </a:solidFill>
              <a:latin typeface="微软雅黑" panose="020B0503020204020204" pitchFamily="34" charset="-122"/>
              <a:ea typeface="微软雅黑" panose="020B0503020204020204" pitchFamily="34" charset="-122"/>
            </a:endParaRPr>
          </a:p>
          <a:p>
            <a:pPr>
              <a:lnSpc>
                <a:spcPct val="150000"/>
              </a:lnSpc>
            </a:pPr>
            <a:r>
              <a:rPr lang="en-US" altLang="zh-CN" sz="3200" dirty="0">
                <a:latin typeface="微软雅黑" panose="020B0503020204020204" pitchFamily="34" charset="-122"/>
                <a:ea typeface="微软雅黑" panose="020B0503020204020204" pitchFamily="34" charset="-122"/>
              </a:rPr>
              <a:t>5.3 </a:t>
            </a:r>
            <a:r>
              <a:rPr lang="zh-CN" altLang="en-US" sz="3200" dirty="0">
                <a:latin typeface="微软雅黑" panose="020B0503020204020204" pitchFamily="34" charset="-122"/>
                <a:ea typeface="微软雅黑" panose="020B0503020204020204" pitchFamily="34" charset="-122"/>
              </a:rPr>
              <a:t>学习率与梯度优化</a:t>
            </a:r>
            <a:endParaRPr lang="en-US" altLang="zh-CN" sz="3200" dirty="0">
              <a:latin typeface="微软雅黑" panose="020B0503020204020204" pitchFamily="34" charset="-122"/>
              <a:ea typeface="微软雅黑" panose="020B0503020204020204" pitchFamily="34" charset="-122"/>
            </a:endParaRPr>
          </a:p>
          <a:p>
            <a:pPr>
              <a:lnSpc>
                <a:spcPct val="150000"/>
              </a:lnSpc>
            </a:pPr>
            <a:r>
              <a:rPr lang="en-US" altLang="zh-CN" sz="3200" dirty="0">
                <a:latin typeface="微软雅黑" panose="020B0503020204020204" pitchFamily="34" charset="-122"/>
                <a:ea typeface="微软雅黑" panose="020B0503020204020204" pitchFamily="34" charset="-122"/>
              </a:rPr>
              <a:t>5.4 </a:t>
            </a:r>
            <a:r>
              <a:rPr lang="zh-CN" altLang="en-US" sz="3200" dirty="0">
                <a:latin typeface="微软雅黑" panose="020B0503020204020204" pitchFamily="34" charset="-122"/>
                <a:ea typeface="微软雅黑" panose="020B0503020204020204" pitchFamily="34" charset="-122"/>
              </a:rPr>
              <a:t>参数初始化与数据预处理</a:t>
            </a:r>
            <a:endParaRPr lang="en-US" altLang="zh-CN" sz="3200" dirty="0">
              <a:latin typeface="微软雅黑" panose="020B0503020204020204" pitchFamily="34" charset="-122"/>
              <a:ea typeface="微软雅黑" panose="020B0503020204020204" pitchFamily="34" charset="-122"/>
            </a:endParaRPr>
          </a:p>
          <a:p>
            <a:pPr>
              <a:lnSpc>
                <a:spcPct val="150000"/>
              </a:lnSpc>
            </a:pPr>
            <a:r>
              <a:rPr lang="en-US" altLang="zh-CN" sz="3200" dirty="0">
                <a:latin typeface="微软雅黑" panose="020B0503020204020204" pitchFamily="34" charset="-122"/>
                <a:ea typeface="微软雅黑" panose="020B0503020204020204" pitchFamily="34" charset="-122"/>
              </a:rPr>
              <a:t>5.5 </a:t>
            </a:r>
            <a:r>
              <a:rPr lang="zh-CN" altLang="en-US" sz="3200" dirty="0">
                <a:latin typeface="微软雅黑" panose="020B0503020204020204" pitchFamily="34" charset="-122"/>
                <a:ea typeface="微软雅黑" panose="020B0503020204020204" pitchFamily="34" charset="-122"/>
              </a:rPr>
              <a:t>逐层归一化</a:t>
            </a:r>
            <a:endParaRPr lang="en-US" altLang="zh-CN" sz="3200" dirty="0">
              <a:latin typeface="微软雅黑" panose="020B0503020204020204" pitchFamily="34" charset="-122"/>
              <a:ea typeface="微软雅黑" panose="020B0503020204020204" pitchFamily="34" charset="-122"/>
            </a:endParaRPr>
          </a:p>
          <a:p>
            <a:pPr>
              <a:lnSpc>
                <a:spcPct val="150000"/>
              </a:lnSpc>
            </a:pPr>
            <a:r>
              <a:rPr lang="en-US" altLang="zh-CN" sz="3200" dirty="0">
                <a:latin typeface="微软雅黑" panose="020B0503020204020204" pitchFamily="34" charset="-122"/>
                <a:ea typeface="微软雅黑" panose="020B0503020204020204" pitchFamily="34" charset="-122"/>
              </a:rPr>
              <a:t>5.6 </a:t>
            </a:r>
            <a:r>
              <a:rPr lang="zh-CN" altLang="en-US" sz="3200" dirty="0">
                <a:latin typeface="微软雅黑" panose="020B0503020204020204" pitchFamily="34" charset="-122"/>
                <a:ea typeface="微软雅黑" panose="020B0503020204020204" pitchFamily="34" charset="-122"/>
              </a:rPr>
              <a:t>超参数优化</a:t>
            </a:r>
            <a:endParaRPr lang="zh-CN" altLang="en-US" sz="3200" dirty="0">
              <a:latin typeface="微软雅黑" panose="020B0503020204020204" pitchFamily="34" charset="-122"/>
              <a:ea typeface="微软雅黑" panose="020B0503020204020204" pitchFamily="34" charset="-122"/>
            </a:endParaRPr>
          </a:p>
          <a:p>
            <a:pPr>
              <a:lnSpc>
                <a:spcPct val="150000"/>
              </a:lnSpc>
            </a:pPr>
            <a:r>
              <a:rPr lang="en-US" altLang="zh-CN" sz="3200" dirty="0">
                <a:latin typeface="微软雅黑" panose="020B0503020204020204" pitchFamily="34" charset="-122"/>
                <a:ea typeface="微软雅黑" panose="020B0503020204020204" pitchFamily="34" charset="-122"/>
              </a:rPr>
              <a:t>5.7 </a:t>
            </a:r>
            <a:r>
              <a:rPr lang="zh-CN" altLang="en-US" sz="3200" dirty="0">
                <a:latin typeface="微软雅黑" panose="020B0503020204020204" pitchFamily="34" charset="-122"/>
                <a:ea typeface="微软雅黑" panose="020B0503020204020204" pitchFamily="34" charset="-122"/>
              </a:rPr>
              <a:t>过拟合与正则化</a:t>
            </a:r>
            <a:endParaRPr lang="zh-CN" altLang="en-US" sz="3200" dirty="0">
              <a:latin typeface="微软雅黑" panose="020B0503020204020204" pitchFamily="34" charset="-122"/>
              <a:ea typeface="微软雅黑" panose="020B0503020204020204" pitchFamily="34" charset="-122"/>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777846" y="118538"/>
            <a:ext cx="11157480" cy="523220"/>
          </a:xfrm>
          <a:prstGeom prst="rect">
            <a:avLst/>
          </a:prstGeom>
          <a:noFill/>
        </p:spPr>
        <p:txBody>
          <a:bodyPr wrap="square" rtlCol="0">
            <a:spAutoFit/>
          </a:bodyPr>
          <a:lstStyle/>
          <a:p>
            <a:r>
              <a:rPr lang="en-US" altLang="zh-CN" sz="2800" b="1" dirty="0">
                <a:solidFill>
                  <a:srgbClr val="000000"/>
                </a:solidFill>
                <a:latin typeface="微软雅黑" panose="020B0503020204020204" pitchFamily="34" charset="-122"/>
                <a:ea typeface="微软雅黑" panose="020B0503020204020204" pitchFamily="34" charset="-122"/>
              </a:rPr>
              <a:t>5.2 </a:t>
            </a:r>
            <a:r>
              <a:rPr lang="zh-CN" altLang="en-US" sz="2800" b="1" dirty="0">
                <a:solidFill>
                  <a:srgbClr val="000000"/>
                </a:solidFill>
                <a:latin typeface="微软雅黑" panose="020B0503020204020204" pitchFamily="34" charset="-122"/>
                <a:ea typeface="微软雅黑" panose="020B0503020204020204" pitchFamily="34" charset="-122"/>
              </a:rPr>
              <a:t>小批量梯度下降</a:t>
            </a:r>
            <a:endParaRPr lang="zh-CN" altLang="en-US" sz="2800" b="1" dirty="0">
              <a:solidFill>
                <a:srgbClr val="000000"/>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288565" y="1030145"/>
            <a:ext cx="9401535" cy="2614756"/>
          </a:xfrm>
          <a:prstGeom prst="rect">
            <a:avLst/>
          </a:prstGeom>
          <a:noFill/>
        </p:spPr>
        <p:txBody>
          <a:bodyPr wrap="square" rtlCol="0">
            <a:noAutofit/>
          </a:bodyPr>
          <a:lstStyle/>
          <a:p>
            <a:pPr>
              <a:lnSpc>
                <a:spcPct val="150000"/>
              </a:lnSpc>
            </a:pPr>
            <a:r>
              <a:rPr lang="zh-CN" altLang="en-US" sz="3200" dirty="0">
                <a:latin typeface="微软雅黑" panose="020B0503020204020204" pitchFamily="34" charset="-122"/>
                <a:ea typeface="微软雅黑" panose="020B0503020204020204" pitchFamily="34" charset="-122"/>
              </a:rPr>
              <a:t>批量梯度下降：</a:t>
            </a:r>
            <a:r>
              <a:rPr lang="en-US" altLang="zh-CN" sz="3200" dirty="0">
                <a:latin typeface="微软雅黑" panose="020B0503020204020204" pitchFamily="34" charset="-122"/>
                <a:ea typeface="微软雅黑" panose="020B0503020204020204" pitchFamily="34" charset="-122"/>
              </a:rPr>
              <a:t>batch gradient descent</a:t>
            </a:r>
            <a:endParaRPr lang="en-US" altLang="zh-CN" sz="3200" dirty="0">
              <a:latin typeface="微软雅黑" panose="020B0503020204020204" pitchFamily="34" charset="-122"/>
              <a:ea typeface="微软雅黑" panose="020B0503020204020204" pitchFamily="34" charset="-122"/>
            </a:endParaRPr>
          </a:p>
          <a:p>
            <a:pPr>
              <a:lnSpc>
                <a:spcPct val="150000"/>
              </a:lnSpc>
            </a:pPr>
            <a:r>
              <a:rPr lang="zh-CN" altLang="en-US" sz="3200" dirty="0">
                <a:latin typeface="微软雅黑" panose="020B0503020204020204" pitchFamily="34" charset="-122"/>
                <a:ea typeface="微软雅黑" panose="020B0503020204020204" pitchFamily="34" charset="-122"/>
              </a:rPr>
              <a:t>随机梯度下降：</a:t>
            </a:r>
            <a:r>
              <a:rPr lang="en-US" altLang="zh-CN" sz="3200" dirty="0">
                <a:latin typeface="微软雅黑" panose="020B0503020204020204" pitchFamily="34" charset="-122"/>
                <a:ea typeface="微软雅黑" panose="020B0503020204020204" pitchFamily="34" charset="-122"/>
              </a:rPr>
              <a:t>stochastic gradient descent</a:t>
            </a:r>
            <a:endParaRPr lang="en-US" altLang="zh-CN" sz="3200" dirty="0">
              <a:latin typeface="微软雅黑" panose="020B0503020204020204" pitchFamily="34" charset="-122"/>
              <a:ea typeface="微软雅黑" panose="020B0503020204020204" pitchFamily="34" charset="-122"/>
            </a:endParaRPr>
          </a:p>
          <a:p>
            <a:pPr>
              <a:lnSpc>
                <a:spcPct val="150000"/>
              </a:lnSpc>
            </a:pPr>
            <a:r>
              <a:rPr lang="zh-CN" altLang="en-US" sz="3200" dirty="0">
                <a:latin typeface="微软雅黑" panose="020B0503020204020204" pitchFamily="34" charset="-122"/>
                <a:ea typeface="微软雅黑" panose="020B0503020204020204" pitchFamily="34" charset="-122"/>
              </a:rPr>
              <a:t>小批量梯度下降</a:t>
            </a:r>
            <a:r>
              <a:rPr lang="en-US" altLang="zh-CN" sz="3200" dirty="0">
                <a:latin typeface="微软雅黑" panose="020B0503020204020204" pitchFamily="34" charset="-122"/>
                <a:ea typeface="微软雅黑" panose="020B0503020204020204" pitchFamily="34" charset="-122"/>
              </a:rPr>
              <a:t>: mini-batch gradient descent</a:t>
            </a:r>
            <a:endParaRPr lang="en-US" altLang="zh-CN" sz="3200" dirty="0">
              <a:latin typeface="微软雅黑" panose="020B0503020204020204" pitchFamily="34" charset="-122"/>
              <a:ea typeface="微软雅黑" panose="020B0503020204020204" pitchFamily="34" charset="-122"/>
            </a:endParaRPr>
          </a:p>
          <a:p>
            <a:pPr>
              <a:lnSpc>
                <a:spcPct val="150000"/>
              </a:lnSpc>
            </a:pPr>
            <a:endParaRPr lang="zh-CN" altLang="en-US" sz="2800" dirty="0">
              <a:solidFill>
                <a:srgbClr val="000000"/>
              </a:solidFill>
              <a:latin typeface="微软雅黑" panose="020B0503020204020204" pitchFamily="34" charset="-122"/>
              <a:ea typeface="微软雅黑" panose="020B0503020204020204" pitchFamily="34" charset="-122"/>
            </a:endParaRPr>
          </a:p>
          <a:p>
            <a:pPr>
              <a:lnSpc>
                <a:spcPct val="150000"/>
              </a:lnSpc>
            </a:pPr>
            <a:endParaRPr lang="zh-CN" altLang="en-US" sz="3200" dirty="0">
              <a:solidFill>
                <a:srgbClr val="000000"/>
              </a:solidFill>
              <a:latin typeface="微软雅黑" panose="020B0503020204020204" pitchFamily="34" charset="-122"/>
              <a:ea typeface="微软雅黑" panose="020B0503020204020204" pitchFamily="34" charset="-122"/>
            </a:endParaRPr>
          </a:p>
          <a:p>
            <a:pPr>
              <a:lnSpc>
                <a:spcPct val="150000"/>
              </a:lnSpc>
            </a:pPr>
            <a:endParaRPr lang="en-US" altLang="zh-CN" sz="3200" dirty="0">
              <a:solidFill>
                <a:srgbClr val="000000"/>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288565" y="3644901"/>
            <a:ext cx="9401535" cy="2614756"/>
          </a:xfrm>
          <a:prstGeom prst="rect">
            <a:avLst/>
          </a:prstGeom>
          <a:noFill/>
        </p:spPr>
        <p:txBody>
          <a:bodyPr wrap="square" rtlCol="0">
            <a:noAutofit/>
          </a:bodyPr>
          <a:lstStyle/>
          <a:p>
            <a:pPr>
              <a:lnSpc>
                <a:spcPct val="150000"/>
              </a:lnSpc>
            </a:pPr>
            <a:r>
              <a:rPr lang="zh-CN" altLang="en-US" sz="3200" dirty="0">
                <a:solidFill>
                  <a:srgbClr val="0000FF"/>
                </a:solidFill>
                <a:latin typeface="微软雅黑" panose="020B0503020204020204" pitchFamily="34" charset="-122"/>
                <a:ea typeface="微软雅黑" panose="020B0503020204020204" pitchFamily="34" charset="-122"/>
              </a:rPr>
              <a:t>几个关键因素：</a:t>
            </a:r>
            <a:endParaRPr lang="en-US" altLang="zh-CN" sz="3200" dirty="0">
              <a:solidFill>
                <a:srgbClr val="0000FF"/>
              </a:solidFill>
              <a:latin typeface="微软雅黑" panose="020B0503020204020204" pitchFamily="34" charset="-122"/>
              <a:ea typeface="微软雅黑" panose="020B0503020204020204" pitchFamily="34" charset="-122"/>
            </a:endParaRPr>
          </a:p>
          <a:p>
            <a:pPr marL="457200" indent="-457200">
              <a:lnSpc>
                <a:spcPct val="150000"/>
              </a:lnSpc>
              <a:buFont typeface="Wingdings" panose="05000000000000000000" pitchFamily="2" charset="2"/>
              <a:buChar char="Ø"/>
            </a:pPr>
            <a:r>
              <a:rPr lang="zh-CN" altLang="en-US" sz="3200" dirty="0">
                <a:solidFill>
                  <a:srgbClr val="0000FF"/>
                </a:solidFill>
                <a:latin typeface="微软雅黑" panose="020B0503020204020204" pitchFamily="34" charset="-122"/>
                <a:ea typeface="微软雅黑" panose="020B0503020204020204" pitchFamily="34" charset="-122"/>
              </a:rPr>
              <a:t>小批量样本数量</a:t>
            </a:r>
            <a:endParaRPr lang="zh-CN" altLang="en-US" sz="3200" dirty="0">
              <a:solidFill>
                <a:srgbClr val="0000FF"/>
              </a:solidFill>
              <a:latin typeface="微软雅黑" panose="020B0503020204020204" pitchFamily="34" charset="-122"/>
              <a:ea typeface="微软雅黑" panose="020B0503020204020204" pitchFamily="34" charset="-122"/>
            </a:endParaRPr>
          </a:p>
          <a:p>
            <a:pPr marL="457200" indent="-457200">
              <a:lnSpc>
                <a:spcPct val="150000"/>
              </a:lnSpc>
              <a:buFont typeface="Wingdings" panose="05000000000000000000" pitchFamily="2" charset="2"/>
              <a:buChar char="Ø"/>
            </a:pPr>
            <a:r>
              <a:rPr lang="zh-CN" altLang="en-US" sz="3200" dirty="0">
                <a:solidFill>
                  <a:srgbClr val="0000FF"/>
                </a:solidFill>
                <a:latin typeface="微软雅黑" panose="020B0503020204020204" pitchFamily="34" charset="-122"/>
                <a:ea typeface="微软雅黑" panose="020B0503020204020204" pitchFamily="34" charset="-122"/>
              </a:rPr>
              <a:t>学习率</a:t>
            </a:r>
            <a:endParaRPr lang="en-US" altLang="zh-CN" sz="3200" dirty="0">
              <a:solidFill>
                <a:srgbClr val="0000FF"/>
              </a:solidFill>
              <a:latin typeface="微软雅黑" panose="020B0503020204020204" pitchFamily="34" charset="-122"/>
              <a:ea typeface="微软雅黑" panose="020B0503020204020204" pitchFamily="34" charset="-122"/>
            </a:endParaRPr>
          </a:p>
          <a:p>
            <a:pPr marL="457200" indent="-457200">
              <a:lnSpc>
                <a:spcPct val="150000"/>
              </a:lnSpc>
              <a:buFont typeface="Wingdings" panose="05000000000000000000" pitchFamily="2" charset="2"/>
              <a:buChar char="Ø"/>
            </a:pPr>
            <a:r>
              <a:rPr lang="zh-CN" altLang="en-US" sz="3200" dirty="0">
                <a:solidFill>
                  <a:srgbClr val="0000FF"/>
                </a:solidFill>
                <a:latin typeface="微软雅黑" panose="020B0503020204020204" pitchFamily="34" charset="-122"/>
                <a:ea typeface="微软雅黑" panose="020B0503020204020204" pitchFamily="34" charset="-122"/>
              </a:rPr>
              <a:t>梯度</a:t>
            </a:r>
            <a:endParaRPr lang="zh-CN" altLang="en-US" sz="2800" dirty="0">
              <a:solidFill>
                <a:srgbClr val="0000FF"/>
              </a:solidFill>
              <a:latin typeface="微软雅黑" panose="020B0503020204020204" pitchFamily="34" charset="-122"/>
              <a:ea typeface="微软雅黑" panose="020B0503020204020204" pitchFamily="34" charset="-122"/>
            </a:endParaRPr>
          </a:p>
          <a:p>
            <a:pPr>
              <a:lnSpc>
                <a:spcPct val="150000"/>
              </a:lnSpc>
            </a:pPr>
            <a:endParaRPr lang="zh-CN" altLang="en-US" sz="3200" dirty="0">
              <a:solidFill>
                <a:srgbClr val="000000"/>
              </a:solidFill>
              <a:latin typeface="微软雅黑" panose="020B0503020204020204" pitchFamily="34" charset="-122"/>
              <a:ea typeface="微软雅黑" panose="020B0503020204020204" pitchFamily="34" charset="-122"/>
            </a:endParaRPr>
          </a:p>
          <a:p>
            <a:pPr>
              <a:lnSpc>
                <a:spcPct val="150000"/>
              </a:lnSpc>
            </a:pPr>
            <a:endParaRPr lang="en-US" altLang="zh-CN" sz="3200" dirty="0">
              <a:solidFill>
                <a:srgbClr val="00000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777846" y="118538"/>
            <a:ext cx="11157480" cy="954107"/>
          </a:xfrm>
          <a:prstGeom prst="rect">
            <a:avLst/>
          </a:prstGeom>
          <a:noFill/>
        </p:spPr>
        <p:txBody>
          <a:bodyPr wrap="square" rtlCol="0">
            <a:spAutoFit/>
          </a:bodyPr>
          <a:lstStyle/>
          <a:p>
            <a:r>
              <a:rPr lang="zh-CN" altLang="en-US" sz="2800" b="1" dirty="0">
                <a:latin typeface="微软雅黑" panose="020B0503020204020204" pitchFamily="34" charset="-122"/>
                <a:ea typeface="微软雅黑" panose="020B0503020204020204" pitchFamily="34" charset="-122"/>
              </a:rPr>
              <a:t>批量梯度下降</a:t>
            </a:r>
            <a:endParaRPr lang="zh-CN" altLang="en-US" sz="2800" b="1" dirty="0">
              <a:latin typeface="微软雅黑" panose="020B0503020204020204" pitchFamily="34" charset="-122"/>
              <a:ea typeface="微软雅黑" panose="020B0503020204020204" pitchFamily="34" charset="-122"/>
            </a:endParaRPr>
          </a:p>
          <a:p>
            <a:endParaRPr lang="zh-CN" altLang="en-US" sz="2800" b="1" dirty="0">
              <a:latin typeface="微软雅黑" panose="020B0503020204020204" pitchFamily="34" charset="-122"/>
              <a:ea typeface="微软雅黑" panose="020B0503020204020204" pitchFamily="34" charset="-122"/>
            </a:endParaRPr>
          </a:p>
        </p:txBody>
      </p:sp>
      <p:cxnSp>
        <p:nvCxnSpPr>
          <p:cNvPr id="4" name="直線單箭頭接點 20"/>
          <p:cNvCxnSpPr/>
          <p:nvPr/>
        </p:nvCxnSpPr>
        <p:spPr>
          <a:xfrm>
            <a:off x="2498365" y="1590099"/>
            <a:ext cx="1709005" cy="623248"/>
          </a:xfrm>
          <a:prstGeom prst="straightConnector1">
            <a:avLst/>
          </a:prstGeom>
          <a:ln w="635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5" name="直線單箭頭接點 21"/>
          <p:cNvCxnSpPr/>
          <p:nvPr/>
        </p:nvCxnSpPr>
        <p:spPr>
          <a:xfrm>
            <a:off x="4196048" y="2210363"/>
            <a:ext cx="908500" cy="683399"/>
          </a:xfrm>
          <a:prstGeom prst="straightConnector1">
            <a:avLst/>
          </a:prstGeom>
          <a:ln w="635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8" name="直線單箭頭接點 23"/>
          <p:cNvCxnSpPr/>
          <p:nvPr/>
        </p:nvCxnSpPr>
        <p:spPr>
          <a:xfrm flipH="1">
            <a:off x="5036773" y="2865162"/>
            <a:ext cx="49277" cy="1096034"/>
          </a:xfrm>
          <a:prstGeom prst="straightConnector1">
            <a:avLst/>
          </a:prstGeom>
          <a:ln w="635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線單箭頭接點 26"/>
          <p:cNvCxnSpPr/>
          <p:nvPr/>
        </p:nvCxnSpPr>
        <p:spPr>
          <a:xfrm flipH="1">
            <a:off x="4271971" y="3852026"/>
            <a:ext cx="780335" cy="974134"/>
          </a:xfrm>
          <a:prstGeom prst="straightConnector1">
            <a:avLst/>
          </a:prstGeom>
          <a:ln w="635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線單箭頭接點 5"/>
          <p:cNvCxnSpPr/>
          <p:nvPr/>
        </p:nvCxnSpPr>
        <p:spPr>
          <a:xfrm>
            <a:off x="1938402" y="3690835"/>
            <a:ext cx="690196" cy="0"/>
          </a:xfrm>
          <a:prstGeom prst="straightConnector1">
            <a:avLst/>
          </a:prstGeom>
          <a:ln w="635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線單箭頭接點 15"/>
          <p:cNvCxnSpPr/>
          <p:nvPr/>
        </p:nvCxnSpPr>
        <p:spPr>
          <a:xfrm>
            <a:off x="1947385" y="3192676"/>
            <a:ext cx="690196" cy="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單箭頭接點 16"/>
          <p:cNvCxnSpPr/>
          <p:nvPr/>
        </p:nvCxnSpPr>
        <p:spPr>
          <a:xfrm flipH="1" flipV="1">
            <a:off x="1550259" y="1207865"/>
            <a:ext cx="948106" cy="382234"/>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3" name="文字方塊 18"/>
              <p:cNvSpPr txBox="1"/>
              <p:nvPr/>
            </p:nvSpPr>
            <p:spPr>
              <a:xfrm>
                <a:off x="6781732" y="905216"/>
                <a:ext cx="3055326" cy="470000"/>
              </a:xfrm>
              <a:prstGeom prst="rect">
                <a:avLst/>
              </a:prstGeom>
              <a:noFill/>
            </p:spPr>
            <p:txBody>
              <a:bodyPr wrap="square" rtlCol="0">
                <a:spAutoFit/>
              </a:bodyPr>
              <a:lstStyle/>
              <a:p>
                <a:r>
                  <a:rPr lang="zh-CN" altLang="en-US" sz="2400" dirty="0">
                    <a:solidFill>
                      <a:schemeClr val="tx1"/>
                    </a:solidFill>
                    <a:latin typeface="微软雅黑" panose="020B0503020204020204" pitchFamily="34" charset="-122"/>
                    <a:ea typeface="微软雅黑" panose="020B0503020204020204" pitchFamily="34" charset="-122"/>
                  </a:rPr>
                  <a:t>从</a:t>
                </a:r>
                <a14:m>
                  <m:oMath xmlns:m="http://schemas.openxmlformats.org/officeDocument/2006/math">
                    <m:r>
                      <a:rPr lang="zh-CN" altLang="en-US" sz="2400" dirty="0">
                        <a:solidFill>
                          <a:schemeClr val="tx1"/>
                        </a:solidFill>
                        <a:latin typeface="Cambria Math" panose="02040503050406030204" pitchFamily="18" charset="0"/>
                        <a:ea typeface="微软雅黑" panose="020B0503020204020204" pitchFamily="34" charset="-122"/>
                      </a:rPr>
                      <m:t>起始位置</m:t>
                    </m:r>
                    <m:r>
                      <a:rPr lang="en-US" altLang="zh-CN" sz="2400" b="0" i="0" dirty="0" smtClean="0">
                        <a:solidFill>
                          <a:schemeClr val="tx1"/>
                        </a:solidFill>
                        <a:latin typeface="Cambria Math" panose="02040503050406030204" pitchFamily="18" charset="0"/>
                        <a:ea typeface="微软雅黑" panose="020B0503020204020204" pitchFamily="34" charset="-122"/>
                      </a:rPr>
                      <m:t> </m:t>
                    </m:r>
                    <m:sSup>
                      <m:sSupPr>
                        <m:ctrlPr>
                          <a:rPr lang="en-US" altLang="zh-TW" sz="2400" i="1" smtClean="0">
                            <a:solidFill>
                              <a:schemeClr val="tx1"/>
                            </a:solidFill>
                            <a:latin typeface="Cambria Math" panose="02040503050406030204" pitchFamily="18" charset="0"/>
                          </a:rPr>
                        </m:ctrlPr>
                      </m:sSupPr>
                      <m:e>
                        <m:r>
                          <a:rPr lang="en-US" altLang="zh-TW" sz="2400" i="1">
                            <a:solidFill>
                              <a:schemeClr val="tx1"/>
                            </a:solidFill>
                            <a:latin typeface="Cambria Math" panose="02040503050406030204" pitchFamily="18" charset="0"/>
                          </a:rPr>
                          <m:t>𝜃</m:t>
                        </m:r>
                      </m:e>
                      <m:sup>
                        <m:r>
                          <a:rPr lang="en-US" altLang="zh-TW" sz="2400" i="0">
                            <a:solidFill>
                              <a:schemeClr val="tx1"/>
                            </a:solidFill>
                            <a:latin typeface="Cambria Math" panose="02040503050406030204" pitchFamily="18" charset="0"/>
                          </a:rPr>
                          <m:t>0</m:t>
                        </m:r>
                      </m:sup>
                    </m:sSup>
                  </m:oMath>
                </a14:m>
                <a:r>
                  <a:rPr lang="zh-CN" altLang="en-US" sz="2400" dirty="0">
                    <a:solidFill>
                      <a:schemeClr val="tx1"/>
                    </a:solidFill>
                    <a:latin typeface="微软雅黑" panose="020B0503020204020204" pitchFamily="34" charset="-122"/>
                    <a:ea typeface="微软雅黑" panose="020B0503020204020204" pitchFamily="34" charset="-122"/>
                  </a:rPr>
                  <a:t> 开始</a:t>
                </a:r>
                <a:endParaRPr lang="zh-TW" altLang="en-US" sz="2400" dirty="0">
                  <a:solidFill>
                    <a:schemeClr val="tx1"/>
                  </a:solidFill>
                  <a:latin typeface="微软雅黑" panose="020B0503020204020204" pitchFamily="34" charset="-122"/>
                  <a:ea typeface="微软雅黑" panose="020B0503020204020204" pitchFamily="34" charset="-122"/>
                </a:endParaRPr>
              </a:p>
            </p:txBody>
          </p:sp>
        </mc:Choice>
        <mc:Fallback>
          <p:sp>
            <p:nvSpPr>
              <p:cNvPr id="13" name="文字方塊 18"/>
              <p:cNvSpPr txBox="1">
                <a:spLocks noRot="1" noChangeAspect="1" noMove="1" noResize="1" noEditPoints="1" noAdjustHandles="1" noChangeArrowheads="1" noChangeShapeType="1" noTextEdit="1"/>
              </p:cNvSpPr>
              <p:nvPr/>
            </p:nvSpPr>
            <p:spPr>
              <a:xfrm>
                <a:off x="6781732" y="905216"/>
                <a:ext cx="3055326" cy="470000"/>
              </a:xfrm>
              <a:prstGeom prst="rect">
                <a:avLst/>
              </a:prstGeom>
              <a:blipFill rotWithShape="1">
                <a:blip r:embed="rId1"/>
                <a:stretch>
                  <a:fillRect l="-19" t="-73" r="9" b="-16119"/>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4" name="文字方塊 25"/>
              <p:cNvSpPr txBox="1"/>
              <p:nvPr/>
            </p:nvSpPr>
            <p:spPr>
              <a:xfrm>
                <a:off x="6781732" y="1492700"/>
                <a:ext cx="4393958" cy="470000"/>
              </a:xfrm>
              <a:prstGeom prst="rect">
                <a:avLst/>
              </a:prstGeom>
              <a:noFill/>
            </p:spPr>
            <p:txBody>
              <a:bodyPr wrap="square" rtlCol="0">
                <a:spAutoFit/>
              </a:bodyPr>
              <a:lstStyle/>
              <a:p>
                <a:r>
                  <a:rPr lang="zh-CN" altLang="en-US" sz="2400" dirty="0">
                    <a:latin typeface="微软雅黑" panose="020B0503020204020204" pitchFamily="34" charset="-122"/>
                    <a:ea typeface="微软雅黑" panose="020B0503020204020204" pitchFamily="34" charset="-122"/>
                  </a:rPr>
                  <a:t>在</a:t>
                </a:r>
                <a14:m>
                  <m:oMath xmlns:m="http://schemas.openxmlformats.org/officeDocument/2006/math">
                    <m:sSup>
                      <m:sSupPr>
                        <m:ctrlPr>
                          <a:rPr lang="en-US" altLang="zh-TW" sz="2400" i="1">
                            <a:latin typeface="Cambria Math" panose="02040503050406030204" pitchFamily="18" charset="0"/>
                            <a:ea typeface="微软雅黑" panose="020B0503020204020204" pitchFamily="34" charset="-122"/>
                          </a:rPr>
                        </m:ctrlPr>
                      </m:sSupPr>
                      <m:e>
                        <m:r>
                          <a:rPr lang="zh-TW" altLang="en-US" sz="2400">
                            <a:latin typeface="Cambria Math" panose="02040503050406030204" pitchFamily="18" charset="0"/>
                            <a:ea typeface="微软雅黑" panose="020B0503020204020204" pitchFamily="34" charset="-122"/>
                          </a:rPr>
                          <m:t>𝜃</m:t>
                        </m:r>
                      </m:e>
                      <m:sup>
                        <m:r>
                          <a:rPr lang="en-US" altLang="zh-TW" sz="2400">
                            <a:latin typeface="Cambria Math" panose="02040503050406030204" pitchFamily="18" charset="0"/>
                            <a:ea typeface="微软雅黑" panose="020B0503020204020204" pitchFamily="34" charset="-122"/>
                          </a:rPr>
                          <m:t>0</m:t>
                        </m:r>
                      </m:sup>
                    </m:sSup>
                  </m:oMath>
                </a14:m>
                <a:r>
                  <a:rPr lang="zh-CN" altLang="en-US" sz="2400" dirty="0">
                    <a:latin typeface="微软雅黑" panose="020B0503020204020204" pitchFamily="34" charset="-122"/>
                    <a:ea typeface="微软雅黑" panose="020B0503020204020204" pitchFamily="34" charset="-122"/>
                  </a:rPr>
                  <a:t>处计算梯度</a:t>
                </a:r>
                <a:endParaRPr lang="zh-TW" altLang="en-US" sz="2400" dirty="0">
                  <a:latin typeface="微软雅黑" panose="020B0503020204020204" pitchFamily="34" charset="-122"/>
                  <a:ea typeface="微软雅黑" panose="020B0503020204020204" pitchFamily="34" charset="-122"/>
                </a:endParaRPr>
              </a:p>
            </p:txBody>
          </p:sp>
        </mc:Choice>
        <mc:Fallback>
          <p:sp>
            <p:nvSpPr>
              <p:cNvPr id="14" name="文字方塊 25"/>
              <p:cNvSpPr txBox="1">
                <a:spLocks noRot="1" noChangeAspect="1" noMove="1" noResize="1" noEditPoints="1" noAdjustHandles="1" noChangeArrowheads="1" noChangeShapeType="1" noTextEdit="1"/>
              </p:cNvSpPr>
              <p:nvPr/>
            </p:nvSpPr>
            <p:spPr>
              <a:xfrm>
                <a:off x="6781732" y="1492700"/>
                <a:ext cx="4393958" cy="470000"/>
              </a:xfrm>
              <a:prstGeom prst="rect">
                <a:avLst/>
              </a:prstGeom>
              <a:blipFill rotWithShape="1">
                <a:blip r:embed="rId2"/>
                <a:stretch>
                  <a:fillRect l="-13" t="-96" r="7" b="117"/>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5" name="文字方塊 27"/>
              <p:cNvSpPr txBox="1"/>
              <p:nvPr/>
            </p:nvSpPr>
            <p:spPr>
              <a:xfrm>
                <a:off x="6783196" y="2093918"/>
                <a:ext cx="4169019" cy="461665"/>
              </a:xfrm>
              <a:prstGeom prst="rect">
                <a:avLst/>
              </a:prstGeom>
              <a:noFill/>
            </p:spPr>
            <p:txBody>
              <a:bodyPr wrap="square" rtlCol="0">
                <a:spAutoFit/>
              </a:bodyPr>
              <a:lstStyle/>
              <a:p>
                <a:r>
                  <a:rPr lang="zh-CN" altLang="en-US" sz="2400" dirty="0">
                    <a:latin typeface="微软雅黑" panose="020B0503020204020204" pitchFamily="34" charset="-122"/>
                    <a:ea typeface="微软雅黑" panose="020B0503020204020204" pitchFamily="34" charset="-122"/>
                  </a:rPr>
                  <a:t>应用更新</a:t>
                </a:r>
                <a14:m>
                  <m:oMath xmlns:m="http://schemas.openxmlformats.org/officeDocument/2006/math">
                    <m:sSup>
                      <m:sSupPr>
                        <m:ctrlPr>
                          <a:rPr lang="en-US" altLang="zh-TW" sz="2400" i="1">
                            <a:latin typeface="Cambria Math" panose="02040503050406030204" pitchFamily="18" charset="0"/>
                          </a:rPr>
                        </m:ctrlPr>
                      </m:sSupPr>
                      <m:e>
                        <m:r>
                          <a:rPr lang="zh-TW" altLang="en-US" sz="2400" i="1">
                            <a:latin typeface="Cambria Math" panose="02040503050406030204" pitchFamily="18" charset="0"/>
                          </a:rPr>
                          <m:t>𝜃</m:t>
                        </m:r>
                      </m:e>
                      <m:sup>
                        <m:r>
                          <a:rPr lang="en-US" altLang="zh-TW" sz="2400" b="0" i="1" smtClean="0">
                            <a:latin typeface="Cambria Math" panose="02040503050406030204" pitchFamily="18" charset="0"/>
                          </a:rPr>
                          <m:t>1</m:t>
                        </m:r>
                      </m:sup>
                    </m:sSup>
                  </m:oMath>
                </a14:m>
                <a:r>
                  <a:rPr lang="en-US" altLang="zh-TW" sz="2400" dirty="0"/>
                  <a:t> = </a:t>
                </a:r>
                <a14:m>
                  <m:oMath xmlns:m="http://schemas.openxmlformats.org/officeDocument/2006/math">
                    <m:sSup>
                      <m:sSupPr>
                        <m:ctrlPr>
                          <a:rPr lang="en-US" altLang="zh-TW" sz="2400" i="1">
                            <a:latin typeface="Cambria Math" panose="02040503050406030204" pitchFamily="18" charset="0"/>
                          </a:rPr>
                        </m:ctrlPr>
                      </m:sSupPr>
                      <m:e>
                        <m:r>
                          <a:rPr lang="zh-TW" altLang="en-US" sz="2400" i="1">
                            <a:latin typeface="Cambria Math" panose="02040503050406030204" pitchFamily="18" charset="0"/>
                          </a:rPr>
                          <m:t>𝜃</m:t>
                        </m:r>
                      </m:e>
                      <m:sup>
                        <m:r>
                          <a:rPr lang="en-US" altLang="zh-TW" sz="2400" i="1">
                            <a:latin typeface="Cambria Math" panose="02040503050406030204" pitchFamily="18" charset="0"/>
                          </a:rPr>
                          <m:t>0</m:t>
                        </m:r>
                      </m:sup>
                    </m:sSup>
                  </m:oMath>
                </a14:m>
                <a:r>
                  <a:rPr lang="en-US" altLang="zh-TW" sz="2400" dirty="0"/>
                  <a:t> - </a:t>
                </a:r>
                <a14:m>
                  <m:oMath xmlns:m="http://schemas.openxmlformats.org/officeDocument/2006/math">
                    <m:r>
                      <m:rPr>
                        <m:sty m:val="p"/>
                      </m:rPr>
                      <a:rPr lang="el-GR" altLang="zh-TW" sz="2400" i="1" smtClean="0">
                        <a:latin typeface="Cambria Math" panose="02040503050406030204" pitchFamily="18" charset="0"/>
                        <a:ea typeface="Cambria Math" panose="02040503050406030204" pitchFamily="18" charset="0"/>
                      </a:rPr>
                      <m:t>α</m:t>
                    </m:r>
                    <m:r>
                      <a:rPr lang="zh-TW" altLang="en-US" sz="2400" i="1">
                        <a:latin typeface="Cambria Math" panose="02040503050406030204" pitchFamily="18" charset="0"/>
                      </a:rPr>
                      <m:t>𝛻</m:t>
                    </m:r>
                    <m:r>
                      <a:rPr lang="en-US" altLang="zh-TW" sz="2400" b="0" i="1" smtClean="0">
                        <a:latin typeface="Cambria Math" panose="02040503050406030204" pitchFamily="18" charset="0"/>
                      </a:rPr>
                      <m:t>𝐿</m:t>
                    </m:r>
                    <m:d>
                      <m:dPr>
                        <m:ctrlPr>
                          <a:rPr lang="en-US" altLang="zh-TW" sz="2400" i="1">
                            <a:latin typeface="Cambria Math" panose="02040503050406030204" pitchFamily="18" charset="0"/>
                          </a:rPr>
                        </m:ctrlPr>
                      </m:dPr>
                      <m:e>
                        <m:sSup>
                          <m:sSupPr>
                            <m:ctrlPr>
                              <a:rPr lang="en-US" altLang="zh-TW" sz="2400" i="1">
                                <a:latin typeface="Cambria Math" panose="02040503050406030204" pitchFamily="18" charset="0"/>
                              </a:rPr>
                            </m:ctrlPr>
                          </m:sSupPr>
                          <m:e>
                            <m:r>
                              <a:rPr lang="zh-TW" altLang="en-US" sz="2400" i="1">
                                <a:latin typeface="Cambria Math" panose="02040503050406030204" pitchFamily="18" charset="0"/>
                              </a:rPr>
                              <m:t>𝜃</m:t>
                            </m:r>
                          </m:e>
                          <m:sup>
                            <m:r>
                              <a:rPr lang="en-US" altLang="zh-TW" sz="2400" i="1">
                                <a:latin typeface="Cambria Math" panose="02040503050406030204" pitchFamily="18" charset="0"/>
                              </a:rPr>
                              <m:t>0</m:t>
                            </m:r>
                          </m:sup>
                        </m:sSup>
                      </m:e>
                    </m:d>
                  </m:oMath>
                </a14:m>
                <a:endParaRPr lang="zh-TW" altLang="en-US" sz="2400" baseline="-25000" dirty="0"/>
              </a:p>
            </p:txBody>
          </p:sp>
        </mc:Choice>
        <mc:Fallback>
          <p:sp>
            <p:nvSpPr>
              <p:cNvPr id="15" name="文字方塊 27"/>
              <p:cNvSpPr txBox="1">
                <a:spLocks noRot="1" noChangeAspect="1" noMove="1" noResize="1" noEditPoints="1" noAdjustHandles="1" noChangeArrowheads="1" noChangeShapeType="1" noTextEdit="1"/>
              </p:cNvSpPr>
              <p:nvPr/>
            </p:nvSpPr>
            <p:spPr>
              <a:xfrm>
                <a:off x="6783196" y="2093918"/>
                <a:ext cx="4169019" cy="461665"/>
              </a:xfrm>
              <a:prstGeom prst="rect">
                <a:avLst/>
              </a:prstGeom>
              <a:blipFill rotWithShape="1">
                <a:blip r:embed="rId3"/>
                <a:stretch>
                  <a:fillRect l="-3" t="-70" r="9" b="-5978"/>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6" name="文字方塊 28"/>
              <p:cNvSpPr txBox="1"/>
              <p:nvPr/>
            </p:nvSpPr>
            <p:spPr>
              <a:xfrm>
                <a:off x="6798357" y="2651990"/>
                <a:ext cx="3993172" cy="461665"/>
              </a:xfrm>
              <a:prstGeom prst="rect">
                <a:avLst/>
              </a:prstGeom>
              <a:noFill/>
            </p:spPr>
            <p:txBody>
              <a:bodyPr wrap="square" rtlCol="0">
                <a:spAutoFit/>
              </a:bodyPr>
              <a:lstStyle/>
              <a:p>
                <a:r>
                  <a:rPr lang="zh-CN" altLang="en-US" sz="2400" dirty="0">
                    <a:latin typeface="微软雅黑" panose="020B0503020204020204" pitchFamily="34" charset="-122"/>
                    <a:ea typeface="微软雅黑" panose="020B0503020204020204" pitchFamily="34" charset="-122"/>
                  </a:rPr>
                  <a:t>在</a:t>
                </a:r>
                <a14:m>
                  <m:oMath xmlns:m="http://schemas.openxmlformats.org/officeDocument/2006/math">
                    <m:sSup>
                      <m:sSupPr>
                        <m:ctrlPr>
                          <a:rPr lang="en-US" altLang="zh-TW" sz="2400" i="1">
                            <a:latin typeface="Cambria Math" panose="02040503050406030204" pitchFamily="18" charset="0"/>
                            <a:ea typeface="微软雅黑" panose="020B0503020204020204" pitchFamily="34" charset="-122"/>
                          </a:rPr>
                        </m:ctrlPr>
                      </m:sSupPr>
                      <m:e>
                        <m:r>
                          <a:rPr lang="zh-TW" altLang="en-US" sz="2400">
                            <a:latin typeface="Cambria Math" panose="02040503050406030204" pitchFamily="18" charset="0"/>
                            <a:ea typeface="微软雅黑" panose="020B0503020204020204" pitchFamily="34" charset="-122"/>
                          </a:rPr>
                          <m:t>𝜃</m:t>
                        </m:r>
                      </m:e>
                      <m:sup>
                        <m:r>
                          <a:rPr lang="en-US" altLang="zh-CN" sz="2400" i="1">
                            <a:latin typeface="Cambria Math" panose="02040503050406030204" pitchFamily="18" charset="0"/>
                            <a:ea typeface="微软雅黑" panose="020B0503020204020204" pitchFamily="34" charset="-122"/>
                          </a:rPr>
                          <m:t>1</m:t>
                        </m:r>
                      </m:sup>
                    </m:sSup>
                  </m:oMath>
                </a14:m>
                <a:r>
                  <a:rPr lang="zh-CN" altLang="en-US" sz="2400" dirty="0">
                    <a:latin typeface="微软雅黑" panose="020B0503020204020204" pitchFamily="34" charset="-122"/>
                    <a:ea typeface="微软雅黑" panose="020B0503020204020204" pitchFamily="34" charset="-122"/>
                  </a:rPr>
                  <a:t>处计算梯度</a:t>
                </a:r>
                <a:endParaRPr lang="zh-TW" altLang="en-US" sz="2400" dirty="0">
                  <a:latin typeface="微软雅黑" panose="020B0503020204020204" pitchFamily="34" charset="-122"/>
                  <a:ea typeface="微软雅黑" panose="020B0503020204020204" pitchFamily="34" charset="-122"/>
                </a:endParaRPr>
              </a:p>
            </p:txBody>
          </p:sp>
        </mc:Choice>
        <mc:Fallback>
          <p:sp>
            <p:nvSpPr>
              <p:cNvPr id="16" name="文字方塊 28"/>
              <p:cNvSpPr txBox="1">
                <a:spLocks noRot="1" noChangeAspect="1" noMove="1" noResize="1" noEditPoints="1" noAdjustHandles="1" noChangeArrowheads="1" noChangeShapeType="1" noTextEdit="1"/>
              </p:cNvSpPr>
              <p:nvPr/>
            </p:nvSpPr>
            <p:spPr>
              <a:xfrm>
                <a:off x="6798357" y="2651990"/>
                <a:ext cx="3993172" cy="461665"/>
              </a:xfrm>
              <a:prstGeom prst="rect">
                <a:avLst/>
              </a:prstGeom>
              <a:blipFill rotWithShape="1">
                <a:blip r:embed="rId4"/>
                <a:stretch>
                  <a:fillRect l="-1" t="-50" r="8" b="54"/>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7" name="文字方塊 19"/>
              <p:cNvSpPr txBox="1"/>
              <p:nvPr/>
            </p:nvSpPr>
            <p:spPr>
              <a:xfrm>
                <a:off x="6799821" y="3228941"/>
                <a:ext cx="4169019" cy="470000"/>
              </a:xfrm>
              <a:prstGeom prst="rect">
                <a:avLst/>
              </a:prstGeom>
              <a:noFill/>
            </p:spPr>
            <p:txBody>
              <a:bodyPr wrap="square" rtlCol="0">
                <a:spAutoFit/>
              </a:bodyPr>
              <a:lstStyle/>
              <a:p>
                <a:r>
                  <a:rPr lang="zh-CN" altLang="en-US" sz="2400" dirty="0">
                    <a:latin typeface="微软雅黑" panose="020B0503020204020204" pitchFamily="34" charset="-122"/>
                    <a:ea typeface="微软雅黑" panose="020B0503020204020204" pitchFamily="34" charset="-122"/>
                  </a:rPr>
                  <a:t>应用</a:t>
                </a:r>
                <a14:m>
                  <m:oMath xmlns:m="http://schemas.openxmlformats.org/officeDocument/2006/math">
                    <m:r>
                      <a:rPr lang="zh-CN" altLang="en-US" sz="2400" dirty="0">
                        <a:latin typeface="Cambria Math" panose="02040503050406030204" pitchFamily="18" charset="0"/>
                        <a:ea typeface="微软雅黑" panose="020B0503020204020204" pitchFamily="34" charset="-122"/>
                      </a:rPr>
                      <m:t>更新</m:t>
                    </m:r>
                    <m:sSup>
                      <m:sSupPr>
                        <m:ctrlPr>
                          <a:rPr lang="en-US" altLang="zh-TW" sz="2400" i="1">
                            <a:latin typeface="Cambria Math" panose="02040503050406030204" pitchFamily="18" charset="0"/>
                            <a:ea typeface="微软雅黑" panose="020B0503020204020204" pitchFamily="34" charset="-122"/>
                          </a:rPr>
                        </m:ctrlPr>
                      </m:sSupPr>
                      <m:e>
                        <m:r>
                          <a:rPr lang="en-US" altLang="zh-TW" sz="2400">
                            <a:latin typeface="Cambria Math" panose="02040503050406030204" pitchFamily="18" charset="0"/>
                            <a:ea typeface="微软雅黑" panose="020B0503020204020204" pitchFamily="34" charset="-122"/>
                          </a:rPr>
                          <m:t> </m:t>
                        </m:r>
                        <m:r>
                          <a:rPr lang="zh-TW" altLang="en-US" sz="2400">
                            <a:latin typeface="Cambria Math" panose="02040503050406030204" pitchFamily="18" charset="0"/>
                            <a:ea typeface="微软雅黑" panose="020B0503020204020204" pitchFamily="34" charset="-122"/>
                          </a:rPr>
                          <m:t>𝜃</m:t>
                        </m:r>
                      </m:e>
                      <m:sup>
                        <m:r>
                          <a:rPr lang="en-US" altLang="zh-TW" sz="2400">
                            <a:latin typeface="Cambria Math" panose="02040503050406030204" pitchFamily="18" charset="0"/>
                            <a:ea typeface="微软雅黑" panose="020B0503020204020204" pitchFamily="34" charset="-122"/>
                          </a:rPr>
                          <m:t>2</m:t>
                        </m:r>
                      </m:sup>
                    </m:sSup>
                  </m:oMath>
                </a14:m>
                <a:r>
                  <a:rPr lang="en-US" altLang="zh-TW" sz="2400" dirty="0"/>
                  <a:t> = </a:t>
                </a:r>
                <a14:m>
                  <m:oMath xmlns:m="http://schemas.openxmlformats.org/officeDocument/2006/math">
                    <m:sSup>
                      <m:sSupPr>
                        <m:ctrlPr>
                          <a:rPr lang="en-US" altLang="zh-TW" sz="2400" i="1">
                            <a:latin typeface="Cambria Math" panose="02040503050406030204" pitchFamily="18" charset="0"/>
                          </a:rPr>
                        </m:ctrlPr>
                      </m:sSupPr>
                      <m:e>
                        <m:r>
                          <a:rPr lang="zh-TW" altLang="en-US" sz="2400" i="1">
                            <a:latin typeface="Cambria Math" panose="02040503050406030204" pitchFamily="18" charset="0"/>
                          </a:rPr>
                          <m:t>𝜃</m:t>
                        </m:r>
                      </m:e>
                      <m:sup>
                        <m:r>
                          <a:rPr lang="en-US" altLang="zh-TW" sz="2400" b="0" i="1" smtClean="0">
                            <a:latin typeface="Cambria Math" panose="02040503050406030204" pitchFamily="18" charset="0"/>
                          </a:rPr>
                          <m:t>1</m:t>
                        </m:r>
                      </m:sup>
                    </m:sSup>
                  </m:oMath>
                </a14:m>
                <a:r>
                  <a:rPr lang="en-US" altLang="zh-TW" sz="2400" dirty="0"/>
                  <a:t> – </a:t>
                </a:r>
                <a:r>
                  <a:rPr lang="el-GR" altLang="zh-TW" sz="2400" dirty="0"/>
                  <a:t>α</a:t>
                </a:r>
                <a14:m>
                  <m:oMath xmlns:m="http://schemas.openxmlformats.org/officeDocument/2006/math">
                    <m:r>
                      <a:rPr lang="zh-TW" altLang="en-US" sz="2400" i="1">
                        <a:latin typeface="Cambria Math" panose="02040503050406030204" pitchFamily="18" charset="0"/>
                      </a:rPr>
                      <m:t>𝛻</m:t>
                    </m:r>
                    <m:r>
                      <a:rPr lang="en-US" altLang="zh-TW" sz="2400" b="0" i="1" smtClean="0">
                        <a:latin typeface="Cambria Math" panose="02040503050406030204" pitchFamily="18" charset="0"/>
                      </a:rPr>
                      <m:t>𝐿</m:t>
                    </m:r>
                    <m:d>
                      <m:dPr>
                        <m:ctrlPr>
                          <a:rPr lang="en-US" altLang="zh-TW" sz="2400" i="1">
                            <a:latin typeface="Cambria Math" panose="02040503050406030204" pitchFamily="18" charset="0"/>
                          </a:rPr>
                        </m:ctrlPr>
                      </m:dPr>
                      <m:e>
                        <m:sSup>
                          <m:sSupPr>
                            <m:ctrlPr>
                              <a:rPr lang="en-US" altLang="zh-TW" sz="2400" i="1">
                                <a:latin typeface="Cambria Math" panose="02040503050406030204" pitchFamily="18" charset="0"/>
                              </a:rPr>
                            </m:ctrlPr>
                          </m:sSupPr>
                          <m:e>
                            <m:r>
                              <a:rPr lang="zh-TW" altLang="en-US" sz="2400" i="1">
                                <a:latin typeface="Cambria Math" panose="02040503050406030204" pitchFamily="18" charset="0"/>
                              </a:rPr>
                              <m:t>𝜃</m:t>
                            </m:r>
                          </m:e>
                          <m:sup>
                            <m:r>
                              <a:rPr lang="en-US" altLang="zh-TW" sz="2400" i="1">
                                <a:latin typeface="Cambria Math" panose="02040503050406030204" pitchFamily="18" charset="0"/>
                              </a:rPr>
                              <m:t>1</m:t>
                            </m:r>
                          </m:sup>
                        </m:sSup>
                      </m:e>
                    </m:d>
                  </m:oMath>
                </a14:m>
                <a:endParaRPr lang="zh-TW" altLang="en-US" sz="2400" baseline="-25000" dirty="0"/>
              </a:p>
            </p:txBody>
          </p:sp>
        </mc:Choice>
        <mc:Fallback>
          <p:sp>
            <p:nvSpPr>
              <p:cNvPr id="17" name="文字方塊 19"/>
              <p:cNvSpPr txBox="1">
                <a:spLocks noRot="1" noChangeAspect="1" noMove="1" noResize="1" noEditPoints="1" noAdjustHandles="1" noChangeArrowheads="1" noChangeShapeType="1" noTextEdit="1"/>
              </p:cNvSpPr>
              <p:nvPr/>
            </p:nvSpPr>
            <p:spPr>
              <a:xfrm>
                <a:off x="6799821" y="3228941"/>
                <a:ext cx="4169019" cy="470000"/>
              </a:xfrm>
              <a:prstGeom prst="rect">
                <a:avLst/>
              </a:prstGeom>
              <a:blipFill rotWithShape="1">
                <a:blip r:embed="rId5"/>
                <a:stretch>
                  <a:fillRect l="-6" t="-128" r="12" b="-29034"/>
                </a:stretch>
              </a:blipFill>
            </p:spPr>
            <p:txBody>
              <a:bodyPr/>
              <a:lstStyle/>
              <a:p>
                <a:r>
                  <a:rPr lang="zh-CN" altLang="en-US">
                    <a:noFill/>
                  </a:rPr>
                  <a:t> </a:t>
                </a:r>
              </a:p>
            </p:txBody>
          </p:sp>
        </mc:Fallback>
      </mc:AlternateContent>
      <p:cxnSp>
        <p:nvCxnSpPr>
          <p:cNvPr id="18" name="直線單箭頭接點 33"/>
          <p:cNvCxnSpPr/>
          <p:nvPr/>
        </p:nvCxnSpPr>
        <p:spPr>
          <a:xfrm flipH="1" flipV="1">
            <a:off x="3728570" y="1847843"/>
            <a:ext cx="500337" cy="349676"/>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線單箭頭接點 34"/>
          <p:cNvCxnSpPr/>
          <p:nvPr/>
        </p:nvCxnSpPr>
        <p:spPr>
          <a:xfrm flipV="1">
            <a:off x="5086050" y="2318443"/>
            <a:ext cx="18498" cy="536038"/>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線單箭頭接點 35"/>
          <p:cNvCxnSpPr/>
          <p:nvPr/>
        </p:nvCxnSpPr>
        <p:spPr>
          <a:xfrm flipV="1">
            <a:off x="5063245" y="3286902"/>
            <a:ext cx="412353" cy="566214"/>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文字方塊 37"/>
          <p:cNvSpPr txBox="1"/>
          <p:nvPr/>
        </p:nvSpPr>
        <p:spPr>
          <a:xfrm>
            <a:off x="2628598" y="3449340"/>
            <a:ext cx="1923316" cy="461665"/>
          </a:xfrm>
          <a:prstGeom prst="rect">
            <a:avLst/>
          </a:prstGeom>
          <a:noFill/>
        </p:spPr>
        <p:txBody>
          <a:bodyPr wrap="square" rtlCol="0">
            <a:spAutoFit/>
          </a:bodyPr>
          <a:lstStyle/>
          <a:p>
            <a:r>
              <a:rPr lang="en-US" altLang="zh-TW" sz="2400" dirty="0"/>
              <a:t>Movement</a:t>
            </a:r>
            <a:endParaRPr lang="zh-TW" altLang="en-US" sz="2400" dirty="0"/>
          </a:p>
        </p:txBody>
      </p:sp>
      <p:sp>
        <p:nvSpPr>
          <p:cNvPr id="22" name="文字方塊 38"/>
          <p:cNvSpPr txBox="1"/>
          <p:nvPr/>
        </p:nvSpPr>
        <p:spPr>
          <a:xfrm>
            <a:off x="2637581" y="2982931"/>
            <a:ext cx="1923316" cy="461665"/>
          </a:xfrm>
          <a:prstGeom prst="rect">
            <a:avLst/>
          </a:prstGeom>
          <a:noFill/>
        </p:spPr>
        <p:txBody>
          <a:bodyPr wrap="square" rtlCol="0">
            <a:spAutoFit/>
          </a:bodyPr>
          <a:lstStyle/>
          <a:p>
            <a:r>
              <a:rPr lang="en-US" altLang="zh-TW" sz="2400" dirty="0"/>
              <a:t>Gradient</a:t>
            </a:r>
            <a:endParaRPr lang="zh-TW" altLang="en-US" sz="2400" dirty="0"/>
          </a:p>
        </p:txBody>
      </p:sp>
      <p:sp>
        <p:nvSpPr>
          <p:cNvPr id="23" name="文字方塊 39"/>
          <p:cNvSpPr txBox="1"/>
          <p:nvPr/>
        </p:nvSpPr>
        <p:spPr>
          <a:xfrm rot="5400000">
            <a:off x="8135849" y="3770308"/>
            <a:ext cx="775882" cy="523220"/>
          </a:xfrm>
          <a:prstGeom prst="rect">
            <a:avLst/>
          </a:prstGeom>
          <a:noFill/>
        </p:spPr>
        <p:txBody>
          <a:bodyPr wrap="square" rtlCol="0">
            <a:spAutoFit/>
          </a:bodyPr>
          <a:lstStyle/>
          <a:p>
            <a:r>
              <a:rPr lang="en-US" altLang="zh-TW" sz="2800" b="1" dirty="0"/>
              <a:t>……</a:t>
            </a:r>
            <a:endParaRPr lang="zh-TW" altLang="en-US" sz="2800" b="1" dirty="0"/>
          </a:p>
        </p:txBody>
      </p:sp>
      <mc:AlternateContent xmlns:mc="http://schemas.openxmlformats.org/markup-compatibility/2006">
        <mc:Choice xmlns:a14="http://schemas.microsoft.com/office/drawing/2010/main" Requires="a14">
          <p:sp>
            <p:nvSpPr>
              <p:cNvPr id="24" name="文字方塊 40"/>
              <p:cNvSpPr txBox="1"/>
              <p:nvPr/>
            </p:nvSpPr>
            <p:spPr>
              <a:xfrm>
                <a:off x="2165710" y="1665027"/>
                <a:ext cx="689088" cy="460575"/>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zh-TW" altLang="en-US" sz="2400" i="1">
                              <a:latin typeface="Cambria Math" panose="02040503050406030204" pitchFamily="18" charset="0"/>
                            </a:rPr>
                            <m:t>𝜃</m:t>
                          </m:r>
                        </m:e>
                        <m:sup>
                          <m:r>
                            <a:rPr lang="en-US" altLang="zh-TW" sz="2400" i="1">
                              <a:latin typeface="Cambria Math" panose="02040503050406030204" pitchFamily="18" charset="0"/>
                            </a:rPr>
                            <m:t>0</m:t>
                          </m:r>
                        </m:sup>
                      </m:sSup>
                    </m:oMath>
                  </m:oMathPara>
                </a14:m>
                <a:endParaRPr lang="zh-TW" altLang="en-US" sz="2400" baseline="-25000" dirty="0"/>
              </a:p>
            </p:txBody>
          </p:sp>
        </mc:Choice>
        <mc:Fallback>
          <p:sp>
            <p:nvSpPr>
              <p:cNvPr id="24" name="文字方塊 40"/>
              <p:cNvSpPr txBox="1">
                <a:spLocks noRot="1" noChangeAspect="1" noMove="1" noResize="1" noEditPoints="1" noAdjustHandles="1" noChangeArrowheads="1" noChangeShapeType="1" noTextEdit="1"/>
              </p:cNvSpPr>
              <p:nvPr/>
            </p:nvSpPr>
            <p:spPr>
              <a:xfrm>
                <a:off x="2165710" y="1665027"/>
                <a:ext cx="689088" cy="460575"/>
              </a:xfrm>
              <a:prstGeom prst="rect">
                <a:avLst/>
              </a:prstGeom>
              <a:blipFill rotWithShape="1">
                <a:blip r:embed="rId6"/>
                <a:stretch>
                  <a:fillRect l="-52" t="-12" r="69" b="-1047"/>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5" name="文字方塊 41"/>
              <p:cNvSpPr txBox="1"/>
              <p:nvPr/>
            </p:nvSpPr>
            <p:spPr>
              <a:xfrm>
                <a:off x="3707020" y="2206870"/>
                <a:ext cx="689088" cy="459806"/>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lang="zh-TW" altLang="en-US" sz="2400" i="1">
                              <a:latin typeface="Cambria Math" panose="02040503050406030204" pitchFamily="18" charset="0"/>
                            </a:rPr>
                            <m:t>𝜃</m:t>
                          </m:r>
                        </m:e>
                        <m:sup>
                          <m:r>
                            <a:rPr lang="en-US" altLang="zh-TW" sz="2400" b="0" i="1" smtClean="0">
                              <a:latin typeface="Cambria Math" panose="02040503050406030204" pitchFamily="18" charset="0"/>
                            </a:rPr>
                            <m:t>1</m:t>
                          </m:r>
                        </m:sup>
                      </m:sSup>
                    </m:oMath>
                  </m:oMathPara>
                </a14:m>
                <a:endParaRPr lang="zh-TW" altLang="en-US" sz="2400" baseline="-25000" dirty="0"/>
              </a:p>
            </p:txBody>
          </p:sp>
        </mc:Choice>
        <mc:Fallback>
          <p:sp>
            <p:nvSpPr>
              <p:cNvPr id="25" name="文字方塊 41"/>
              <p:cNvSpPr txBox="1">
                <a:spLocks noRot="1" noChangeAspect="1" noMove="1" noResize="1" noEditPoints="1" noAdjustHandles="1" noChangeArrowheads="1" noChangeShapeType="1" noTextEdit="1"/>
              </p:cNvSpPr>
              <p:nvPr/>
            </p:nvSpPr>
            <p:spPr>
              <a:xfrm>
                <a:off x="3707020" y="2206870"/>
                <a:ext cx="689088" cy="459806"/>
              </a:xfrm>
              <a:prstGeom prst="rect">
                <a:avLst/>
              </a:prstGeom>
              <a:blipFill rotWithShape="1">
                <a:blip r:embed="rId7"/>
                <a:stretch>
                  <a:fillRect l="-76" t="-53" b="-1037"/>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6" name="文字方塊 42"/>
              <p:cNvSpPr txBox="1"/>
              <p:nvPr/>
            </p:nvSpPr>
            <p:spPr>
              <a:xfrm>
                <a:off x="4480838" y="2834737"/>
                <a:ext cx="689088" cy="460575"/>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lang="zh-TW" altLang="en-US" sz="2400" i="1">
                              <a:latin typeface="Cambria Math" panose="02040503050406030204" pitchFamily="18" charset="0"/>
                            </a:rPr>
                            <m:t>𝜃</m:t>
                          </m:r>
                        </m:e>
                        <m:sup>
                          <m:r>
                            <a:rPr lang="en-US" altLang="zh-TW" sz="2400" b="0" i="1" smtClean="0">
                              <a:latin typeface="Cambria Math" panose="02040503050406030204" pitchFamily="18" charset="0"/>
                            </a:rPr>
                            <m:t>2</m:t>
                          </m:r>
                        </m:sup>
                      </m:sSup>
                    </m:oMath>
                  </m:oMathPara>
                </a14:m>
                <a:endParaRPr lang="zh-TW" altLang="en-US" sz="2400" baseline="-25000" dirty="0"/>
              </a:p>
            </p:txBody>
          </p:sp>
        </mc:Choice>
        <mc:Fallback>
          <p:sp>
            <p:nvSpPr>
              <p:cNvPr id="26" name="文字方塊 42"/>
              <p:cNvSpPr txBox="1">
                <a:spLocks noRot="1" noChangeAspect="1" noMove="1" noResize="1" noEditPoints="1" noAdjustHandles="1" noChangeArrowheads="1" noChangeShapeType="1" noTextEdit="1"/>
              </p:cNvSpPr>
              <p:nvPr/>
            </p:nvSpPr>
            <p:spPr>
              <a:xfrm>
                <a:off x="4480838" y="2834737"/>
                <a:ext cx="689088" cy="460575"/>
              </a:xfrm>
              <a:prstGeom prst="rect">
                <a:avLst/>
              </a:prstGeom>
              <a:blipFill rotWithShape="1">
                <a:blip r:embed="rId8"/>
                <a:stretch>
                  <a:fillRect l="-40" t="-21" r="57" b="-1038"/>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7" name="文字方塊 43"/>
              <p:cNvSpPr txBox="1"/>
              <p:nvPr/>
            </p:nvSpPr>
            <p:spPr>
              <a:xfrm>
                <a:off x="4404635" y="3673077"/>
                <a:ext cx="689088" cy="460575"/>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lang="zh-TW" altLang="en-US" sz="2400" i="1">
                              <a:latin typeface="Cambria Math" panose="02040503050406030204" pitchFamily="18" charset="0"/>
                            </a:rPr>
                            <m:t>𝜃</m:t>
                          </m:r>
                        </m:e>
                        <m:sup>
                          <m:r>
                            <a:rPr lang="en-US" altLang="zh-TW" sz="2400" b="0" i="1" smtClean="0">
                              <a:latin typeface="Cambria Math" panose="02040503050406030204" pitchFamily="18" charset="0"/>
                            </a:rPr>
                            <m:t>3</m:t>
                          </m:r>
                        </m:sup>
                      </m:sSup>
                    </m:oMath>
                  </m:oMathPara>
                </a14:m>
                <a:endParaRPr lang="zh-TW" altLang="en-US" sz="2400" baseline="-25000" dirty="0"/>
              </a:p>
            </p:txBody>
          </p:sp>
        </mc:Choice>
        <mc:Fallback>
          <p:sp>
            <p:nvSpPr>
              <p:cNvPr id="27" name="文字方塊 43"/>
              <p:cNvSpPr txBox="1">
                <a:spLocks noRot="1" noChangeAspect="1" noMove="1" noResize="1" noEditPoints="1" noAdjustHandles="1" noChangeArrowheads="1" noChangeShapeType="1" noTextEdit="1"/>
              </p:cNvSpPr>
              <p:nvPr/>
            </p:nvSpPr>
            <p:spPr>
              <a:xfrm>
                <a:off x="4404635" y="3673077"/>
                <a:ext cx="689088" cy="460575"/>
              </a:xfrm>
              <a:prstGeom prst="rect">
                <a:avLst/>
              </a:prstGeom>
              <a:blipFill rotWithShape="1">
                <a:blip r:embed="rId9"/>
                <a:stretch>
                  <a:fillRect l="-40" t="-51" r="56" b="-1146"/>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8" name="文字方塊 47"/>
              <p:cNvSpPr txBox="1"/>
              <p:nvPr/>
            </p:nvSpPr>
            <p:spPr>
              <a:xfrm>
                <a:off x="1744146" y="867657"/>
                <a:ext cx="1078707" cy="461665"/>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zh-TW" altLang="en-US" sz="2400" i="1" smtClean="0">
                          <a:latin typeface="Cambria Math" panose="02040503050406030204" pitchFamily="18" charset="0"/>
                        </a:rPr>
                        <m:t>𝛻</m:t>
                      </m:r>
                      <m:r>
                        <a:rPr lang="en-US" altLang="zh-TW" sz="2400" b="0" i="1" smtClean="0">
                          <a:latin typeface="Cambria Math" panose="02040503050406030204" pitchFamily="18" charset="0"/>
                        </a:rPr>
                        <m:t>𝐿</m:t>
                      </m:r>
                      <m:d>
                        <m:dPr>
                          <m:ctrlPr>
                            <a:rPr lang="en-US" altLang="zh-TW" sz="2400" i="1">
                              <a:latin typeface="Cambria Math" panose="02040503050406030204" pitchFamily="18" charset="0"/>
                            </a:rPr>
                          </m:ctrlPr>
                        </m:dPr>
                        <m:e>
                          <m:sSup>
                            <m:sSupPr>
                              <m:ctrlPr>
                                <a:rPr lang="en-US" altLang="zh-TW" sz="2400" i="1">
                                  <a:latin typeface="Cambria Math" panose="02040503050406030204" pitchFamily="18" charset="0"/>
                                </a:rPr>
                              </m:ctrlPr>
                            </m:sSupPr>
                            <m:e>
                              <m:r>
                                <a:rPr lang="zh-TW" altLang="en-US" sz="2400" i="1">
                                  <a:latin typeface="Cambria Math" panose="02040503050406030204" pitchFamily="18" charset="0"/>
                                </a:rPr>
                                <m:t>𝜃</m:t>
                              </m:r>
                            </m:e>
                            <m:sup>
                              <m:r>
                                <a:rPr lang="en-US" altLang="zh-TW" sz="2400" i="1">
                                  <a:latin typeface="Cambria Math" panose="02040503050406030204" pitchFamily="18" charset="0"/>
                                </a:rPr>
                                <m:t>0</m:t>
                              </m:r>
                            </m:sup>
                          </m:sSup>
                        </m:e>
                      </m:d>
                    </m:oMath>
                  </m:oMathPara>
                </a14:m>
                <a:endParaRPr lang="zh-TW" altLang="en-US" sz="2400" baseline="-25000" dirty="0"/>
              </a:p>
            </p:txBody>
          </p:sp>
        </mc:Choice>
        <mc:Fallback>
          <p:sp>
            <p:nvSpPr>
              <p:cNvPr id="28" name="文字方塊 47"/>
              <p:cNvSpPr txBox="1">
                <a:spLocks noRot="1" noChangeAspect="1" noMove="1" noResize="1" noEditPoints="1" noAdjustHandles="1" noChangeArrowheads="1" noChangeShapeType="1" noTextEdit="1"/>
              </p:cNvSpPr>
              <p:nvPr/>
            </p:nvSpPr>
            <p:spPr>
              <a:xfrm>
                <a:off x="1744146" y="867657"/>
                <a:ext cx="1078707" cy="461665"/>
              </a:xfrm>
              <a:prstGeom prst="rect">
                <a:avLst/>
              </a:prstGeom>
              <a:blipFill rotWithShape="1">
                <a:blip r:embed="rId10"/>
                <a:stretch>
                  <a:fillRect l="-40" t="-54" r="26" b="58"/>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9" name="文字方塊 48"/>
              <p:cNvSpPr txBox="1"/>
              <p:nvPr/>
            </p:nvSpPr>
            <p:spPr>
              <a:xfrm>
                <a:off x="3937696" y="1551106"/>
                <a:ext cx="689088" cy="459806"/>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zh-TW" altLang="en-US" sz="2400" i="1" smtClean="0">
                          <a:latin typeface="Cambria Math" panose="02040503050406030204" pitchFamily="18" charset="0"/>
                        </a:rPr>
                        <m:t>𝛻</m:t>
                      </m:r>
                      <m:r>
                        <a:rPr lang="en-US" altLang="zh-TW" sz="2400" b="0" i="1" smtClean="0">
                          <a:latin typeface="Cambria Math" panose="02040503050406030204" pitchFamily="18" charset="0"/>
                        </a:rPr>
                        <m:t>𝐿</m:t>
                      </m:r>
                      <m:d>
                        <m:dPr>
                          <m:ctrlPr>
                            <a:rPr lang="en-US" altLang="zh-TW" sz="2400" i="1">
                              <a:latin typeface="Cambria Math" panose="02040503050406030204" pitchFamily="18" charset="0"/>
                            </a:rPr>
                          </m:ctrlPr>
                        </m:dPr>
                        <m:e>
                          <m:sSup>
                            <m:sSupPr>
                              <m:ctrlPr>
                                <a:rPr lang="en-US" altLang="zh-TW" sz="2400" i="1">
                                  <a:latin typeface="Cambria Math" panose="02040503050406030204" pitchFamily="18" charset="0"/>
                                </a:rPr>
                              </m:ctrlPr>
                            </m:sSupPr>
                            <m:e>
                              <m:r>
                                <a:rPr lang="zh-TW" altLang="en-US" sz="2400" i="1">
                                  <a:latin typeface="Cambria Math" panose="02040503050406030204" pitchFamily="18" charset="0"/>
                                </a:rPr>
                                <m:t>𝜃</m:t>
                              </m:r>
                            </m:e>
                            <m:sup>
                              <m:r>
                                <a:rPr lang="en-US" altLang="zh-TW" sz="2400" b="0" i="1" smtClean="0">
                                  <a:latin typeface="Cambria Math" panose="02040503050406030204" pitchFamily="18" charset="0"/>
                                </a:rPr>
                                <m:t>1</m:t>
                              </m:r>
                            </m:sup>
                          </m:sSup>
                        </m:e>
                      </m:d>
                    </m:oMath>
                  </m:oMathPara>
                </a14:m>
                <a:endParaRPr lang="zh-TW" altLang="en-US" sz="2400" baseline="-25000" dirty="0"/>
              </a:p>
            </p:txBody>
          </p:sp>
        </mc:Choice>
        <mc:Fallback>
          <p:sp>
            <p:nvSpPr>
              <p:cNvPr id="29" name="文字方塊 48"/>
              <p:cNvSpPr txBox="1">
                <a:spLocks noRot="1" noChangeAspect="1" noMove="1" noResize="1" noEditPoints="1" noAdjustHandles="1" noChangeArrowheads="1" noChangeShapeType="1" noTextEdit="1"/>
              </p:cNvSpPr>
              <p:nvPr/>
            </p:nvSpPr>
            <p:spPr>
              <a:xfrm>
                <a:off x="3937696" y="1551106"/>
                <a:ext cx="689088" cy="459806"/>
              </a:xfrm>
              <a:prstGeom prst="rect">
                <a:avLst/>
              </a:prstGeom>
              <a:blipFill rotWithShape="1">
                <a:blip r:embed="rId11"/>
                <a:stretch>
                  <a:fillRect l="-9" t="-95" r="-45866" b="-996"/>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0" name="文字方塊 49"/>
              <p:cNvSpPr txBox="1"/>
              <p:nvPr/>
            </p:nvSpPr>
            <p:spPr>
              <a:xfrm>
                <a:off x="5142879" y="2334901"/>
                <a:ext cx="689088" cy="460575"/>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zh-TW" altLang="en-US" sz="2400" i="1" smtClean="0">
                          <a:latin typeface="Cambria Math" panose="02040503050406030204" pitchFamily="18" charset="0"/>
                        </a:rPr>
                        <m:t>𝛻</m:t>
                      </m:r>
                      <m:r>
                        <a:rPr lang="en-US" altLang="zh-TW" sz="2400" b="0" i="1" smtClean="0">
                          <a:latin typeface="Cambria Math" panose="02040503050406030204" pitchFamily="18" charset="0"/>
                        </a:rPr>
                        <m:t>𝐿</m:t>
                      </m:r>
                      <m:d>
                        <m:dPr>
                          <m:ctrlPr>
                            <a:rPr lang="en-US" altLang="zh-TW" sz="2400" i="1">
                              <a:latin typeface="Cambria Math" panose="02040503050406030204" pitchFamily="18" charset="0"/>
                            </a:rPr>
                          </m:ctrlPr>
                        </m:dPr>
                        <m:e>
                          <m:sSup>
                            <m:sSupPr>
                              <m:ctrlPr>
                                <a:rPr lang="en-US" altLang="zh-TW" sz="2400" i="1">
                                  <a:latin typeface="Cambria Math" panose="02040503050406030204" pitchFamily="18" charset="0"/>
                                </a:rPr>
                              </m:ctrlPr>
                            </m:sSupPr>
                            <m:e>
                              <m:r>
                                <a:rPr lang="zh-TW" altLang="en-US" sz="2400" i="1">
                                  <a:latin typeface="Cambria Math" panose="02040503050406030204" pitchFamily="18" charset="0"/>
                                </a:rPr>
                                <m:t>𝜃</m:t>
                              </m:r>
                            </m:e>
                            <m:sup>
                              <m:r>
                                <a:rPr lang="en-US" altLang="zh-TW" sz="2400" b="0" i="1" smtClean="0">
                                  <a:latin typeface="Cambria Math" panose="02040503050406030204" pitchFamily="18" charset="0"/>
                                </a:rPr>
                                <m:t>2</m:t>
                              </m:r>
                            </m:sup>
                          </m:sSup>
                        </m:e>
                      </m:d>
                    </m:oMath>
                  </m:oMathPara>
                </a14:m>
                <a:endParaRPr lang="zh-TW" altLang="en-US" sz="2400" baseline="-25000" dirty="0"/>
              </a:p>
            </p:txBody>
          </p:sp>
        </mc:Choice>
        <mc:Fallback>
          <p:sp>
            <p:nvSpPr>
              <p:cNvPr id="30" name="文字方塊 49"/>
              <p:cNvSpPr txBox="1">
                <a:spLocks noRot="1" noChangeAspect="1" noMove="1" noResize="1" noEditPoints="1" noAdjustHandles="1" noChangeArrowheads="1" noChangeShapeType="1" noTextEdit="1"/>
              </p:cNvSpPr>
              <p:nvPr/>
            </p:nvSpPr>
            <p:spPr>
              <a:xfrm>
                <a:off x="5142879" y="2334901"/>
                <a:ext cx="689088" cy="460575"/>
              </a:xfrm>
              <a:prstGeom prst="rect">
                <a:avLst/>
              </a:prstGeom>
              <a:blipFill rotWithShape="1">
                <a:blip r:embed="rId12"/>
                <a:stretch>
                  <a:fillRect l="-2" t="-1" r="-45873" b="45"/>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1" name="文字方塊 50"/>
              <p:cNvSpPr txBox="1"/>
              <p:nvPr/>
            </p:nvSpPr>
            <p:spPr>
              <a:xfrm>
                <a:off x="5242285" y="3391451"/>
                <a:ext cx="689088" cy="460575"/>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zh-TW" altLang="en-US" sz="2400" i="1" smtClean="0">
                          <a:latin typeface="Cambria Math" panose="02040503050406030204" pitchFamily="18" charset="0"/>
                        </a:rPr>
                        <m:t>𝛻</m:t>
                      </m:r>
                      <m:r>
                        <a:rPr lang="en-US" altLang="zh-TW" sz="2400" b="0" i="1" smtClean="0">
                          <a:latin typeface="Cambria Math" panose="02040503050406030204" pitchFamily="18" charset="0"/>
                        </a:rPr>
                        <m:t>𝐿</m:t>
                      </m:r>
                      <m:d>
                        <m:dPr>
                          <m:ctrlPr>
                            <a:rPr lang="en-US" altLang="zh-TW" sz="2400" i="1">
                              <a:latin typeface="Cambria Math" panose="02040503050406030204" pitchFamily="18" charset="0"/>
                            </a:rPr>
                          </m:ctrlPr>
                        </m:dPr>
                        <m:e>
                          <m:sSup>
                            <m:sSupPr>
                              <m:ctrlPr>
                                <a:rPr lang="en-US" altLang="zh-TW" sz="2400" i="1">
                                  <a:latin typeface="Cambria Math" panose="02040503050406030204" pitchFamily="18" charset="0"/>
                                </a:rPr>
                              </m:ctrlPr>
                            </m:sSupPr>
                            <m:e>
                              <m:r>
                                <a:rPr lang="zh-TW" altLang="en-US" sz="2400" i="1">
                                  <a:latin typeface="Cambria Math" panose="02040503050406030204" pitchFamily="18" charset="0"/>
                                </a:rPr>
                                <m:t>𝜃</m:t>
                              </m:r>
                            </m:e>
                            <m:sup>
                              <m:r>
                                <a:rPr lang="en-US" altLang="zh-TW" sz="2400" b="0" i="1" smtClean="0">
                                  <a:latin typeface="Cambria Math" panose="02040503050406030204" pitchFamily="18" charset="0"/>
                                </a:rPr>
                                <m:t>3</m:t>
                              </m:r>
                            </m:sup>
                          </m:sSup>
                        </m:e>
                      </m:d>
                    </m:oMath>
                  </m:oMathPara>
                </a14:m>
                <a:endParaRPr lang="zh-TW" altLang="en-US" sz="2400" baseline="-25000" dirty="0"/>
              </a:p>
            </p:txBody>
          </p:sp>
        </mc:Choice>
        <mc:Fallback>
          <p:sp>
            <p:nvSpPr>
              <p:cNvPr id="31" name="文字方塊 50"/>
              <p:cNvSpPr txBox="1">
                <a:spLocks noRot="1" noChangeAspect="1" noMove="1" noResize="1" noEditPoints="1" noAdjustHandles="1" noChangeArrowheads="1" noChangeShapeType="1" noTextEdit="1"/>
              </p:cNvSpPr>
              <p:nvPr/>
            </p:nvSpPr>
            <p:spPr>
              <a:xfrm>
                <a:off x="5242285" y="3391451"/>
                <a:ext cx="689088" cy="460575"/>
              </a:xfrm>
              <a:prstGeom prst="rect">
                <a:avLst/>
              </a:prstGeom>
              <a:blipFill rotWithShape="1">
                <a:blip r:embed="rId13"/>
                <a:stretch>
                  <a:fillRect l="-52" t="-120" r="-45822" b="25"/>
                </a:stretch>
              </a:blipFill>
            </p:spPr>
            <p:txBody>
              <a:bodyPr/>
              <a:lstStyle/>
              <a:p>
                <a:r>
                  <a:rPr lang="zh-CN" altLang="en-US">
                    <a:noFill/>
                  </a:rPr>
                  <a:t> </a:t>
                </a:r>
              </a:p>
            </p:txBody>
          </p:sp>
        </mc:Fallback>
      </mc:AlternateContent>
      <p:sp>
        <p:nvSpPr>
          <p:cNvPr id="32" name="橢圓 51"/>
          <p:cNvSpPr/>
          <p:nvPr/>
        </p:nvSpPr>
        <p:spPr>
          <a:xfrm>
            <a:off x="2389580" y="1496575"/>
            <a:ext cx="180000" cy="1800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mc:Choice xmlns:a14="http://schemas.microsoft.com/office/drawing/2010/main" Requires="a14">
          <p:sp>
            <p:nvSpPr>
              <p:cNvPr id="33" name="文字方塊 31"/>
              <p:cNvSpPr txBox="1"/>
              <p:nvPr/>
            </p:nvSpPr>
            <p:spPr>
              <a:xfrm>
                <a:off x="6783196" y="4364495"/>
                <a:ext cx="4169019" cy="461665"/>
              </a:xfrm>
              <a:prstGeom prst="rect">
                <a:avLst/>
              </a:prstGeom>
              <a:noFill/>
            </p:spPr>
            <p:txBody>
              <a:bodyPr wrap="square" rtlCol="0">
                <a:spAutoFit/>
              </a:bodyPr>
              <a:lstStyle/>
              <a:p>
                <a:r>
                  <a:rPr lang="zh-CN" altLang="en-US" sz="2400" dirty="0">
                    <a:latin typeface="微软雅黑" panose="020B0503020204020204" pitchFamily="34" charset="-122"/>
                    <a:ea typeface="微软雅黑" panose="020B0503020204020204" pitchFamily="34" charset="-122"/>
                  </a:rPr>
                  <a:t>停止</a:t>
                </a:r>
                <a14:m>
                  <m:oMath xmlns:m="http://schemas.openxmlformats.org/officeDocument/2006/math">
                    <m:r>
                      <a:rPr lang="zh-CN" altLang="en-US" sz="2400" dirty="0">
                        <a:latin typeface="Cambria Math" panose="02040503050406030204" pitchFamily="18" charset="0"/>
                        <a:ea typeface="微软雅黑" panose="020B0503020204020204" pitchFamily="34" charset="-122"/>
                      </a:rPr>
                      <m:t>迭代直至</m:t>
                    </m:r>
                    <m:r>
                      <a:rPr lang="zh-TW" altLang="en-US" sz="2400">
                        <a:latin typeface="Cambria Math" panose="02040503050406030204" pitchFamily="18" charset="0"/>
                        <a:ea typeface="微软雅黑" panose="020B0503020204020204" pitchFamily="34" charset="-122"/>
                      </a:rPr>
                      <m:t>𝛻</m:t>
                    </m:r>
                    <m:r>
                      <a:rPr lang="en-US" altLang="zh-TW" sz="2400">
                        <a:latin typeface="Cambria Math" panose="02040503050406030204" pitchFamily="18" charset="0"/>
                        <a:ea typeface="微软雅黑" panose="020B0503020204020204" pitchFamily="34" charset="-122"/>
                      </a:rPr>
                      <m:t>𝐿</m:t>
                    </m:r>
                    <m:d>
                      <m:dPr>
                        <m:ctrlPr>
                          <a:rPr lang="en-US" altLang="zh-TW" sz="2400" i="1">
                            <a:latin typeface="Cambria Math" panose="02040503050406030204" pitchFamily="18" charset="0"/>
                            <a:ea typeface="微软雅黑" panose="020B0503020204020204" pitchFamily="34" charset="-122"/>
                          </a:rPr>
                        </m:ctrlPr>
                      </m:dPr>
                      <m:e>
                        <m:sSup>
                          <m:sSupPr>
                            <m:ctrlPr>
                              <a:rPr lang="en-US" altLang="zh-TW" sz="2400" i="1">
                                <a:latin typeface="Cambria Math" panose="02040503050406030204" pitchFamily="18" charset="0"/>
                                <a:ea typeface="微软雅黑" panose="020B0503020204020204" pitchFamily="34" charset="-122"/>
                              </a:rPr>
                            </m:ctrlPr>
                          </m:sSupPr>
                          <m:e>
                            <m:r>
                              <a:rPr lang="zh-TW" altLang="en-US" sz="2400">
                                <a:latin typeface="Cambria Math" panose="02040503050406030204" pitchFamily="18" charset="0"/>
                                <a:ea typeface="微软雅黑" panose="020B0503020204020204" pitchFamily="34" charset="-122"/>
                              </a:rPr>
                              <m:t>𝜃</m:t>
                            </m:r>
                          </m:e>
                          <m:sup>
                            <m:r>
                              <a:rPr lang="en-US" altLang="zh-TW" sz="2400">
                                <a:latin typeface="Cambria Math" panose="02040503050406030204" pitchFamily="18" charset="0"/>
                                <a:ea typeface="微软雅黑" panose="020B0503020204020204" pitchFamily="34" charset="-122"/>
                              </a:rPr>
                              <m:t>𝑡</m:t>
                            </m:r>
                          </m:sup>
                        </m:sSup>
                      </m:e>
                    </m:d>
                    <m:r>
                      <a:rPr lang="en-US" altLang="zh-TW" sz="2400">
                        <a:latin typeface="Cambria Math" panose="02040503050406030204" pitchFamily="18" charset="0"/>
                        <a:ea typeface="微软雅黑" panose="020B0503020204020204" pitchFamily="34" charset="-122"/>
                      </a:rPr>
                      <m:t>≈</m:t>
                    </m:r>
                    <m:r>
                      <a:rPr lang="en-US" altLang="zh-TW" sz="2400">
                        <a:latin typeface="Cambria Math" panose="02040503050406030204" pitchFamily="18" charset="0"/>
                        <a:ea typeface="微软雅黑" panose="020B0503020204020204" pitchFamily="34" charset="-122"/>
                      </a:rPr>
                      <m:t>0</m:t>
                    </m:r>
                  </m:oMath>
                </a14:m>
                <a:endParaRPr lang="zh-TW" altLang="en-US" sz="2400" dirty="0">
                  <a:latin typeface="微软雅黑" panose="020B0503020204020204" pitchFamily="34" charset="-122"/>
                  <a:ea typeface="微软雅黑" panose="020B0503020204020204" pitchFamily="34" charset="-122"/>
                </a:endParaRPr>
              </a:p>
            </p:txBody>
          </p:sp>
        </mc:Choice>
        <mc:Fallback>
          <p:sp>
            <p:nvSpPr>
              <p:cNvPr id="33" name="文字方塊 31"/>
              <p:cNvSpPr txBox="1">
                <a:spLocks noRot="1" noChangeAspect="1" noMove="1" noResize="1" noEditPoints="1" noAdjustHandles="1" noChangeArrowheads="1" noChangeShapeType="1" noTextEdit="1"/>
              </p:cNvSpPr>
              <p:nvPr/>
            </p:nvSpPr>
            <p:spPr>
              <a:xfrm>
                <a:off x="6783196" y="4364495"/>
                <a:ext cx="4169019" cy="461665"/>
              </a:xfrm>
              <a:prstGeom prst="rect">
                <a:avLst/>
              </a:prstGeom>
              <a:blipFill rotWithShape="1">
                <a:blip r:embed="rId14"/>
                <a:stretch>
                  <a:fillRect l="-3" t="-30" r="9" b="-18259"/>
                </a:stretch>
              </a:blipFill>
            </p:spPr>
            <p:txBody>
              <a:bodyPr/>
              <a:lstStyle/>
              <a:p>
                <a:r>
                  <a:rPr lang="zh-CN" altLang="en-US">
                    <a:noFill/>
                  </a:rPr>
                  <a:t> </a:t>
                </a:r>
              </a:p>
            </p:txBody>
          </p:sp>
        </mc:Fallback>
      </mc:AlternateContent>
      <p:grpSp>
        <p:nvGrpSpPr>
          <p:cNvPr id="2" name="组合 1"/>
          <p:cNvGrpSpPr/>
          <p:nvPr/>
        </p:nvGrpSpPr>
        <p:grpSpPr>
          <a:xfrm>
            <a:off x="253227" y="4874389"/>
            <a:ext cx="11157479" cy="1517102"/>
            <a:chOff x="250841" y="5237105"/>
            <a:chExt cx="11157479" cy="1517102"/>
          </a:xfrm>
        </p:grpSpPr>
        <p:sp>
          <p:nvSpPr>
            <p:cNvPr id="7" name="文本框 6"/>
            <p:cNvSpPr txBox="1"/>
            <p:nvPr/>
          </p:nvSpPr>
          <p:spPr>
            <a:xfrm>
              <a:off x="250841" y="5967426"/>
              <a:ext cx="11157479" cy="786781"/>
            </a:xfrm>
            <a:prstGeom prst="rect">
              <a:avLst/>
            </a:prstGeom>
            <a:noFill/>
          </p:spPr>
          <p:txBody>
            <a:bodyPr wrap="square" rtlCol="0">
              <a:noAutofit/>
            </a:bodyPr>
            <a:lstStyle/>
            <a:p>
              <a:pPr>
                <a:lnSpc>
                  <a:spcPct val="150000"/>
                </a:lnSpc>
              </a:pPr>
              <a:r>
                <a:rPr lang="zh-CN" altLang="en-US" sz="2400" dirty="0">
                  <a:solidFill>
                    <a:srgbClr val="0000FF"/>
                  </a:solidFill>
                  <a:latin typeface="微软雅黑" panose="020B0503020204020204" pitchFamily="34" charset="-122"/>
                  <a:ea typeface="微软雅黑" panose="020B0503020204020204" pitchFamily="34" charset="-122"/>
                </a:rPr>
                <a:t>批量梯度下降：每次更新都使用整个训练集数据；梯度方差小；需要较多计算资源</a:t>
              </a:r>
              <a:endParaRPr lang="en-US" altLang="zh-CN" sz="2400" dirty="0">
                <a:solidFill>
                  <a:srgbClr val="0000FF"/>
                </a:solidFill>
                <a:latin typeface="微软雅黑" panose="020B0503020204020204" pitchFamily="34" charset="-122"/>
                <a:ea typeface="微软雅黑" panose="020B0503020204020204" pitchFamily="34" charset="-122"/>
              </a:endParaRPr>
            </a:p>
          </p:txBody>
        </p:sp>
        <p:graphicFrame>
          <p:nvGraphicFramePr>
            <p:cNvPr id="34" name="对象 33"/>
            <p:cNvGraphicFramePr>
              <a:graphicFrameLocks noChangeAspect="1"/>
            </p:cNvGraphicFramePr>
            <p:nvPr/>
          </p:nvGraphicFramePr>
          <p:xfrm>
            <a:off x="299875" y="5237105"/>
            <a:ext cx="4729163" cy="809625"/>
          </p:xfrm>
          <a:graphic>
            <a:graphicData uri="http://schemas.openxmlformats.org/presentationml/2006/ole">
              <mc:AlternateContent xmlns:mc="http://schemas.openxmlformats.org/markup-compatibility/2006">
                <mc:Choice xmlns:v="urn:schemas-microsoft-com:vml" Requires="v">
                  <p:oleObj spid="_x0000_s3095" name="Equation" r:id="rId15" imgW="42672000" imgH="7315200" progId="Equation.DSMT4">
                    <p:embed/>
                  </p:oleObj>
                </mc:Choice>
                <mc:Fallback>
                  <p:oleObj name="Equation" r:id="rId15" imgW="42672000" imgH="7315200" progId="Equation.DSMT4">
                    <p:embed/>
                    <p:pic>
                      <p:nvPicPr>
                        <p:cNvPr id="0" name="对象 13"/>
                        <p:cNvPicPr/>
                        <p:nvPr/>
                      </p:nvPicPr>
                      <p:blipFill>
                        <a:blip r:embed="rId16"/>
                        <a:stretch>
                          <a:fillRect/>
                        </a:stretch>
                      </p:blipFill>
                      <p:spPr>
                        <a:xfrm>
                          <a:off x="299875" y="5237105"/>
                          <a:ext cx="4729163" cy="809625"/>
                        </a:xfrm>
                        <a:prstGeom prst="rect">
                          <a:avLst/>
                        </a:prstGeom>
                      </p:spPr>
                    </p:pic>
                  </p:oleObj>
                </mc:Fallback>
              </mc:AlternateContent>
            </a:graphicData>
          </a:graphic>
        </p:graphicFrame>
      </p:grpSp>
      <p:sp>
        <p:nvSpPr>
          <p:cNvPr id="3" name="矩形 2"/>
          <p:cNvSpPr/>
          <p:nvPr/>
        </p:nvSpPr>
        <p:spPr>
          <a:xfrm>
            <a:off x="9653022" y="6450406"/>
            <a:ext cx="1980029" cy="369332"/>
          </a:xfrm>
          <a:prstGeom prst="rect">
            <a:avLst/>
          </a:prstGeom>
        </p:spPr>
        <p:txBody>
          <a:bodyPr wrap="none">
            <a:spAutoFit/>
          </a:bodyPr>
          <a:lstStyle/>
          <a:p>
            <a:r>
              <a:rPr lang="en-US" altLang="zh-CN" dirty="0"/>
              <a:t>Slides from</a:t>
            </a:r>
            <a:r>
              <a:rPr lang="zh-CN" altLang="en-US" dirty="0"/>
              <a:t>李宏毅</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9"/>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7"/>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5"/>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6"/>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23"/>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19"/>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30"/>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8"/>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27"/>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20"/>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31"/>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nodeType="clickEffect">
                                  <p:stCondLst>
                                    <p:cond delay="0"/>
                                  </p:stCondLst>
                                  <p:childTnLst>
                                    <p:set>
                                      <p:cBhvr>
                                        <p:cTn id="84" dur="1" fill="hold">
                                          <p:stCondLst>
                                            <p:cond delay="0"/>
                                          </p:stCondLst>
                                        </p:cTn>
                                        <p:tgtEl>
                                          <p:spTgt spid="9"/>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33"/>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6" presetClass="entr" presetSubtype="21" fill="hold" nodeType="clickEffect">
                                  <p:stCondLst>
                                    <p:cond delay="0"/>
                                  </p:stCondLst>
                                  <p:childTnLst>
                                    <p:set>
                                      <p:cBhvr>
                                        <p:cTn id="92" dur="1" fill="hold">
                                          <p:stCondLst>
                                            <p:cond delay="0"/>
                                          </p:stCondLst>
                                        </p:cTn>
                                        <p:tgtEl>
                                          <p:spTgt spid="2"/>
                                        </p:tgtEl>
                                        <p:attrNameLst>
                                          <p:attrName>style.visibility</p:attrName>
                                        </p:attrNameLst>
                                      </p:cBhvr>
                                      <p:to>
                                        <p:strVal val="visible"/>
                                      </p:to>
                                    </p:set>
                                    <p:animEffect transition="in" filter="barn(inVertical)">
                                      <p:cBhvr>
                                        <p:cTn id="9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P spid="16" grpId="0"/>
      <p:bldP spid="17" grpId="0"/>
      <p:bldP spid="21" grpId="0"/>
      <p:bldP spid="22" grpId="0"/>
      <p:bldP spid="23" grpId="0"/>
      <p:bldP spid="24" grpId="0"/>
      <p:bldP spid="25" grpId="0"/>
      <p:bldP spid="26" grpId="0"/>
      <p:bldP spid="27" grpId="0"/>
      <p:bldP spid="28" grpId="0"/>
      <p:bldP spid="29" grpId="0"/>
      <p:bldP spid="30" grpId="0"/>
      <p:bldP spid="31" grpId="0"/>
      <p:bldP spid="32" grpId="0" animBg="1"/>
      <p:bldP spid="3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777846" y="118538"/>
            <a:ext cx="11157480" cy="523220"/>
          </a:xfrm>
          <a:prstGeom prst="rect">
            <a:avLst/>
          </a:prstGeom>
          <a:noFill/>
        </p:spPr>
        <p:txBody>
          <a:bodyPr wrap="square" rtlCol="0">
            <a:spAutoFit/>
          </a:bodyPr>
          <a:lstStyle/>
          <a:p>
            <a:r>
              <a:rPr lang="zh-CN" altLang="en-US" sz="2800" b="1" dirty="0">
                <a:solidFill>
                  <a:srgbClr val="000000"/>
                </a:solidFill>
                <a:latin typeface="微软雅黑" panose="020B0503020204020204" pitchFamily="34" charset="-122"/>
                <a:ea typeface="微软雅黑" panose="020B0503020204020204" pitchFamily="34" charset="-122"/>
              </a:rPr>
              <a:t>随机梯度下降</a:t>
            </a:r>
            <a:endParaRPr lang="zh-CN" altLang="en-US" sz="2800" b="1" dirty="0">
              <a:solidFill>
                <a:srgbClr val="000000"/>
              </a:solidFill>
              <a:latin typeface="微软雅黑" panose="020B0503020204020204" pitchFamily="34" charset="-122"/>
              <a:ea typeface="微软雅黑" panose="020B0503020204020204" pitchFamily="34" charset="-122"/>
            </a:endParaRPr>
          </a:p>
        </p:txBody>
      </p:sp>
      <p:grpSp>
        <p:nvGrpSpPr>
          <p:cNvPr id="12" name="组合 11"/>
          <p:cNvGrpSpPr/>
          <p:nvPr/>
        </p:nvGrpSpPr>
        <p:grpSpPr>
          <a:xfrm>
            <a:off x="5516436" y="3913276"/>
            <a:ext cx="4358309" cy="1215083"/>
            <a:chOff x="7577017" y="3198167"/>
            <a:chExt cx="4358309" cy="1215083"/>
          </a:xfrm>
        </p:grpSpPr>
        <p:sp>
          <p:nvSpPr>
            <p:cNvPr id="10" name="文本框 9"/>
            <p:cNvSpPr txBox="1"/>
            <p:nvPr/>
          </p:nvSpPr>
          <p:spPr>
            <a:xfrm>
              <a:off x="7577017" y="3198167"/>
              <a:ext cx="4358309" cy="461665"/>
            </a:xfrm>
            <a:prstGeom prst="rect">
              <a:avLst/>
            </a:prstGeom>
            <a:noFill/>
          </p:spPr>
          <p:txBody>
            <a:bodyPr wrap="square" rtlCol="0">
              <a:spAutoFit/>
            </a:bodyPr>
            <a:lstStyle/>
            <a:p>
              <a:r>
                <a:rPr lang="zh-CN" altLang="en-US" sz="2400" dirty="0">
                  <a:solidFill>
                    <a:srgbClr val="FF0000"/>
                  </a:solidFill>
                  <a:latin typeface="微软雅黑" panose="020B0503020204020204" pitchFamily="34" charset="-122"/>
                  <a:ea typeface="微软雅黑" panose="020B0503020204020204" pitchFamily="34" charset="-122"/>
                </a:rPr>
                <a:t>每次只取一个样本计算梯度：</a:t>
              </a:r>
              <a:endParaRPr lang="zh-CN" altLang="en-US" sz="2400" dirty="0">
                <a:solidFill>
                  <a:srgbClr val="FF0000"/>
                </a:solidFill>
                <a:latin typeface="微软雅黑" panose="020B0503020204020204" pitchFamily="34" charset="-122"/>
                <a:ea typeface="微软雅黑" panose="020B0503020204020204" pitchFamily="34" charset="-122"/>
              </a:endParaRPr>
            </a:p>
          </p:txBody>
        </p:sp>
        <p:graphicFrame>
          <p:nvGraphicFramePr>
            <p:cNvPr id="11" name="对象 10"/>
            <p:cNvGraphicFramePr>
              <a:graphicFrameLocks noChangeAspect="1"/>
            </p:cNvGraphicFramePr>
            <p:nvPr/>
          </p:nvGraphicFramePr>
          <p:xfrm>
            <a:off x="7695595" y="3873500"/>
            <a:ext cx="4121150" cy="539750"/>
          </p:xfrm>
          <a:graphic>
            <a:graphicData uri="http://schemas.openxmlformats.org/presentationml/2006/ole">
              <mc:AlternateContent xmlns:mc="http://schemas.openxmlformats.org/markup-compatibility/2006">
                <mc:Choice xmlns:v="urn:schemas-microsoft-com:vml" Requires="v">
                  <p:oleObj spid="_x0000_s4119" name="Equation" r:id="rId1" imgW="37185600" imgH="4876800" progId="Equation.DSMT4">
                    <p:embed/>
                  </p:oleObj>
                </mc:Choice>
                <mc:Fallback>
                  <p:oleObj name="Equation" r:id="rId1" imgW="37185600" imgH="4876800" progId="Equation.DSMT4">
                    <p:embed/>
                    <p:pic>
                      <p:nvPicPr>
                        <p:cNvPr id="0" name="对象 10"/>
                        <p:cNvPicPr/>
                        <p:nvPr/>
                      </p:nvPicPr>
                      <p:blipFill>
                        <a:blip r:embed="rId2"/>
                        <a:stretch>
                          <a:fillRect/>
                        </a:stretch>
                      </p:blipFill>
                      <p:spPr>
                        <a:xfrm>
                          <a:off x="7695595" y="3873500"/>
                          <a:ext cx="4121150" cy="539750"/>
                        </a:xfrm>
                        <a:prstGeom prst="rect">
                          <a:avLst/>
                        </a:prstGeom>
                      </p:spPr>
                    </p:pic>
                  </p:oleObj>
                </mc:Fallback>
              </mc:AlternateContent>
            </a:graphicData>
          </a:graphic>
        </p:graphicFrame>
      </p:grpSp>
      <p:graphicFrame>
        <p:nvGraphicFramePr>
          <p:cNvPr id="2" name="表格 2"/>
          <p:cNvGraphicFramePr>
            <a:graphicFrameLocks noGrp="1"/>
          </p:cNvGraphicFramePr>
          <p:nvPr/>
        </p:nvGraphicFramePr>
        <p:xfrm>
          <a:off x="550983" y="1168400"/>
          <a:ext cx="7144608" cy="4495800"/>
        </p:xfrm>
        <a:graphic>
          <a:graphicData uri="http://schemas.openxmlformats.org/drawingml/2006/table">
            <a:tbl>
              <a:tblPr firstRow="1" bandRow="1">
                <a:tableStyleId>{5940675A-B579-460E-94D1-54222C63F5DA}</a:tableStyleId>
              </a:tblPr>
              <a:tblGrid>
                <a:gridCol w="7144608"/>
              </a:tblGrid>
              <a:tr h="571500">
                <a:tc>
                  <a:txBody>
                    <a:bodyPr/>
                    <a:lstStyle/>
                    <a:p>
                      <a:r>
                        <a:rPr lang="zh-CN" altLang="en-US" sz="2400" b="1" kern="1200" dirty="0">
                          <a:latin typeface="微软雅黑" panose="020B0503020204020204" pitchFamily="34" charset="-122"/>
                          <a:ea typeface="微软雅黑" panose="020B0503020204020204" pitchFamily="34" charset="-122"/>
                        </a:rPr>
                        <a:t>随机梯度下降算法</a:t>
                      </a:r>
                      <a:endParaRPr lang="zh-CN" altLang="en-US" sz="2400" b="1" kern="1200" dirty="0">
                        <a:solidFill>
                          <a:srgbClr val="000000"/>
                        </a:solidFill>
                        <a:latin typeface="微软雅黑" panose="020B0503020204020204" pitchFamily="34" charset="-122"/>
                        <a:ea typeface="微软雅黑" panose="020B0503020204020204" pitchFamily="34" charset="-122"/>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r>
              <a:tr h="518160">
                <a:tc>
                  <a:txBody>
                    <a:bodyPr/>
                    <a:lstStyle/>
                    <a:p>
                      <a:endParaRPr lang="zh-CN"/>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blipFill>
                      <a:blip r:embed="rId3"/>
                      <a:stretch>
                        <a:fillRect t="-118824" r="-85" b="-684706"/>
                      </a:stretch>
                    </a:blipFill>
                  </a:tcPr>
                </a:tc>
              </a:tr>
              <a:tr h="463995">
                <a:tc>
                  <a:txBody>
                    <a:bodyPr/>
                    <a:lstStyle/>
                    <a:p>
                      <a:endParaRPr lang="zh-CN"/>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blipFill>
                      <a:blip r:embed="rId3"/>
                      <a:stretch>
                        <a:fillRect t="-244737" r="-85" b="-665789"/>
                      </a:stretch>
                    </a:blipFill>
                  </a:tcPr>
                </a:tc>
              </a:tr>
              <a:tr h="541845">
                <a:tc>
                  <a:txBody>
                    <a:bodyPr/>
                    <a:lstStyle/>
                    <a:p>
                      <a:r>
                        <a:rPr lang="en-US" altLang="zh-CN" sz="2400" b="1" kern="1200" dirty="0">
                          <a:solidFill>
                            <a:schemeClr val="tx1"/>
                          </a:solidFill>
                          <a:latin typeface="微软雅黑" panose="020B0503020204020204" pitchFamily="34" charset="-122"/>
                          <a:ea typeface="微软雅黑" panose="020B0503020204020204" pitchFamily="34" charset="-122"/>
                          <a:cs typeface="+mn-cs"/>
                        </a:rPr>
                        <a:t>while</a:t>
                      </a:r>
                      <a:r>
                        <a:rPr lang="en-US" altLang="zh-CN" sz="2400" kern="1200" dirty="0">
                          <a:solidFill>
                            <a:schemeClr val="tx1"/>
                          </a:solidFill>
                          <a:latin typeface="微软雅黑" panose="020B0503020204020204" pitchFamily="34" charset="-122"/>
                          <a:ea typeface="微软雅黑" panose="020B0503020204020204" pitchFamily="34" charset="-122"/>
                          <a:cs typeface="+mn-cs"/>
                        </a:rPr>
                        <a:t> </a:t>
                      </a:r>
                      <a:r>
                        <a:rPr lang="zh-CN" altLang="en-US" sz="2400" kern="1200" dirty="0">
                          <a:solidFill>
                            <a:schemeClr val="tx1"/>
                          </a:solidFill>
                          <a:latin typeface="微软雅黑" panose="020B0503020204020204" pitchFamily="34" charset="-122"/>
                          <a:ea typeface="微软雅黑" panose="020B0503020204020204" pitchFamily="34" charset="-122"/>
                          <a:cs typeface="+mn-cs"/>
                        </a:rPr>
                        <a:t>停止准则未满足 </a:t>
                      </a:r>
                      <a:r>
                        <a:rPr lang="en-US" altLang="zh-CN" sz="2400" b="1" kern="1200" dirty="0">
                          <a:solidFill>
                            <a:schemeClr val="tx1"/>
                          </a:solidFill>
                          <a:latin typeface="微软雅黑" panose="020B0503020204020204" pitchFamily="34" charset="-122"/>
                          <a:ea typeface="微软雅黑" panose="020B0503020204020204" pitchFamily="34" charset="-122"/>
                          <a:cs typeface="+mn-cs"/>
                        </a:rPr>
                        <a:t>do</a:t>
                      </a:r>
                      <a:endParaRPr lang="en-US" altLang="zh-CN" sz="2400" b="1" kern="1200" dirty="0">
                        <a:solidFill>
                          <a:schemeClr val="tx1"/>
                        </a:solidFill>
                        <a:latin typeface="微软雅黑" panose="020B0503020204020204" pitchFamily="34" charset="-122"/>
                        <a:ea typeface="微软雅黑" panose="020B0503020204020204" pitchFamily="34" charset="-122"/>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r>
              <a:tr h="533400">
                <a:tc>
                  <a:txBody>
                    <a:bodyPr/>
                    <a:lstStyle/>
                    <a:p>
                      <a:r>
                        <a:rPr kumimoji="0" lang="zh-CN" altLang="en-US" sz="2400" b="0" i="0" u="none" strike="noStrike" kern="1200" cap="none" spc="0" normalizeH="0" baseline="0" dirty="0">
                          <a:ln>
                            <a:noFill/>
                          </a:ln>
                          <a:solidFill>
                            <a:prstClr val="black"/>
                          </a:solidFill>
                          <a:effectLst/>
                          <a:uLnTx/>
                          <a:uFillTx/>
                          <a:latin typeface="微软雅黑" panose="020B0503020204020204" pitchFamily="34" charset="-122"/>
                          <a:ea typeface="微软雅黑" panose="020B0503020204020204" pitchFamily="34" charset="-122"/>
                          <a:cs typeface="+mn-cs"/>
                        </a:rPr>
                        <a:t>    对训练集</a:t>
                      </a:r>
                      <a:r>
                        <a:rPr kumimoji="0" lang="en-US" altLang="zh-CN" sz="2400" b="0" i="0" u="none" strike="noStrike" kern="1200" cap="none" spc="0" normalizeH="0" baseline="0" dirty="0">
                          <a:ln>
                            <a:noFill/>
                          </a:ln>
                          <a:solidFill>
                            <a:prstClr val="black"/>
                          </a:solidFill>
                          <a:effectLst/>
                          <a:uLnTx/>
                          <a:uFillTx/>
                          <a:latin typeface="微软雅黑" panose="020B0503020204020204" pitchFamily="34" charset="-122"/>
                          <a:ea typeface="微软雅黑" panose="020B0503020204020204" pitchFamily="34" charset="-122"/>
                          <a:cs typeface="+mn-cs"/>
                        </a:rPr>
                        <a:t>D</a:t>
                      </a:r>
                      <a:r>
                        <a:rPr kumimoji="0" lang="zh-CN" altLang="en-US" sz="2400" b="0" i="0" u="none" strike="noStrike" kern="1200" cap="none" spc="0" normalizeH="0" baseline="0" dirty="0">
                          <a:ln>
                            <a:noFill/>
                          </a:ln>
                          <a:solidFill>
                            <a:prstClr val="black"/>
                          </a:solidFill>
                          <a:effectLst/>
                          <a:uLnTx/>
                          <a:uFillTx/>
                          <a:latin typeface="微软雅黑" panose="020B0503020204020204" pitchFamily="34" charset="-122"/>
                          <a:ea typeface="微软雅黑" panose="020B0503020204020204" pitchFamily="34" charset="-122"/>
                          <a:cs typeface="+mn-cs"/>
                        </a:rPr>
                        <a:t>中样本随机排序</a:t>
                      </a:r>
                      <a:endParaRPr kumimoji="0" lang="en-US" altLang="zh-CN" sz="2400" b="0" i="0" u="none" strike="noStrike" kern="1200" cap="none" spc="0" normalizeH="0" baseline="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r>
              <a:tr h="482600">
                <a:tc>
                  <a:txBody>
                    <a:bodyPr/>
                    <a:lstStyle/>
                    <a:p>
                      <a:r>
                        <a:rPr kumimoji="0" lang="en-US" altLang="zh-CN" sz="2400" b="0" i="0" u="none" strike="noStrike" kern="1200" cap="none" spc="0" normalizeH="0" baseline="0" dirty="0">
                          <a:ln>
                            <a:noFill/>
                          </a:ln>
                          <a:solidFill>
                            <a:prstClr val="black"/>
                          </a:solidFill>
                          <a:effectLst/>
                          <a:uLnTx/>
                          <a:uFillTx/>
                          <a:latin typeface="微软雅黑" panose="020B0503020204020204" pitchFamily="34" charset="-122"/>
                          <a:ea typeface="微软雅黑" panose="020B0503020204020204" pitchFamily="34" charset="-122"/>
                          <a:cs typeface="+mn-cs"/>
                        </a:rPr>
                        <a:t>     </a:t>
                      </a:r>
                      <a:r>
                        <a:rPr kumimoji="0" lang="en-US" altLang="zh-CN" sz="2400" b="1" i="0" u="none" strike="noStrike" kern="1200" cap="none" spc="0" normalizeH="0" baseline="0" dirty="0">
                          <a:ln>
                            <a:noFill/>
                          </a:ln>
                          <a:solidFill>
                            <a:prstClr val="black"/>
                          </a:solidFill>
                          <a:effectLst/>
                          <a:uLnTx/>
                          <a:uFillTx/>
                          <a:latin typeface="微软雅黑" panose="020B0503020204020204" pitchFamily="34" charset="-122"/>
                          <a:ea typeface="微软雅黑" panose="020B0503020204020204" pitchFamily="34" charset="-122"/>
                          <a:cs typeface="+mn-cs"/>
                        </a:rPr>
                        <a:t>for</a:t>
                      </a:r>
                      <a:r>
                        <a:rPr kumimoji="0" lang="en-US" altLang="zh-CN" sz="2400" b="0" i="0" u="none" strike="noStrike" kern="1200" cap="none" spc="0" normalizeH="0" baseline="0" dirty="0">
                          <a:ln>
                            <a:noFill/>
                          </a:ln>
                          <a:solidFill>
                            <a:prstClr val="black"/>
                          </a:solidFill>
                          <a:effectLst/>
                          <a:uLnTx/>
                          <a:uFillTx/>
                          <a:latin typeface="微软雅黑" panose="020B0503020204020204" pitchFamily="34" charset="-122"/>
                          <a:ea typeface="微软雅黑" panose="020B0503020204020204" pitchFamily="34" charset="-122"/>
                          <a:cs typeface="+mn-cs"/>
                        </a:rPr>
                        <a:t>  n=1,2,…N </a:t>
                      </a:r>
                      <a:r>
                        <a:rPr kumimoji="0" lang="en-US" altLang="zh-CN" sz="2400" b="1" i="0" u="none" strike="noStrike" kern="1200" cap="none" spc="0" normalizeH="0" baseline="0" dirty="0">
                          <a:ln>
                            <a:noFill/>
                          </a:ln>
                          <a:solidFill>
                            <a:prstClr val="black"/>
                          </a:solidFill>
                          <a:effectLst/>
                          <a:uLnTx/>
                          <a:uFillTx/>
                          <a:latin typeface="微软雅黑" panose="020B0503020204020204" pitchFamily="34" charset="-122"/>
                          <a:ea typeface="微软雅黑" panose="020B0503020204020204" pitchFamily="34" charset="-122"/>
                          <a:cs typeface="+mn-cs"/>
                        </a:rPr>
                        <a:t>do</a:t>
                      </a:r>
                      <a:endParaRPr kumimoji="0" lang="en-US" altLang="zh-CN" sz="2400" b="1" i="0" u="none" strike="noStrike" kern="1200" cap="none" spc="0" normalizeH="0" baseline="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r>
              <a:tr h="469900">
                <a:tc>
                  <a:txBody>
                    <a:bodyPr/>
                    <a:lstStyle/>
                    <a:p>
                      <a:r>
                        <a:rPr kumimoji="0" lang="zh-CN" altLang="en-US" sz="2400" b="0" i="0" u="none" strike="noStrike" kern="1200" cap="none" spc="0" normalizeH="0" baseline="0" dirty="0">
                          <a:ln>
                            <a:noFill/>
                          </a:ln>
                          <a:solidFill>
                            <a:prstClr val="black"/>
                          </a:solidFill>
                          <a:effectLst/>
                          <a:uLnTx/>
                          <a:uFillTx/>
                          <a:latin typeface="微软雅黑" panose="020B0503020204020204" pitchFamily="34" charset="-122"/>
                          <a:ea typeface="微软雅黑" panose="020B0503020204020204" pitchFamily="34" charset="-122"/>
                          <a:cs typeface="+mn-cs"/>
                        </a:rPr>
                        <a:t>            更新参数 </a:t>
                      </a:r>
                      <a:endParaRPr kumimoji="0" lang="zh-CN" altLang="en-US" sz="2400" b="0" i="0" u="none" strike="noStrike" kern="1200" cap="none" spc="0" normalizeH="0" baseline="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r>
              <a:tr h="457200">
                <a:tc>
                  <a:txBody>
                    <a:bodyPr/>
                    <a:lstStyle/>
                    <a:p>
                      <a:r>
                        <a:rPr kumimoji="0" lang="en-US" altLang="zh-CN" sz="2400" b="1" i="0" u="none" strike="noStrike" kern="1200" cap="none" spc="0" normalizeH="0" baseline="0" dirty="0">
                          <a:ln>
                            <a:noFill/>
                          </a:ln>
                          <a:solidFill>
                            <a:prstClr val="black"/>
                          </a:solidFill>
                          <a:effectLst/>
                          <a:uLnTx/>
                          <a:uFillTx/>
                          <a:latin typeface="微软雅黑" panose="020B0503020204020204" pitchFamily="34" charset="-122"/>
                          <a:ea typeface="微软雅黑" panose="020B0503020204020204" pitchFamily="34" charset="-122"/>
                          <a:cs typeface="+mn-cs"/>
                        </a:rPr>
                        <a:t>     end</a:t>
                      </a:r>
                      <a:r>
                        <a:rPr kumimoji="0" lang="zh-CN" altLang="en-US" sz="2400" b="1" i="0" u="none" strike="noStrike" kern="1200" cap="none" spc="0" normalizeH="0" baseline="0" dirty="0">
                          <a:ln>
                            <a:noFill/>
                          </a:ln>
                          <a:solidFill>
                            <a:prstClr val="black"/>
                          </a:solidFill>
                          <a:effectLst/>
                          <a:uLnTx/>
                          <a:uFillTx/>
                          <a:latin typeface="微软雅黑" panose="020B0503020204020204" pitchFamily="34" charset="-122"/>
                          <a:ea typeface="微软雅黑" panose="020B0503020204020204" pitchFamily="34" charset="-122"/>
                          <a:cs typeface="+mn-cs"/>
                        </a:rPr>
                        <a:t> </a:t>
                      </a:r>
                      <a:r>
                        <a:rPr kumimoji="0" lang="en-US" altLang="zh-CN" sz="2400" b="1" i="0" u="none" strike="noStrike" kern="1200" cap="none" spc="0" normalizeH="0" baseline="0" dirty="0">
                          <a:ln>
                            <a:noFill/>
                          </a:ln>
                          <a:solidFill>
                            <a:prstClr val="black"/>
                          </a:solidFill>
                          <a:effectLst/>
                          <a:uLnTx/>
                          <a:uFillTx/>
                          <a:latin typeface="微软雅黑" panose="020B0503020204020204" pitchFamily="34" charset="-122"/>
                          <a:ea typeface="微软雅黑" panose="020B0503020204020204" pitchFamily="34" charset="-122"/>
                          <a:cs typeface="+mn-cs"/>
                        </a:rPr>
                        <a:t>for</a:t>
                      </a:r>
                      <a:endParaRPr kumimoji="0" lang="zh-CN" altLang="en-US" sz="2400" b="1" i="0" u="none" strike="noStrike" kern="1200" cap="none" spc="0" normalizeH="0" baseline="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r>
              <a:tr h="457200">
                <a:tc>
                  <a:txBody>
                    <a:bodyPr/>
                    <a:lstStyle/>
                    <a:p>
                      <a:r>
                        <a:rPr kumimoji="0" lang="en-US" altLang="zh-CN"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end</a:t>
                      </a:r>
                      <a:r>
                        <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 </a:t>
                      </a:r>
                      <a:r>
                        <a:rPr kumimoji="0" lang="en-US" altLang="zh-CN"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while</a:t>
                      </a:r>
                      <a:endParaRPr kumimoji="0" lang="zh-CN" altLang="en-US" sz="2400" b="1" i="0" u="none" strike="noStrike" kern="1200" cap="none" spc="0" normalizeH="0" baseline="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tcPr>
                </a:tc>
              </a:tr>
            </a:tbl>
          </a:graphicData>
        </a:graphic>
      </p:graphicFrame>
      <mc:AlternateContent xmlns:mc="http://schemas.openxmlformats.org/markup-compatibility/2006">
        <mc:Choice xmlns:a14="http://schemas.microsoft.com/office/drawing/2010/main" Requires="a14">
          <p:sp>
            <p:nvSpPr>
              <p:cNvPr id="13" name="文字方塊 19"/>
              <p:cNvSpPr txBox="1"/>
              <p:nvPr/>
            </p:nvSpPr>
            <p:spPr>
              <a:xfrm>
                <a:off x="3027061" y="4285818"/>
                <a:ext cx="4169019" cy="470000"/>
              </a:xfrm>
              <a:prstGeom prst="rect">
                <a:avLst/>
              </a:prstGeom>
              <a:noFill/>
            </p:spPr>
            <p:txBody>
              <a:bodyPr wrap="square" rtlCol="0">
                <a:spAutoFit/>
              </a:bodyPr>
              <a:lstStyle/>
              <a:p>
                <a14:m>
                  <m:oMath xmlns:m="http://schemas.openxmlformats.org/officeDocument/2006/math">
                    <m:r>
                      <a:rPr lang="zh-CN" altLang="en-US" sz="2400" dirty="0">
                        <a:solidFill>
                          <a:prstClr val="black"/>
                        </a:solidFill>
                        <a:latin typeface="Cambria Math" panose="02040503050406030204" pitchFamily="18" charset="0"/>
                        <a:ea typeface="微软雅黑" panose="020B0503020204020204" pitchFamily="34" charset="-122"/>
                      </a:rPr>
                      <m:t>𝜃</m:t>
                    </m:r>
                    <m:r>
                      <a:rPr lang="zh-CN" altLang="en-US" sz="2400" i="1" dirty="0" smtClean="0">
                        <a:solidFill>
                          <a:prstClr val="black"/>
                        </a:solidFill>
                        <a:latin typeface="Cambria Math" panose="02040503050406030204" pitchFamily="18" charset="0"/>
                        <a:ea typeface="微软雅黑" panose="020B0503020204020204" pitchFamily="34" charset="-122"/>
                      </a:rPr>
                      <m:t>←</m:t>
                    </m:r>
                    <m:r>
                      <a:rPr lang="zh-CN" altLang="en-US" sz="2400" dirty="0">
                        <a:solidFill>
                          <a:prstClr val="black"/>
                        </a:solidFill>
                        <a:latin typeface="Cambria Math" panose="02040503050406030204" pitchFamily="18" charset="0"/>
                        <a:ea typeface="微软雅黑" panose="020B0503020204020204" pitchFamily="34" charset="-122"/>
                      </a:rPr>
                      <m:t>𝜃</m:t>
                    </m:r>
                  </m:oMath>
                </a14:m>
                <a:r>
                  <a:rPr lang="en-US" altLang="zh-TW" sz="2400" dirty="0"/>
                  <a:t>– </a:t>
                </a:r>
                <a:r>
                  <a:rPr lang="el-GR" altLang="zh-TW" sz="2400" dirty="0"/>
                  <a:t>α</a:t>
                </a:r>
                <a14:m>
                  <m:oMath xmlns:m="http://schemas.openxmlformats.org/officeDocument/2006/math">
                    <m:r>
                      <a:rPr lang="zh-TW" altLang="en-US" sz="2400" i="1">
                        <a:latin typeface="Cambria Math" panose="02040503050406030204" pitchFamily="18" charset="0"/>
                      </a:rPr>
                      <m:t>𝛻</m:t>
                    </m:r>
                    <m:r>
                      <a:rPr lang="en-US" altLang="zh-TW" sz="2400" b="0" i="1" smtClean="0">
                        <a:latin typeface="Cambria Math" panose="02040503050406030204" pitchFamily="18" charset="0"/>
                      </a:rPr>
                      <m:t>𝐿</m:t>
                    </m:r>
                    <m:d>
                      <m:dPr>
                        <m:ctrlPr>
                          <a:rPr lang="en-US" altLang="zh-TW" sz="2400" i="1">
                            <a:latin typeface="Cambria Math" panose="02040503050406030204" pitchFamily="18" charset="0"/>
                          </a:rPr>
                        </m:ctrlPr>
                      </m:dPr>
                      <m:e>
                        <m:r>
                          <a:rPr lang="zh-CN" altLang="en-US" sz="2400" dirty="0">
                            <a:solidFill>
                              <a:prstClr val="black"/>
                            </a:solidFill>
                            <a:latin typeface="Cambria Math" panose="02040503050406030204" pitchFamily="18" charset="0"/>
                            <a:ea typeface="微软雅黑" panose="020B0503020204020204" pitchFamily="34" charset="-122"/>
                          </a:rPr>
                          <m:t>𝜃</m:t>
                        </m:r>
                      </m:e>
                    </m:d>
                  </m:oMath>
                </a14:m>
                <a:endParaRPr lang="zh-TW" altLang="en-US" sz="2400" baseline="-25000" dirty="0"/>
              </a:p>
            </p:txBody>
          </p:sp>
        </mc:Choice>
        <mc:Fallback>
          <p:sp>
            <p:nvSpPr>
              <p:cNvPr id="13" name="文字方塊 19"/>
              <p:cNvSpPr txBox="1">
                <a:spLocks noRot="1" noChangeAspect="1" noMove="1" noResize="1" noEditPoints="1" noAdjustHandles="1" noChangeArrowheads="1" noChangeShapeType="1" noTextEdit="1"/>
              </p:cNvSpPr>
              <p:nvPr/>
            </p:nvSpPr>
            <p:spPr>
              <a:xfrm>
                <a:off x="3027061" y="4285818"/>
                <a:ext cx="4169019" cy="470000"/>
              </a:xfrm>
              <a:prstGeom prst="rect">
                <a:avLst/>
              </a:prstGeom>
              <a:blipFill rotWithShape="1">
                <a:blip r:embed="rId4"/>
                <a:stretch>
                  <a:fillRect t="-43" r="6" b="-476"/>
                </a:stretch>
              </a:blipFill>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arn(inVertical)">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777846" y="118538"/>
            <a:ext cx="11157480" cy="523220"/>
          </a:xfrm>
          <a:prstGeom prst="rect">
            <a:avLst/>
          </a:prstGeom>
          <a:noFill/>
        </p:spPr>
        <p:txBody>
          <a:bodyPr wrap="square" rtlCol="0">
            <a:spAutoFit/>
          </a:bodyPr>
          <a:lstStyle/>
          <a:p>
            <a:r>
              <a:rPr lang="zh-CN" altLang="en-US" sz="2800" b="1" dirty="0">
                <a:solidFill>
                  <a:srgbClr val="000000"/>
                </a:solidFill>
                <a:latin typeface="微软雅黑" panose="020B0503020204020204" pitchFamily="34" charset="-122"/>
                <a:ea typeface="微软雅黑" panose="020B0503020204020204" pitchFamily="34" charset="-122"/>
              </a:rPr>
              <a:t>小批量梯度下降</a:t>
            </a:r>
            <a:endParaRPr lang="zh-CN" altLang="en-US" sz="2800" b="1" dirty="0">
              <a:solidFill>
                <a:srgbClr val="000000"/>
              </a:solidFill>
              <a:latin typeface="微软雅黑" panose="020B0503020204020204" pitchFamily="34" charset="-122"/>
              <a:ea typeface="微软雅黑" panose="020B0503020204020204" pitchFamily="34" charset="-122"/>
            </a:endParaRPr>
          </a:p>
        </p:txBody>
      </p:sp>
      <p:grpSp>
        <p:nvGrpSpPr>
          <p:cNvPr id="3" name="组合 2"/>
          <p:cNvGrpSpPr/>
          <p:nvPr/>
        </p:nvGrpSpPr>
        <p:grpSpPr>
          <a:xfrm>
            <a:off x="256674" y="1004744"/>
            <a:ext cx="9141326" cy="1971818"/>
            <a:chOff x="256674" y="1004744"/>
            <a:chExt cx="9141326" cy="1971818"/>
          </a:xfrm>
        </p:grpSpPr>
        <p:sp>
          <p:nvSpPr>
            <p:cNvPr id="4" name="文本框 3"/>
            <p:cNvSpPr txBox="1"/>
            <p:nvPr/>
          </p:nvSpPr>
          <p:spPr>
            <a:xfrm>
              <a:off x="256674" y="1004744"/>
              <a:ext cx="9141326" cy="1166956"/>
            </a:xfrm>
            <a:prstGeom prst="rect">
              <a:avLst/>
            </a:prstGeom>
            <a:noFill/>
          </p:spPr>
          <p:txBody>
            <a:bodyPr wrap="square" rtlCol="0">
              <a:noAutofit/>
            </a:bodyPr>
            <a:lstStyle/>
            <a:p>
              <a:pPr marL="457200" indent="-457200">
                <a:lnSpc>
                  <a:spcPct val="150000"/>
                </a:lnSpc>
                <a:buFont typeface="Wingdings" panose="05000000000000000000" pitchFamily="2" charset="2"/>
                <a:buChar char="Ø"/>
              </a:pPr>
              <a:r>
                <a:rPr lang="zh-CN" altLang="en-US" sz="2800" dirty="0">
                  <a:latin typeface="微软雅黑" panose="020B0503020204020204" pitchFamily="34" charset="-122"/>
                  <a:ea typeface="微软雅黑" panose="020B0503020204020204" pitchFamily="34" charset="-122"/>
                </a:rPr>
                <a:t>选取包含</a:t>
              </a:r>
              <a:r>
                <a:rPr lang="en-US" altLang="zh-CN" sz="2800" dirty="0">
                  <a:latin typeface="微软雅黑" panose="020B0503020204020204" pitchFamily="34" charset="-122"/>
                  <a:ea typeface="微软雅黑" panose="020B0503020204020204" pitchFamily="34" charset="-122"/>
                </a:rPr>
                <a:t>K</a:t>
              </a:r>
              <a:r>
                <a:rPr lang="zh-CN" altLang="en-US" sz="2800" dirty="0">
                  <a:latin typeface="微软雅黑" panose="020B0503020204020204" pitchFamily="34" charset="-122"/>
                  <a:ea typeface="微软雅黑" panose="020B0503020204020204" pitchFamily="34" charset="-122"/>
                </a:rPr>
                <a:t>个样本的 </a:t>
              </a:r>
              <a:r>
                <a:rPr lang="en-US" altLang="zh-CN" sz="3200" dirty="0" err="1">
                  <a:latin typeface="Times New Roman" panose="02020603050405020304" pitchFamily="18" charset="0"/>
                  <a:cs typeface="Times New Roman" panose="02020603050405020304" pitchFamily="18" charset="0"/>
                </a:rPr>
                <a:t>MiniBatch</a:t>
              </a:r>
              <a:r>
                <a:rPr lang="zh-CN" altLang="en-US" sz="3200" dirty="0">
                  <a:latin typeface="Times New Roman" panose="02020603050405020304" pitchFamily="18" charset="0"/>
                  <a:cs typeface="Times New Roman" panose="02020603050405020304" pitchFamily="18" charset="0"/>
                </a:rPr>
                <a:t>，</a:t>
              </a:r>
              <a:r>
                <a:rPr lang="zh-CN" altLang="en-US" sz="2800" dirty="0">
                  <a:latin typeface="微软雅黑" panose="020B0503020204020204" pitchFamily="34" charset="-122"/>
                  <a:ea typeface="微软雅黑" panose="020B0503020204020204" pitchFamily="34" charset="-122"/>
                </a:rPr>
                <a:t>计算偏导数：</a:t>
              </a:r>
              <a:endParaRPr lang="zh-CN" altLang="en-US" sz="2800" dirty="0">
                <a:latin typeface="微软雅黑" panose="020B0503020204020204" pitchFamily="34" charset="-122"/>
                <a:ea typeface="微软雅黑" panose="020B0503020204020204" pitchFamily="34" charset="-122"/>
              </a:endParaRPr>
            </a:p>
            <a:p>
              <a:pPr>
                <a:lnSpc>
                  <a:spcPct val="150000"/>
                </a:lnSpc>
              </a:pPr>
              <a:endParaRPr lang="en-US" altLang="zh-CN" sz="3200" dirty="0">
                <a:solidFill>
                  <a:srgbClr val="000000"/>
                </a:solidFill>
                <a:latin typeface="微软雅黑" panose="020B0503020204020204" pitchFamily="34" charset="-122"/>
                <a:ea typeface="微软雅黑" panose="020B0503020204020204" pitchFamily="34" charset="-122"/>
              </a:endParaRPr>
            </a:p>
          </p:txBody>
        </p:sp>
        <p:graphicFrame>
          <p:nvGraphicFramePr>
            <p:cNvPr id="7" name="对象 6"/>
            <p:cNvGraphicFramePr>
              <a:graphicFrameLocks noChangeAspect="1"/>
            </p:cNvGraphicFramePr>
            <p:nvPr/>
          </p:nvGraphicFramePr>
          <p:xfrm>
            <a:off x="777846" y="1762125"/>
            <a:ext cx="5267325" cy="1214437"/>
          </p:xfrm>
          <a:graphic>
            <a:graphicData uri="http://schemas.openxmlformats.org/presentationml/2006/ole">
              <mc:AlternateContent xmlns:mc="http://schemas.openxmlformats.org/markup-compatibility/2006">
                <mc:Choice xmlns:v="urn:schemas-microsoft-com:vml" Requires="v">
                  <p:oleObj spid="_x0000_s5185" name="Equation" r:id="rId1" imgW="47548800" imgH="10972800" progId="Equation.DSMT4">
                    <p:embed/>
                  </p:oleObj>
                </mc:Choice>
                <mc:Fallback>
                  <p:oleObj name="Equation" r:id="rId1" imgW="47548800" imgH="10972800" progId="Equation.DSMT4">
                    <p:embed/>
                    <p:pic>
                      <p:nvPicPr>
                        <p:cNvPr id="0" name="对象 13"/>
                        <p:cNvPicPr/>
                        <p:nvPr/>
                      </p:nvPicPr>
                      <p:blipFill>
                        <a:blip r:embed="rId2"/>
                        <a:stretch>
                          <a:fillRect/>
                        </a:stretch>
                      </p:blipFill>
                      <p:spPr>
                        <a:xfrm>
                          <a:off x="777846" y="1762125"/>
                          <a:ext cx="5267325" cy="1214437"/>
                        </a:xfrm>
                        <a:prstGeom prst="rect">
                          <a:avLst/>
                        </a:prstGeom>
                      </p:spPr>
                    </p:pic>
                  </p:oleObj>
                </mc:Fallback>
              </mc:AlternateContent>
            </a:graphicData>
          </a:graphic>
        </p:graphicFrame>
      </p:grpSp>
      <p:grpSp>
        <p:nvGrpSpPr>
          <p:cNvPr id="8" name="组合 7"/>
          <p:cNvGrpSpPr/>
          <p:nvPr/>
        </p:nvGrpSpPr>
        <p:grpSpPr>
          <a:xfrm>
            <a:off x="213782" y="3002107"/>
            <a:ext cx="9141326" cy="1361931"/>
            <a:chOff x="256674" y="1004744"/>
            <a:chExt cx="9141326" cy="1361931"/>
          </a:xfrm>
        </p:grpSpPr>
        <p:sp>
          <p:nvSpPr>
            <p:cNvPr id="9" name="文本框 8"/>
            <p:cNvSpPr txBox="1"/>
            <p:nvPr/>
          </p:nvSpPr>
          <p:spPr>
            <a:xfrm>
              <a:off x="256674" y="1004744"/>
              <a:ext cx="9141326" cy="1166956"/>
            </a:xfrm>
            <a:prstGeom prst="rect">
              <a:avLst/>
            </a:prstGeom>
            <a:noFill/>
          </p:spPr>
          <p:txBody>
            <a:bodyPr wrap="square" rtlCol="0">
              <a:noAutofit/>
            </a:bodyPr>
            <a:lstStyle/>
            <a:p>
              <a:pPr marL="457200" indent="-457200">
                <a:lnSpc>
                  <a:spcPct val="150000"/>
                </a:lnSpc>
                <a:buFont typeface="Wingdings" panose="05000000000000000000" pitchFamily="2" charset="2"/>
                <a:buChar char="Ø"/>
              </a:pPr>
              <a:r>
                <a:rPr lang="zh-CN" altLang="en-US" sz="2800" dirty="0">
                  <a:latin typeface="微软雅黑" panose="020B0503020204020204" pitchFamily="34" charset="-122"/>
                  <a:ea typeface="微软雅黑" panose="020B0503020204020204" pitchFamily="34" charset="-122"/>
                </a:rPr>
                <a:t>定义梯度：</a:t>
              </a:r>
              <a:endParaRPr lang="zh-CN" altLang="en-US" sz="2800" dirty="0">
                <a:latin typeface="微软雅黑" panose="020B0503020204020204" pitchFamily="34" charset="-122"/>
                <a:ea typeface="微软雅黑" panose="020B0503020204020204" pitchFamily="34" charset="-122"/>
              </a:endParaRPr>
            </a:p>
            <a:p>
              <a:pPr>
                <a:lnSpc>
                  <a:spcPct val="150000"/>
                </a:lnSpc>
              </a:pPr>
              <a:endParaRPr lang="en-US" altLang="zh-CN" sz="3200" dirty="0">
                <a:solidFill>
                  <a:srgbClr val="000000"/>
                </a:solidFill>
                <a:latin typeface="微软雅黑" panose="020B0503020204020204" pitchFamily="34" charset="-122"/>
                <a:ea typeface="微软雅黑" panose="020B0503020204020204" pitchFamily="34" charset="-122"/>
              </a:endParaRPr>
            </a:p>
          </p:txBody>
        </p:sp>
        <p:graphicFrame>
          <p:nvGraphicFramePr>
            <p:cNvPr id="10" name="对象 9"/>
            <p:cNvGraphicFramePr>
              <a:graphicFrameLocks noChangeAspect="1"/>
            </p:cNvGraphicFramePr>
            <p:nvPr/>
          </p:nvGraphicFramePr>
          <p:xfrm>
            <a:off x="2109817" y="1760250"/>
            <a:ext cx="2297113" cy="606425"/>
          </p:xfrm>
          <a:graphic>
            <a:graphicData uri="http://schemas.openxmlformats.org/presentationml/2006/ole">
              <mc:AlternateContent xmlns:mc="http://schemas.openxmlformats.org/markup-compatibility/2006">
                <mc:Choice xmlns:v="urn:schemas-microsoft-com:vml" Requires="v">
                  <p:oleObj spid="_x0000_s5186" name="Equation" r:id="rId3" imgW="20726400" imgH="5486400" progId="Equation.DSMT4">
                    <p:embed/>
                  </p:oleObj>
                </mc:Choice>
                <mc:Fallback>
                  <p:oleObj name="Equation" r:id="rId3" imgW="20726400" imgH="5486400" progId="Equation.DSMT4">
                    <p:embed/>
                    <p:pic>
                      <p:nvPicPr>
                        <p:cNvPr id="0" name="对象 6"/>
                        <p:cNvPicPr/>
                        <p:nvPr/>
                      </p:nvPicPr>
                      <p:blipFill>
                        <a:blip r:embed="rId4"/>
                        <a:stretch>
                          <a:fillRect/>
                        </a:stretch>
                      </p:blipFill>
                      <p:spPr>
                        <a:xfrm>
                          <a:off x="2109817" y="1760250"/>
                          <a:ext cx="2297113" cy="606425"/>
                        </a:xfrm>
                        <a:prstGeom prst="rect">
                          <a:avLst/>
                        </a:prstGeom>
                      </p:spPr>
                    </p:pic>
                  </p:oleObj>
                </mc:Fallback>
              </mc:AlternateContent>
            </a:graphicData>
          </a:graphic>
        </p:graphicFrame>
      </p:grpSp>
      <p:grpSp>
        <p:nvGrpSpPr>
          <p:cNvPr id="11" name="组合 10"/>
          <p:cNvGrpSpPr/>
          <p:nvPr/>
        </p:nvGrpSpPr>
        <p:grpSpPr>
          <a:xfrm>
            <a:off x="366182" y="4947372"/>
            <a:ext cx="9141326" cy="1362941"/>
            <a:chOff x="256674" y="1004744"/>
            <a:chExt cx="9141326" cy="1362941"/>
          </a:xfrm>
        </p:grpSpPr>
        <p:sp>
          <p:nvSpPr>
            <p:cNvPr id="12" name="文本框 11"/>
            <p:cNvSpPr txBox="1"/>
            <p:nvPr/>
          </p:nvSpPr>
          <p:spPr>
            <a:xfrm>
              <a:off x="256674" y="1004744"/>
              <a:ext cx="9141326" cy="1166956"/>
            </a:xfrm>
            <a:prstGeom prst="rect">
              <a:avLst/>
            </a:prstGeom>
            <a:noFill/>
          </p:spPr>
          <p:txBody>
            <a:bodyPr wrap="square" rtlCol="0">
              <a:noAutofit/>
            </a:bodyPr>
            <a:lstStyle/>
            <a:p>
              <a:pPr marL="457200" indent="-457200">
                <a:lnSpc>
                  <a:spcPct val="150000"/>
                </a:lnSpc>
                <a:buFont typeface="Wingdings" panose="05000000000000000000" pitchFamily="2" charset="2"/>
                <a:buChar char="Ø"/>
              </a:pPr>
              <a:r>
                <a:rPr lang="zh-CN" altLang="en-US" sz="2800" dirty="0">
                  <a:latin typeface="微软雅黑" panose="020B0503020204020204" pitchFamily="34" charset="-122"/>
                  <a:ea typeface="微软雅黑" panose="020B0503020204020204" pitchFamily="34" charset="-122"/>
                </a:rPr>
                <a:t>更新参数：</a:t>
              </a:r>
              <a:endParaRPr lang="zh-CN" altLang="en-US" sz="2800" dirty="0">
                <a:latin typeface="微软雅黑" panose="020B0503020204020204" pitchFamily="34" charset="-122"/>
                <a:ea typeface="微软雅黑" panose="020B0503020204020204" pitchFamily="34" charset="-122"/>
              </a:endParaRPr>
            </a:p>
            <a:p>
              <a:pPr>
                <a:lnSpc>
                  <a:spcPct val="150000"/>
                </a:lnSpc>
              </a:pPr>
              <a:endParaRPr lang="en-US" altLang="zh-CN" sz="3200" dirty="0">
                <a:solidFill>
                  <a:srgbClr val="000000"/>
                </a:solidFill>
                <a:latin typeface="微软雅黑" panose="020B0503020204020204" pitchFamily="34" charset="-122"/>
                <a:ea typeface="微软雅黑" panose="020B0503020204020204" pitchFamily="34" charset="-122"/>
              </a:endParaRPr>
            </a:p>
          </p:txBody>
        </p:sp>
        <p:graphicFrame>
          <p:nvGraphicFramePr>
            <p:cNvPr id="13" name="对象 12"/>
            <p:cNvGraphicFramePr>
              <a:graphicFrameLocks noChangeAspect="1"/>
            </p:cNvGraphicFramePr>
            <p:nvPr/>
          </p:nvGraphicFramePr>
          <p:xfrm>
            <a:off x="2076480" y="1761260"/>
            <a:ext cx="2363787" cy="606425"/>
          </p:xfrm>
          <a:graphic>
            <a:graphicData uri="http://schemas.openxmlformats.org/presentationml/2006/ole">
              <mc:AlternateContent xmlns:mc="http://schemas.openxmlformats.org/markup-compatibility/2006">
                <mc:Choice xmlns:v="urn:schemas-microsoft-com:vml" Requires="v">
                  <p:oleObj spid="_x0000_s5187" name="Equation" r:id="rId5" imgW="21336000" imgH="5486400" progId="Equation.DSMT4">
                    <p:embed/>
                  </p:oleObj>
                </mc:Choice>
                <mc:Fallback>
                  <p:oleObj name="Equation" r:id="rId5" imgW="21336000" imgH="5486400" progId="Equation.DSMT4">
                    <p:embed/>
                    <p:pic>
                      <p:nvPicPr>
                        <p:cNvPr id="0" name="对象 9"/>
                        <p:cNvPicPr/>
                        <p:nvPr/>
                      </p:nvPicPr>
                      <p:blipFill>
                        <a:blip r:embed="rId6"/>
                        <a:stretch>
                          <a:fillRect/>
                        </a:stretch>
                      </p:blipFill>
                      <p:spPr>
                        <a:xfrm>
                          <a:off x="2076480" y="1761260"/>
                          <a:ext cx="2363787" cy="606425"/>
                        </a:xfrm>
                        <a:prstGeom prst="rect">
                          <a:avLst/>
                        </a:prstGeom>
                      </p:spPr>
                    </p:pic>
                  </p:oleObj>
                </mc:Fallback>
              </mc:AlternateContent>
            </a:graphicData>
          </a:graphic>
        </p:graphicFrame>
      </p:grpSp>
      <p:sp>
        <p:nvSpPr>
          <p:cNvPr id="18" name="文本框 17"/>
          <p:cNvSpPr txBox="1"/>
          <p:nvPr/>
        </p:nvSpPr>
        <p:spPr>
          <a:xfrm>
            <a:off x="7005571" y="2736995"/>
            <a:ext cx="4699074" cy="2062103"/>
          </a:xfrm>
          <a:prstGeom prst="rect">
            <a:avLst/>
          </a:prstGeom>
          <a:noFill/>
        </p:spPr>
        <p:txBody>
          <a:bodyPr wrap="square" rtlCol="0">
            <a:spAutoFit/>
          </a:bodyPr>
          <a:lstStyle/>
          <a:p>
            <a:r>
              <a:rPr lang="zh-CN" altLang="en-US" sz="3200" dirty="0">
                <a:solidFill>
                  <a:srgbClr val="0000FF"/>
                </a:solidFill>
                <a:latin typeface="微软雅黑" panose="020B0503020204020204" pitchFamily="34" charset="-122"/>
                <a:ea typeface="微软雅黑" panose="020B0503020204020204" pitchFamily="34" charset="-122"/>
              </a:rPr>
              <a:t>几个关键因素：</a:t>
            </a:r>
            <a:endParaRPr lang="en-US" altLang="zh-CN" sz="3200" dirty="0">
              <a:solidFill>
                <a:srgbClr val="0000FF"/>
              </a:solidFill>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3200" dirty="0">
                <a:solidFill>
                  <a:srgbClr val="0000FF"/>
                </a:solidFill>
                <a:latin typeface="微软雅黑" panose="020B0503020204020204" pitchFamily="34" charset="-122"/>
                <a:ea typeface="微软雅黑" panose="020B0503020204020204" pitchFamily="34" charset="-122"/>
              </a:rPr>
              <a:t>小批量样本数量</a:t>
            </a:r>
            <a:endParaRPr lang="en-US" altLang="zh-CN" sz="3200" dirty="0">
              <a:solidFill>
                <a:srgbClr val="0000FF"/>
              </a:solidFill>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3200" dirty="0">
                <a:solidFill>
                  <a:srgbClr val="0000FF"/>
                </a:solidFill>
                <a:latin typeface="微软雅黑" panose="020B0503020204020204" pitchFamily="34" charset="-122"/>
                <a:ea typeface="微软雅黑" panose="020B0503020204020204" pitchFamily="34" charset="-122"/>
              </a:rPr>
              <a:t>梯度</a:t>
            </a:r>
            <a:endParaRPr lang="en-US" altLang="zh-CN" sz="3200" dirty="0">
              <a:solidFill>
                <a:srgbClr val="0000FF"/>
              </a:solidFill>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3200" dirty="0">
                <a:solidFill>
                  <a:srgbClr val="0000FF"/>
                </a:solidFill>
                <a:latin typeface="微软雅黑" panose="020B0503020204020204" pitchFamily="34" charset="-122"/>
                <a:ea typeface="微软雅黑" panose="020B0503020204020204" pitchFamily="34" charset="-122"/>
              </a:rPr>
              <a:t>学习率</a:t>
            </a:r>
            <a:endParaRPr lang="zh-CN" altLang="en-US" sz="3200" dirty="0">
              <a:solidFill>
                <a:srgbClr val="0000FF"/>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barn(inVertical)">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777846" y="118538"/>
            <a:ext cx="11157480" cy="954107"/>
          </a:xfrm>
          <a:prstGeom prst="rect">
            <a:avLst/>
          </a:prstGeom>
          <a:noFill/>
        </p:spPr>
        <p:txBody>
          <a:bodyPr wrap="square" rtlCol="0">
            <a:spAutoFit/>
          </a:bodyPr>
          <a:lstStyle/>
          <a:p>
            <a:r>
              <a:rPr lang="zh-CN" altLang="en-US" sz="2800" b="1" dirty="0">
                <a:solidFill>
                  <a:srgbClr val="000000"/>
                </a:solidFill>
                <a:latin typeface="微软雅黑" panose="020B0503020204020204" pitchFamily="34" charset="-122"/>
                <a:ea typeface="微软雅黑" panose="020B0503020204020204" pitchFamily="34" charset="-122"/>
              </a:rPr>
              <a:t>随机梯度下降 </a:t>
            </a:r>
            <a:r>
              <a:rPr lang="en-US" altLang="zh-CN" sz="2800" b="1" dirty="0">
                <a:solidFill>
                  <a:srgbClr val="000000"/>
                </a:solidFill>
                <a:latin typeface="微软雅黑" panose="020B0503020204020204" pitchFamily="34" charset="-122"/>
                <a:ea typeface="微软雅黑" panose="020B0503020204020204" pitchFamily="34" charset="-122"/>
              </a:rPr>
              <a:t>vs </a:t>
            </a:r>
            <a:r>
              <a:rPr lang="zh-CN" altLang="en-US" sz="2800" b="1" dirty="0">
                <a:solidFill>
                  <a:srgbClr val="000000"/>
                </a:solidFill>
                <a:latin typeface="微软雅黑" panose="020B0503020204020204" pitchFamily="34" charset="-122"/>
                <a:ea typeface="微软雅黑" panose="020B0503020204020204" pitchFamily="34" charset="-122"/>
              </a:rPr>
              <a:t>批量梯度下降 </a:t>
            </a:r>
            <a:r>
              <a:rPr lang="en-US" altLang="zh-CN" sz="2800" b="1" dirty="0">
                <a:solidFill>
                  <a:srgbClr val="000000"/>
                </a:solidFill>
                <a:latin typeface="微软雅黑" panose="020B0503020204020204" pitchFamily="34" charset="-122"/>
                <a:ea typeface="微软雅黑" panose="020B0503020204020204" pitchFamily="34" charset="-122"/>
              </a:rPr>
              <a:t>vs </a:t>
            </a:r>
            <a:r>
              <a:rPr lang="zh-CN" altLang="en-US" sz="2800" b="1" dirty="0">
                <a:solidFill>
                  <a:srgbClr val="000000"/>
                </a:solidFill>
                <a:latin typeface="微软雅黑" panose="020B0503020204020204" pitchFamily="34" charset="-122"/>
                <a:ea typeface="微软雅黑" panose="020B0503020204020204" pitchFamily="34" charset="-122"/>
              </a:rPr>
              <a:t>小批量梯度下降</a:t>
            </a:r>
            <a:endParaRPr lang="zh-CN" altLang="en-US" sz="2800" b="1" dirty="0">
              <a:solidFill>
                <a:srgbClr val="000000"/>
              </a:solidFill>
              <a:latin typeface="微软雅黑" panose="020B0503020204020204" pitchFamily="34" charset="-122"/>
              <a:ea typeface="微软雅黑" panose="020B0503020204020204" pitchFamily="34" charset="-122"/>
            </a:endParaRPr>
          </a:p>
          <a:p>
            <a:endParaRPr lang="zh-CN" altLang="en-US" sz="2800" b="1" dirty="0">
              <a:solidFill>
                <a:srgbClr val="000000"/>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5546365" y="814244"/>
            <a:ext cx="5413735" cy="2614756"/>
          </a:xfrm>
          <a:prstGeom prst="rect">
            <a:avLst/>
          </a:prstGeom>
          <a:noFill/>
        </p:spPr>
        <p:txBody>
          <a:bodyPr wrap="square" rtlCol="0">
            <a:noAutofit/>
          </a:bodyPr>
          <a:lstStyle/>
          <a:p>
            <a:pPr marL="457200" indent="-457200">
              <a:lnSpc>
                <a:spcPct val="150000"/>
              </a:lnSpc>
              <a:buFont typeface="Wingdings" panose="05000000000000000000" pitchFamily="2" charset="2"/>
              <a:buChar char="Ø"/>
            </a:pPr>
            <a:r>
              <a:rPr lang="zh-CN" altLang="en-US" sz="2800" dirty="0">
                <a:latin typeface="微软雅黑" panose="020B0503020204020204" pitchFamily="34" charset="-122"/>
                <a:ea typeface="微软雅黑" panose="020B0503020204020204" pitchFamily="34" charset="-122"/>
              </a:rPr>
              <a:t>批量梯度下降：</a:t>
            </a:r>
            <a:r>
              <a:rPr lang="zh-CN" altLang="en-US" sz="2800" dirty="0">
                <a:solidFill>
                  <a:srgbClr val="FF0000"/>
                </a:solidFill>
                <a:latin typeface="微软雅黑" panose="020B0503020204020204" pitchFamily="34" charset="-122"/>
                <a:ea typeface="微软雅黑" panose="020B0503020204020204" pitchFamily="34" charset="-122"/>
              </a:rPr>
              <a:t>利于寻找全局最优解，梯度方差小；</a:t>
            </a:r>
            <a:r>
              <a:rPr lang="zh-CN" altLang="en-US" sz="2800" dirty="0">
                <a:solidFill>
                  <a:srgbClr val="0000FF"/>
                </a:solidFill>
                <a:latin typeface="微软雅黑" panose="020B0503020204020204" pitchFamily="34" charset="-122"/>
                <a:ea typeface="微软雅黑" panose="020B0503020204020204" pitchFamily="34" charset="-122"/>
              </a:rPr>
              <a:t>但样本数目很多时，训练过程会很慢。</a:t>
            </a:r>
            <a:endParaRPr lang="zh-CN" altLang="en-US" sz="2800" dirty="0">
              <a:solidFill>
                <a:srgbClr val="0000FF"/>
              </a:solidFill>
              <a:latin typeface="微软雅黑" panose="020B0503020204020204" pitchFamily="34" charset="-122"/>
              <a:ea typeface="微软雅黑" panose="020B0503020204020204" pitchFamily="34" charset="-122"/>
            </a:endParaRPr>
          </a:p>
          <a:p>
            <a:pPr>
              <a:lnSpc>
                <a:spcPct val="150000"/>
              </a:lnSpc>
            </a:pPr>
            <a:endParaRPr lang="zh-CN" altLang="en-US" sz="3200" dirty="0">
              <a:solidFill>
                <a:srgbClr val="000000"/>
              </a:solidFill>
              <a:latin typeface="微软雅黑" panose="020B0503020204020204" pitchFamily="34" charset="-122"/>
              <a:ea typeface="微软雅黑" panose="020B0503020204020204" pitchFamily="34" charset="-122"/>
            </a:endParaRPr>
          </a:p>
          <a:p>
            <a:pPr>
              <a:lnSpc>
                <a:spcPct val="150000"/>
              </a:lnSpc>
            </a:pPr>
            <a:endParaRPr lang="en-US" altLang="zh-CN" sz="3200" dirty="0">
              <a:solidFill>
                <a:srgbClr val="000000"/>
              </a:solidFill>
              <a:latin typeface="微软雅黑" panose="020B0503020204020204" pitchFamily="34" charset="-122"/>
              <a:ea typeface="微软雅黑" panose="020B0503020204020204" pitchFamily="34" charset="-122"/>
            </a:endParaRPr>
          </a:p>
        </p:txBody>
      </p:sp>
      <p:sp>
        <p:nvSpPr>
          <p:cNvPr id="13" name="文本框 12"/>
          <p:cNvSpPr txBox="1"/>
          <p:nvPr/>
        </p:nvSpPr>
        <p:spPr>
          <a:xfrm>
            <a:off x="5507110" y="2817328"/>
            <a:ext cx="5413735" cy="2614756"/>
          </a:xfrm>
          <a:prstGeom prst="rect">
            <a:avLst/>
          </a:prstGeom>
          <a:noFill/>
        </p:spPr>
        <p:txBody>
          <a:bodyPr wrap="square" rtlCol="0">
            <a:noAutofit/>
          </a:bodyPr>
          <a:lstStyle/>
          <a:p>
            <a:pPr marL="457200" indent="-457200">
              <a:lnSpc>
                <a:spcPct val="150000"/>
              </a:lnSpc>
              <a:buFont typeface="Wingdings" panose="05000000000000000000" pitchFamily="2" charset="2"/>
              <a:buChar char="Ø"/>
            </a:pPr>
            <a:r>
              <a:rPr lang="zh-CN" altLang="en-US" sz="2800" dirty="0">
                <a:latin typeface="微软雅黑" panose="020B0503020204020204" pitchFamily="34" charset="-122"/>
                <a:ea typeface="微软雅黑" panose="020B0503020204020204" pitchFamily="34" charset="-122"/>
              </a:rPr>
              <a:t>随机梯度下降：</a:t>
            </a:r>
            <a:r>
              <a:rPr lang="zh-CN" altLang="en-US" sz="2800" dirty="0">
                <a:solidFill>
                  <a:srgbClr val="FF0000"/>
                </a:solidFill>
                <a:latin typeface="微软雅黑" panose="020B0503020204020204" pitchFamily="34" charset="-122"/>
                <a:ea typeface="微软雅黑" panose="020B0503020204020204" pitchFamily="34" charset="-122"/>
              </a:rPr>
              <a:t>训练速度快；</a:t>
            </a:r>
            <a:r>
              <a:rPr lang="zh-CN" altLang="en-US" sz="2800" dirty="0">
                <a:solidFill>
                  <a:srgbClr val="0000FF"/>
                </a:solidFill>
                <a:latin typeface="微软雅黑" panose="020B0503020204020204" pitchFamily="34" charset="-122"/>
                <a:ea typeface="微软雅黑" panose="020B0503020204020204" pitchFamily="34" charset="-122"/>
              </a:rPr>
              <a:t>准确度下降，并不是全局最优，梯度方差大。</a:t>
            </a:r>
            <a:endParaRPr lang="zh-CN" altLang="en-US" sz="2800" dirty="0">
              <a:solidFill>
                <a:srgbClr val="0000FF"/>
              </a:solidFill>
              <a:latin typeface="微软雅黑" panose="020B0503020204020204" pitchFamily="34" charset="-122"/>
              <a:ea typeface="微软雅黑" panose="020B0503020204020204" pitchFamily="34" charset="-122"/>
            </a:endParaRPr>
          </a:p>
          <a:p>
            <a:pPr>
              <a:lnSpc>
                <a:spcPct val="150000"/>
              </a:lnSpc>
            </a:pPr>
            <a:endParaRPr lang="zh-CN" altLang="en-US" sz="3200" dirty="0">
              <a:solidFill>
                <a:srgbClr val="000000"/>
              </a:solidFill>
              <a:latin typeface="微软雅黑" panose="020B0503020204020204" pitchFamily="34" charset="-122"/>
              <a:ea typeface="微软雅黑" panose="020B0503020204020204" pitchFamily="34" charset="-122"/>
            </a:endParaRPr>
          </a:p>
          <a:p>
            <a:pPr>
              <a:lnSpc>
                <a:spcPct val="150000"/>
              </a:lnSpc>
            </a:pPr>
            <a:endParaRPr lang="en-US" altLang="zh-CN" sz="3200" dirty="0">
              <a:solidFill>
                <a:srgbClr val="000000"/>
              </a:solidFill>
              <a:latin typeface="微软雅黑" panose="020B0503020204020204" pitchFamily="34" charset="-122"/>
              <a:ea typeface="微软雅黑" panose="020B0503020204020204" pitchFamily="34" charset="-122"/>
            </a:endParaRPr>
          </a:p>
        </p:txBody>
      </p:sp>
      <p:grpSp>
        <p:nvGrpSpPr>
          <p:cNvPr id="14" name="组合 13"/>
          <p:cNvGrpSpPr/>
          <p:nvPr/>
        </p:nvGrpSpPr>
        <p:grpSpPr>
          <a:xfrm>
            <a:off x="536546" y="814244"/>
            <a:ext cx="4289454" cy="4912734"/>
            <a:chOff x="8030553" y="1038008"/>
            <a:chExt cx="3691453" cy="4788261"/>
          </a:xfrm>
        </p:grpSpPr>
        <p:pic>
          <p:nvPicPr>
            <p:cNvPr id="15" name="图片 14"/>
            <p:cNvPicPr>
              <a:picLocks noChangeAspect="1"/>
            </p:cNvPicPr>
            <p:nvPr/>
          </p:nvPicPr>
          <p:blipFill>
            <a:blip r:embed="rId1"/>
            <a:stretch>
              <a:fillRect/>
            </a:stretch>
          </p:blipFill>
          <p:spPr>
            <a:xfrm>
              <a:off x="8376458" y="4556657"/>
              <a:ext cx="3259108" cy="1269612"/>
            </a:xfrm>
            <a:prstGeom prst="rect">
              <a:avLst/>
            </a:prstGeom>
          </p:spPr>
        </p:pic>
        <p:pic>
          <p:nvPicPr>
            <p:cNvPr id="16" name="图片 15"/>
            <p:cNvPicPr>
              <a:picLocks noChangeAspect="1"/>
            </p:cNvPicPr>
            <p:nvPr/>
          </p:nvPicPr>
          <p:blipFill>
            <a:blip r:embed="rId2"/>
            <a:stretch>
              <a:fillRect/>
            </a:stretch>
          </p:blipFill>
          <p:spPr>
            <a:xfrm>
              <a:off x="8030553" y="1038008"/>
              <a:ext cx="3691453" cy="3678455"/>
            </a:xfrm>
            <a:prstGeom prst="rect">
              <a:avLst/>
            </a:prstGeom>
          </p:spPr>
        </p:pic>
      </p:grpSp>
      <p:sp>
        <p:nvSpPr>
          <p:cNvPr id="17" name="文本框 16"/>
          <p:cNvSpPr txBox="1"/>
          <p:nvPr/>
        </p:nvSpPr>
        <p:spPr>
          <a:xfrm>
            <a:off x="5546365" y="4873284"/>
            <a:ext cx="5413735" cy="2614756"/>
          </a:xfrm>
          <a:prstGeom prst="rect">
            <a:avLst/>
          </a:prstGeom>
          <a:noFill/>
        </p:spPr>
        <p:txBody>
          <a:bodyPr wrap="square" rtlCol="0">
            <a:noAutofit/>
          </a:bodyPr>
          <a:lstStyle/>
          <a:p>
            <a:pPr marL="457200" indent="-457200">
              <a:lnSpc>
                <a:spcPct val="150000"/>
              </a:lnSpc>
              <a:buFont typeface="Wingdings" panose="05000000000000000000" pitchFamily="2" charset="2"/>
              <a:buChar char="Ø"/>
            </a:pPr>
            <a:r>
              <a:rPr lang="zh-CN" altLang="en-US" sz="2800" dirty="0">
                <a:latin typeface="微软雅黑" panose="020B0503020204020204" pitchFamily="34" charset="-122"/>
                <a:ea typeface="微软雅黑" panose="020B0503020204020204" pitchFamily="34" charset="-122"/>
              </a:rPr>
              <a:t>小批量梯度下降法：同时兼顾两种方法的优点。</a:t>
            </a:r>
            <a:endParaRPr lang="zh-CN" altLang="en-US" sz="3200" dirty="0">
              <a:solidFill>
                <a:srgbClr val="000000"/>
              </a:solidFill>
              <a:latin typeface="微软雅黑" panose="020B0503020204020204" pitchFamily="34" charset="-122"/>
              <a:ea typeface="微软雅黑" panose="020B0503020204020204" pitchFamily="34" charset="-122"/>
            </a:endParaRPr>
          </a:p>
          <a:p>
            <a:pPr>
              <a:lnSpc>
                <a:spcPct val="150000"/>
              </a:lnSpc>
            </a:pPr>
            <a:endParaRPr lang="en-US" altLang="zh-CN" sz="3200" dirty="0">
              <a:solidFill>
                <a:srgbClr val="00000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barn(inVertical)">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barn(inVertical)">
                                      <p:cBhvr>
                                        <p:cTn id="1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3" grpId="0"/>
      <p:bldP spid="1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777846" y="118538"/>
            <a:ext cx="11157480" cy="523220"/>
          </a:xfrm>
          <a:prstGeom prst="rect">
            <a:avLst/>
          </a:prstGeom>
          <a:noFill/>
        </p:spPr>
        <p:txBody>
          <a:bodyPr wrap="square" rtlCol="0">
            <a:spAutoFit/>
          </a:bodyPr>
          <a:lstStyle/>
          <a:p>
            <a:r>
              <a:rPr lang="zh-CN" altLang="en-US" sz="2800" b="1" dirty="0">
                <a:solidFill>
                  <a:srgbClr val="000000"/>
                </a:solidFill>
                <a:latin typeface="微软雅黑" panose="020B0503020204020204" pitchFamily="34" charset="-122"/>
                <a:ea typeface="微软雅黑" panose="020B0503020204020204" pitchFamily="34" charset="-122"/>
              </a:rPr>
              <a:t>批量大小的影响</a:t>
            </a:r>
            <a:endParaRPr lang="zh-CN" altLang="en-US" sz="2800" b="1" dirty="0">
              <a:solidFill>
                <a:srgbClr val="000000"/>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123465" y="814244"/>
            <a:ext cx="11674835" cy="2614756"/>
          </a:xfrm>
          <a:prstGeom prst="rect">
            <a:avLst/>
          </a:prstGeom>
          <a:noFill/>
        </p:spPr>
        <p:txBody>
          <a:bodyPr wrap="square" rtlCol="0">
            <a:noAutofit/>
          </a:bodyPr>
          <a:lstStyle/>
          <a:p>
            <a:pPr>
              <a:lnSpc>
                <a:spcPct val="150000"/>
              </a:lnSpc>
            </a:pPr>
            <a:r>
              <a:rPr lang="zh-CN" altLang="en-US" sz="2800" dirty="0">
                <a:latin typeface="微软雅黑" panose="020B0503020204020204" pitchFamily="34" charset="-122"/>
                <a:ea typeface="微软雅黑" panose="020B0503020204020204" pitchFamily="34" charset="-122"/>
              </a:rPr>
              <a:t>批量大小不影响随机梯度的</a:t>
            </a:r>
            <a:r>
              <a:rPr lang="zh-CN" altLang="en-US" sz="2800" dirty="0">
                <a:solidFill>
                  <a:srgbClr val="0000FF"/>
                </a:solidFill>
                <a:latin typeface="微软雅黑" panose="020B0503020204020204" pitchFamily="34" charset="-122"/>
                <a:ea typeface="微软雅黑" panose="020B0503020204020204" pitchFamily="34" charset="-122"/>
              </a:rPr>
              <a:t>期望</a:t>
            </a:r>
            <a:r>
              <a:rPr lang="zh-CN" altLang="en-US" sz="2800" dirty="0">
                <a:latin typeface="微软雅黑" panose="020B0503020204020204" pitchFamily="34" charset="-122"/>
                <a:ea typeface="微软雅黑" panose="020B0503020204020204" pitchFamily="34" charset="-122"/>
              </a:rPr>
              <a:t>，但是会影响随机梯度的</a:t>
            </a:r>
            <a:r>
              <a:rPr lang="zh-CN" altLang="en-US" sz="2800" dirty="0">
                <a:solidFill>
                  <a:srgbClr val="FF0000"/>
                </a:solidFill>
                <a:latin typeface="微软雅黑" panose="020B0503020204020204" pitchFamily="34" charset="-122"/>
                <a:ea typeface="微软雅黑" panose="020B0503020204020204" pitchFamily="34" charset="-122"/>
              </a:rPr>
              <a:t>方差</a:t>
            </a:r>
            <a:r>
              <a:rPr lang="zh-CN" altLang="en-US" sz="2800" dirty="0">
                <a:latin typeface="微软雅黑" panose="020B0503020204020204" pitchFamily="34" charset="-122"/>
                <a:ea typeface="微软雅黑" panose="020B0503020204020204" pitchFamily="34" charset="-122"/>
              </a:rPr>
              <a:t>。</a:t>
            </a:r>
            <a:endParaRPr lang="en-US" altLang="zh-CN" sz="2800" dirty="0">
              <a:latin typeface="微软雅黑" panose="020B0503020204020204" pitchFamily="34" charset="-122"/>
              <a:ea typeface="微软雅黑" panose="020B0503020204020204" pitchFamily="34" charset="-122"/>
            </a:endParaRPr>
          </a:p>
          <a:p>
            <a:pPr marL="457200" indent="-457200">
              <a:lnSpc>
                <a:spcPct val="150000"/>
              </a:lnSpc>
              <a:buFont typeface="Wingdings" panose="05000000000000000000" pitchFamily="2" charset="2"/>
              <a:buChar char="Ø"/>
            </a:pPr>
            <a:r>
              <a:rPr lang="zh-CN" altLang="en-US" sz="2400" dirty="0">
                <a:latin typeface="微软雅黑" panose="020B0503020204020204" pitchFamily="34" charset="-122"/>
                <a:ea typeface="微软雅黑" panose="020B0503020204020204" pitchFamily="34" charset="-122"/>
              </a:rPr>
              <a:t>批量越大，随机梯度的方差越小，训练也越稳定，因此可以设置较大的学习率。</a:t>
            </a:r>
            <a:endParaRPr lang="en-US" altLang="zh-CN" sz="2400" dirty="0">
              <a:latin typeface="微软雅黑" panose="020B0503020204020204" pitchFamily="34" charset="-122"/>
              <a:ea typeface="微软雅黑" panose="020B0503020204020204" pitchFamily="34" charset="-122"/>
            </a:endParaRPr>
          </a:p>
          <a:p>
            <a:pPr marL="457200" indent="-457200">
              <a:lnSpc>
                <a:spcPct val="150000"/>
              </a:lnSpc>
              <a:buFont typeface="Wingdings" panose="05000000000000000000" pitchFamily="2" charset="2"/>
              <a:buChar char="Ø"/>
            </a:pPr>
            <a:r>
              <a:rPr lang="zh-CN" altLang="en-US" sz="2400" dirty="0">
                <a:latin typeface="微软雅黑" panose="020B0503020204020204" pitchFamily="34" charset="-122"/>
                <a:ea typeface="微软雅黑" panose="020B0503020204020204" pitchFamily="34" charset="-122"/>
              </a:rPr>
              <a:t>批量较小时，需要设置较小的学习率，否则模型会不收敛。</a:t>
            </a:r>
            <a:endParaRPr lang="zh-CN" altLang="en-US" sz="2400" dirty="0">
              <a:latin typeface="微软雅黑" panose="020B0503020204020204" pitchFamily="34" charset="-122"/>
              <a:ea typeface="微软雅黑" panose="020B0503020204020204" pitchFamily="34" charset="-122"/>
            </a:endParaRPr>
          </a:p>
          <a:p>
            <a:pPr>
              <a:lnSpc>
                <a:spcPct val="150000"/>
              </a:lnSpc>
            </a:pPr>
            <a:endParaRPr lang="zh-CN" altLang="en-US" sz="3200" dirty="0">
              <a:solidFill>
                <a:srgbClr val="000000"/>
              </a:solidFill>
              <a:latin typeface="微软雅黑" panose="020B0503020204020204" pitchFamily="34" charset="-122"/>
              <a:ea typeface="微软雅黑" panose="020B0503020204020204" pitchFamily="34" charset="-122"/>
            </a:endParaRPr>
          </a:p>
          <a:p>
            <a:pPr>
              <a:lnSpc>
                <a:spcPct val="150000"/>
              </a:lnSpc>
            </a:pPr>
            <a:endParaRPr lang="en-US" altLang="zh-CN" sz="3200" dirty="0">
              <a:solidFill>
                <a:srgbClr val="000000"/>
              </a:solidFill>
              <a:latin typeface="微软雅黑" panose="020B0503020204020204" pitchFamily="34" charset="-122"/>
              <a:ea typeface="微软雅黑" panose="020B0503020204020204" pitchFamily="34" charset="-122"/>
            </a:endParaRPr>
          </a:p>
        </p:txBody>
      </p:sp>
      <p:pic>
        <p:nvPicPr>
          <p:cNvPr id="10" name="图片 9"/>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23465" y="2732882"/>
            <a:ext cx="4160937" cy="3482282"/>
          </a:xfrm>
          <a:prstGeom prst="rect">
            <a:avLst/>
          </a:prstGeom>
        </p:spPr>
      </p:pic>
      <p:pic>
        <p:nvPicPr>
          <p:cNvPr id="11" name="图片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57975" y="2672387"/>
            <a:ext cx="4267200" cy="3444000"/>
          </a:xfrm>
          <a:prstGeom prst="rect">
            <a:avLst/>
          </a:prstGeom>
        </p:spPr>
      </p:pic>
      <mc:AlternateContent xmlns:mc="http://schemas.openxmlformats.org/markup-compatibility/2006">
        <mc:Choice xmlns:a14="http://schemas.microsoft.com/office/drawing/2010/main" Requires="a14">
          <p:sp>
            <p:nvSpPr>
              <p:cNvPr id="3" name="矩形 2"/>
              <p:cNvSpPr/>
              <p:nvPr/>
            </p:nvSpPr>
            <p:spPr>
              <a:xfrm>
                <a:off x="8264450" y="3638681"/>
                <a:ext cx="3927550" cy="1269643"/>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m>
                        <m:mPr>
                          <m:mcs>
                            <m:mc>
                              <m:mcPr>
                                <m:count m:val="1"/>
                                <m:mcJc m:val="center"/>
                              </m:mcPr>
                            </m:mc>
                          </m:mcs>
                          <m:plcHide m:val="on"/>
                          <m:ctrlPr>
                            <a:rPr lang="zh-CN" altLang="en-US" sz="2400" i="1" smtClean="0">
                              <a:solidFill>
                                <a:srgbClr val="0000FF"/>
                              </a:solidFill>
                              <a:latin typeface="Cambria Math" panose="02040503050406030204" pitchFamily="18" charset="0"/>
                            </a:rPr>
                          </m:ctrlPr>
                        </m:mPr>
                        <m:mr>
                          <m:e>
                            <m:r>
                              <a:rPr lang="zh-CN" altLang="en-US" sz="2400">
                                <a:solidFill>
                                  <a:srgbClr val="0000FF"/>
                                </a:solidFill>
                                <a:latin typeface="Cambria Math" panose="02040503050406030204" pitchFamily="18" charset="0"/>
                              </a:rPr>
                              <m:t>1</m:t>
                            </m:r>
                            <m:r>
                              <a:rPr lang="zh-CN" altLang="en-US" sz="2400" i="0">
                                <a:solidFill>
                                  <a:srgbClr val="0000FF"/>
                                </a:solidFill>
                                <a:latin typeface="Cambria Math" panose="02040503050406030204" pitchFamily="18" charset="0"/>
                              </a:rPr>
                              <m:t>个</m:t>
                            </m:r>
                            <m:r>
                              <a:rPr lang="zh-CN" altLang="en-US" sz="2400" i="1">
                                <a:solidFill>
                                  <a:srgbClr val="0000FF"/>
                                </a:solidFill>
                                <a:latin typeface="Cambria Math" panose="02040503050406030204" pitchFamily="18" charset="0"/>
                              </a:rPr>
                              <m:t>𝐸𝑝𝑜𝑐ℎ</m:t>
                            </m:r>
                            <m:r>
                              <a:rPr lang="zh-CN" altLang="en-US" sz="2400" i="0">
                                <a:solidFill>
                                  <a:srgbClr val="0000FF"/>
                                </a:solidFill>
                                <a:latin typeface="Cambria Math" panose="02040503050406030204" pitchFamily="18" charset="0"/>
                              </a:rPr>
                              <m:t>包含次</m:t>
                            </m:r>
                            <m:r>
                              <a:rPr lang="zh-CN" altLang="en-US" sz="2400" i="1">
                                <a:solidFill>
                                  <a:srgbClr val="0000FF"/>
                                </a:solidFill>
                                <a:latin typeface="Cambria Math" panose="02040503050406030204" pitchFamily="18" charset="0"/>
                              </a:rPr>
                              <m:t>𝐼𝑡𝑒𝑟𝑎𝑡𝑖𝑜𝑛𝑠</m:t>
                            </m:r>
                          </m:e>
                        </m:mr>
                        <m:mr>
                          <m:e>
                            <m:r>
                              <m:rPr>
                                <m:nor/>
                              </m:rPr>
                              <a:rPr lang="zh-CN" altLang="en-US" sz="2400" i="1">
                                <a:solidFill>
                                  <a:srgbClr val="0000FF"/>
                                </a:solidFill>
                                <a:latin typeface="Cambria Math" panose="02040503050406030204" pitchFamily="18" charset="0"/>
                              </a:rPr>
                              <m:t>=</m:t>
                            </m:r>
                            <m:f>
                              <m:fPr>
                                <m:ctrlPr>
                                  <a:rPr lang="zh-CN" altLang="en-US" sz="2400" i="1">
                                    <a:solidFill>
                                      <a:srgbClr val="0000FF"/>
                                    </a:solidFill>
                                    <a:latin typeface="Cambria Math" panose="02040503050406030204" pitchFamily="18" charset="0"/>
                                  </a:rPr>
                                </m:ctrlPr>
                              </m:fPr>
                              <m:num>
                                <m:r>
                                  <a:rPr lang="zh-CN" altLang="en-US" sz="2400" i="0">
                                    <a:solidFill>
                                      <a:srgbClr val="0000FF"/>
                                    </a:solidFill>
                                    <a:latin typeface="Cambria Math" panose="02040503050406030204" pitchFamily="18" charset="0"/>
                                  </a:rPr>
                                  <m:t>训练样本的数量</m:t>
                                </m:r>
                                <m:r>
                                  <a:rPr lang="zh-CN" altLang="en-US" sz="2400" i="1">
                                    <a:solidFill>
                                      <a:srgbClr val="0000FF"/>
                                    </a:solidFill>
                                    <a:latin typeface="Cambria Math" panose="02040503050406030204" pitchFamily="18" charset="0"/>
                                  </a:rPr>
                                  <m:t>𝑁</m:t>
                                </m:r>
                              </m:num>
                              <m:den>
                                <m:r>
                                  <a:rPr lang="zh-CN" altLang="en-US" sz="2400" i="0">
                                    <a:solidFill>
                                      <a:srgbClr val="0000FF"/>
                                    </a:solidFill>
                                    <a:latin typeface="Cambria Math" panose="02040503050406030204" pitchFamily="18" charset="0"/>
                                  </a:rPr>
                                  <m:t>批量大小</m:t>
                                </m:r>
                                <m:r>
                                  <a:rPr lang="zh-CN" altLang="en-US" sz="2400" i="1">
                                    <a:solidFill>
                                      <a:srgbClr val="0000FF"/>
                                    </a:solidFill>
                                    <a:latin typeface="Cambria Math" panose="02040503050406030204" pitchFamily="18" charset="0"/>
                                  </a:rPr>
                                  <m:t>𝐾</m:t>
                                </m:r>
                              </m:den>
                            </m:f>
                          </m:e>
                        </m:mr>
                      </m:m>
                    </m:oMath>
                  </m:oMathPara>
                </a14:m>
                <a:endParaRPr lang="zh-CN" altLang="en-US" sz="2400" dirty="0"/>
              </a:p>
            </p:txBody>
          </p:sp>
        </mc:Choice>
        <mc:Fallback>
          <p:sp>
            <p:nvSpPr>
              <p:cNvPr id="3" name="矩形 2"/>
              <p:cNvSpPr>
                <a:spLocks noRot="1" noChangeAspect="1" noMove="1" noResize="1" noEditPoints="1" noAdjustHandles="1" noChangeArrowheads="1" noChangeShapeType="1" noTextEdit="1"/>
              </p:cNvSpPr>
              <p:nvPr/>
            </p:nvSpPr>
            <p:spPr>
              <a:xfrm>
                <a:off x="8264450" y="3638681"/>
                <a:ext cx="3927550" cy="1269643"/>
              </a:xfrm>
              <a:prstGeom prst="rect">
                <a:avLst/>
              </a:prstGeom>
              <a:blipFill rotWithShape="1">
                <a:blip r:embed="rId3"/>
                <a:stretch>
                  <a:fillRect l="-14" t="-10" b="32"/>
                </a:stretch>
              </a:blipFill>
            </p:spPr>
            <p:txBody>
              <a:bodyPr/>
              <a:lstStyle/>
              <a:p>
                <a:r>
                  <a:rPr lang="zh-CN" altLang="en-US">
                    <a:noFill/>
                  </a:rPr>
                  <a:t> </a:t>
                </a:r>
              </a:p>
            </p:txBody>
          </p:sp>
        </mc:Fallback>
      </mc:AlternateContent>
      <p:sp>
        <p:nvSpPr>
          <p:cNvPr id="4" name="矩形 3"/>
          <p:cNvSpPr/>
          <p:nvPr/>
        </p:nvSpPr>
        <p:spPr>
          <a:xfrm>
            <a:off x="123465" y="6211669"/>
            <a:ext cx="11173551" cy="646331"/>
          </a:xfrm>
          <a:prstGeom prst="rect">
            <a:avLst/>
          </a:prstGeom>
        </p:spPr>
        <p:txBody>
          <a:bodyPr wrap="square">
            <a:spAutoFit/>
          </a:bodyPr>
          <a:lstStyle/>
          <a:p>
            <a:r>
              <a:rPr lang="en-US" altLang="zh-CN" dirty="0" err="1">
                <a:solidFill>
                  <a:srgbClr val="222222"/>
                </a:solidFill>
                <a:latin typeface="Arial" panose="020B0604020202020204" pitchFamily="34" charset="0"/>
              </a:rPr>
              <a:t>Bottou</a:t>
            </a:r>
            <a:r>
              <a:rPr lang="en-US" altLang="zh-CN" dirty="0">
                <a:solidFill>
                  <a:srgbClr val="222222"/>
                </a:solidFill>
                <a:latin typeface="Arial" panose="020B0604020202020204" pitchFamily="34" charset="0"/>
              </a:rPr>
              <a:t> L, Curtis F E, </a:t>
            </a:r>
            <a:r>
              <a:rPr lang="en-US" altLang="zh-CN" dirty="0" err="1">
                <a:solidFill>
                  <a:srgbClr val="222222"/>
                </a:solidFill>
                <a:latin typeface="Arial" panose="020B0604020202020204" pitchFamily="34" charset="0"/>
              </a:rPr>
              <a:t>Nocedal</a:t>
            </a:r>
            <a:r>
              <a:rPr lang="en-US" altLang="zh-CN" dirty="0">
                <a:solidFill>
                  <a:srgbClr val="222222"/>
                </a:solidFill>
                <a:latin typeface="Arial" panose="020B0604020202020204" pitchFamily="34" charset="0"/>
              </a:rPr>
              <a:t> J. Optimization methods for large-scale machine learning[J]. Siam Review, 2018, 60(2): 223-311.</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arn(inVertical)">
                                      <p:cBhvr>
                                        <p:cTn id="7" dur="500"/>
                                        <p:tgtEl>
                                          <p:spTgt spid="10"/>
                                        </p:tgtEl>
                                      </p:cBhvr>
                                    </p:animEffect>
                                  </p:childTnLst>
                                </p:cTn>
                              </p:par>
                              <p:par>
                                <p:cTn id="8" presetID="16" presetClass="entr" presetSubtype="21"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barn(inVertical)">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barn(inVertical)">
                                      <p:cBhvr>
                                        <p:cTn id="15" dur="5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wipe(down)">
                                      <p:cBhvr>
                                        <p:cTn id="2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777846" y="118538"/>
            <a:ext cx="11157480" cy="523220"/>
          </a:xfrm>
          <a:prstGeom prst="rect">
            <a:avLst/>
          </a:prstGeom>
          <a:noFill/>
        </p:spPr>
        <p:txBody>
          <a:bodyPr wrap="square" rtlCol="0">
            <a:spAutoFit/>
          </a:bodyPr>
          <a:lstStyle/>
          <a:p>
            <a:r>
              <a:rPr lang="zh-CN" altLang="en-US" sz="2800" b="1" dirty="0">
                <a:solidFill>
                  <a:srgbClr val="000000"/>
                </a:solidFill>
                <a:latin typeface="微软雅黑" panose="020B0503020204020204" pitchFamily="34" charset="-122"/>
                <a:ea typeface="微软雅黑" panose="020B0503020204020204" pitchFamily="34" charset="-122"/>
              </a:rPr>
              <a:t>目录</a:t>
            </a:r>
            <a:endParaRPr lang="zh-CN" altLang="en-US" sz="2800" b="1" dirty="0">
              <a:solidFill>
                <a:srgbClr val="000000"/>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428265" y="1030144"/>
            <a:ext cx="11308466" cy="5486401"/>
          </a:xfrm>
          <a:prstGeom prst="rect">
            <a:avLst/>
          </a:prstGeom>
          <a:noFill/>
        </p:spPr>
        <p:txBody>
          <a:bodyPr wrap="square" rtlCol="0">
            <a:noAutofit/>
          </a:bodyPr>
          <a:lstStyle/>
          <a:p>
            <a:pPr>
              <a:lnSpc>
                <a:spcPct val="150000"/>
              </a:lnSpc>
            </a:pPr>
            <a:r>
              <a:rPr lang="en-US" altLang="zh-CN" sz="3200" dirty="0">
                <a:latin typeface="微软雅黑" panose="020B0503020204020204" pitchFamily="34" charset="-122"/>
                <a:ea typeface="微软雅黑" panose="020B0503020204020204" pitchFamily="34" charset="-122"/>
              </a:rPr>
              <a:t>5.1 </a:t>
            </a:r>
            <a:r>
              <a:rPr lang="zh-CN" altLang="en-US" sz="3200" dirty="0">
                <a:latin typeface="微软雅黑" panose="020B0503020204020204" pitchFamily="34" charset="-122"/>
                <a:ea typeface="微软雅黑" panose="020B0503020204020204" pitchFamily="34" charset="-122"/>
              </a:rPr>
              <a:t>网络优化</a:t>
            </a:r>
            <a:endParaRPr lang="en-US" altLang="zh-CN" sz="3200" dirty="0">
              <a:latin typeface="微软雅黑" panose="020B0503020204020204" pitchFamily="34" charset="-122"/>
              <a:ea typeface="微软雅黑" panose="020B0503020204020204" pitchFamily="34" charset="-122"/>
            </a:endParaRPr>
          </a:p>
          <a:p>
            <a:pPr>
              <a:lnSpc>
                <a:spcPct val="150000"/>
              </a:lnSpc>
            </a:pPr>
            <a:r>
              <a:rPr lang="en-US" altLang="zh-CN" sz="3200" dirty="0">
                <a:latin typeface="微软雅黑" panose="020B0503020204020204" pitchFamily="34" charset="-122"/>
                <a:ea typeface="微软雅黑" panose="020B0503020204020204" pitchFamily="34" charset="-122"/>
              </a:rPr>
              <a:t>5.2 </a:t>
            </a:r>
            <a:r>
              <a:rPr lang="zh-CN" altLang="en-US" sz="3200" dirty="0">
                <a:latin typeface="微软雅黑" panose="020B0503020204020204" pitchFamily="34" charset="-122"/>
                <a:ea typeface="微软雅黑" panose="020B0503020204020204" pitchFamily="34" charset="-122"/>
              </a:rPr>
              <a:t>小批量梯度下降</a:t>
            </a:r>
            <a:endParaRPr lang="en-US" altLang="zh-CN" sz="3200" dirty="0">
              <a:latin typeface="微软雅黑" panose="020B0503020204020204" pitchFamily="34" charset="-122"/>
              <a:ea typeface="微软雅黑" panose="020B0503020204020204" pitchFamily="34" charset="-122"/>
            </a:endParaRPr>
          </a:p>
          <a:p>
            <a:pPr>
              <a:lnSpc>
                <a:spcPct val="150000"/>
              </a:lnSpc>
            </a:pPr>
            <a:r>
              <a:rPr lang="en-US" altLang="zh-CN" sz="3200" dirty="0">
                <a:solidFill>
                  <a:srgbClr val="0000FF"/>
                </a:solidFill>
                <a:latin typeface="微软雅黑" panose="020B0503020204020204" pitchFamily="34" charset="-122"/>
                <a:ea typeface="微软雅黑" panose="020B0503020204020204" pitchFamily="34" charset="-122"/>
              </a:rPr>
              <a:t>5.3 </a:t>
            </a:r>
            <a:r>
              <a:rPr lang="zh-CN" altLang="en-US" sz="3200" dirty="0">
                <a:solidFill>
                  <a:srgbClr val="0000FF"/>
                </a:solidFill>
                <a:latin typeface="微软雅黑" panose="020B0503020204020204" pitchFamily="34" charset="-122"/>
                <a:ea typeface="微软雅黑" panose="020B0503020204020204" pitchFamily="34" charset="-122"/>
              </a:rPr>
              <a:t>学习率与梯度优化</a:t>
            </a:r>
            <a:endParaRPr lang="en-US" altLang="zh-CN" sz="3200" dirty="0">
              <a:solidFill>
                <a:srgbClr val="0000FF"/>
              </a:solidFill>
              <a:latin typeface="微软雅黑" panose="020B0503020204020204" pitchFamily="34" charset="-122"/>
              <a:ea typeface="微软雅黑" panose="020B0503020204020204" pitchFamily="34" charset="-122"/>
            </a:endParaRPr>
          </a:p>
          <a:p>
            <a:pPr>
              <a:lnSpc>
                <a:spcPct val="150000"/>
              </a:lnSpc>
            </a:pPr>
            <a:r>
              <a:rPr lang="en-US" altLang="zh-CN" sz="3200" dirty="0">
                <a:latin typeface="微软雅黑" panose="020B0503020204020204" pitchFamily="34" charset="-122"/>
                <a:ea typeface="微软雅黑" panose="020B0503020204020204" pitchFamily="34" charset="-122"/>
              </a:rPr>
              <a:t>5.4 </a:t>
            </a:r>
            <a:r>
              <a:rPr lang="zh-CN" altLang="en-US" sz="3200" dirty="0">
                <a:latin typeface="微软雅黑" panose="020B0503020204020204" pitchFamily="34" charset="-122"/>
                <a:ea typeface="微软雅黑" panose="020B0503020204020204" pitchFamily="34" charset="-122"/>
              </a:rPr>
              <a:t>参数初始化与数据预处理</a:t>
            </a:r>
            <a:endParaRPr lang="en-US" altLang="zh-CN" sz="3200" dirty="0">
              <a:latin typeface="微软雅黑" panose="020B0503020204020204" pitchFamily="34" charset="-122"/>
              <a:ea typeface="微软雅黑" panose="020B0503020204020204" pitchFamily="34" charset="-122"/>
            </a:endParaRPr>
          </a:p>
          <a:p>
            <a:pPr>
              <a:lnSpc>
                <a:spcPct val="150000"/>
              </a:lnSpc>
            </a:pPr>
            <a:r>
              <a:rPr lang="en-US" altLang="zh-CN" sz="3200" dirty="0">
                <a:latin typeface="微软雅黑" panose="020B0503020204020204" pitchFamily="34" charset="-122"/>
                <a:ea typeface="微软雅黑" panose="020B0503020204020204" pitchFamily="34" charset="-122"/>
              </a:rPr>
              <a:t>5.5 </a:t>
            </a:r>
            <a:r>
              <a:rPr lang="zh-CN" altLang="en-US" sz="3200" dirty="0">
                <a:latin typeface="微软雅黑" panose="020B0503020204020204" pitchFamily="34" charset="-122"/>
                <a:ea typeface="微软雅黑" panose="020B0503020204020204" pitchFamily="34" charset="-122"/>
              </a:rPr>
              <a:t>逐层归一化</a:t>
            </a:r>
            <a:endParaRPr lang="en-US" altLang="zh-CN" sz="3200" dirty="0">
              <a:latin typeface="微软雅黑" panose="020B0503020204020204" pitchFamily="34" charset="-122"/>
              <a:ea typeface="微软雅黑" panose="020B0503020204020204" pitchFamily="34" charset="-122"/>
            </a:endParaRPr>
          </a:p>
          <a:p>
            <a:pPr>
              <a:lnSpc>
                <a:spcPct val="150000"/>
              </a:lnSpc>
            </a:pPr>
            <a:r>
              <a:rPr lang="en-US" altLang="zh-CN" sz="3200" dirty="0">
                <a:latin typeface="微软雅黑" panose="020B0503020204020204" pitchFamily="34" charset="-122"/>
                <a:ea typeface="微软雅黑" panose="020B0503020204020204" pitchFamily="34" charset="-122"/>
              </a:rPr>
              <a:t>5.6 </a:t>
            </a:r>
            <a:r>
              <a:rPr lang="zh-CN" altLang="en-US" sz="3200" dirty="0">
                <a:latin typeface="微软雅黑" panose="020B0503020204020204" pitchFamily="34" charset="-122"/>
                <a:ea typeface="微软雅黑" panose="020B0503020204020204" pitchFamily="34" charset="-122"/>
              </a:rPr>
              <a:t>超参数优化</a:t>
            </a:r>
            <a:endParaRPr lang="en-US" altLang="zh-CN" sz="3200" dirty="0">
              <a:latin typeface="微软雅黑" panose="020B0503020204020204" pitchFamily="34" charset="-122"/>
              <a:ea typeface="微软雅黑" panose="020B0503020204020204" pitchFamily="34" charset="-122"/>
            </a:endParaRPr>
          </a:p>
          <a:p>
            <a:pPr>
              <a:lnSpc>
                <a:spcPct val="150000"/>
              </a:lnSpc>
            </a:pPr>
            <a:r>
              <a:rPr lang="en-US" altLang="zh-CN" sz="3200" dirty="0">
                <a:latin typeface="微软雅黑" panose="020B0503020204020204" pitchFamily="34" charset="-122"/>
                <a:ea typeface="微软雅黑" panose="020B0503020204020204" pitchFamily="34" charset="-122"/>
              </a:rPr>
              <a:t>5.7 </a:t>
            </a:r>
            <a:r>
              <a:rPr lang="zh-CN" altLang="en-US" sz="3200" dirty="0">
                <a:latin typeface="微软雅黑" panose="020B0503020204020204" pitchFamily="34" charset="-122"/>
                <a:ea typeface="微软雅黑" panose="020B0503020204020204" pitchFamily="34" charset="-122"/>
              </a:rPr>
              <a:t>过拟合与正则化</a:t>
            </a:r>
            <a:endParaRPr lang="zh-CN" altLang="en-US" sz="3200" dirty="0">
              <a:latin typeface="微软雅黑" panose="020B0503020204020204" pitchFamily="34" charset="-122"/>
              <a:ea typeface="微软雅黑" panose="020B0503020204020204" pitchFamily="34" charset="-122"/>
            </a:endParaRPr>
          </a:p>
          <a:p>
            <a:pPr>
              <a:lnSpc>
                <a:spcPct val="150000"/>
              </a:lnSpc>
            </a:pPr>
            <a:endParaRPr lang="zh-CN" altLang="en-US" sz="3200" dirty="0">
              <a:latin typeface="微软雅黑" panose="020B0503020204020204" pitchFamily="34" charset="-122"/>
              <a:ea typeface="微软雅黑" panose="020B0503020204020204" pitchFamily="34" charset="-122"/>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777846" y="118538"/>
            <a:ext cx="11157480" cy="523220"/>
          </a:xfrm>
          <a:prstGeom prst="rect">
            <a:avLst/>
          </a:prstGeom>
          <a:noFill/>
        </p:spPr>
        <p:txBody>
          <a:bodyPr wrap="square" rtlCol="0">
            <a:spAutoFit/>
          </a:bodyPr>
          <a:lstStyle/>
          <a:p>
            <a:r>
              <a:rPr lang="en-US" altLang="zh-CN" sz="2800" b="1" dirty="0">
                <a:solidFill>
                  <a:srgbClr val="000000"/>
                </a:solidFill>
                <a:latin typeface="微软雅黑" panose="020B0503020204020204" pitchFamily="34" charset="-122"/>
                <a:ea typeface="微软雅黑" panose="020B0503020204020204" pitchFamily="34" charset="-122"/>
              </a:rPr>
              <a:t>5.3 </a:t>
            </a:r>
            <a:r>
              <a:rPr lang="zh-CN" altLang="en-US" sz="2800" b="1" dirty="0">
                <a:solidFill>
                  <a:srgbClr val="000000"/>
                </a:solidFill>
                <a:latin typeface="微软雅黑" panose="020B0503020204020204" pitchFamily="34" charset="-122"/>
                <a:ea typeface="微软雅黑" panose="020B0503020204020204" pitchFamily="34" charset="-122"/>
              </a:rPr>
              <a:t>学习率与梯度优化</a:t>
            </a:r>
            <a:endParaRPr lang="zh-CN" altLang="en-US" sz="2800" b="1" dirty="0">
              <a:solidFill>
                <a:srgbClr val="000000"/>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288565" y="1030145"/>
            <a:ext cx="9401535" cy="2614756"/>
          </a:xfrm>
          <a:prstGeom prst="rect">
            <a:avLst/>
          </a:prstGeom>
          <a:noFill/>
        </p:spPr>
        <p:txBody>
          <a:bodyPr wrap="square" rtlCol="0">
            <a:noAutofit/>
          </a:bodyPr>
          <a:lstStyle/>
          <a:p>
            <a:pPr>
              <a:lnSpc>
                <a:spcPct val="150000"/>
              </a:lnSpc>
            </a:pPr>
            <a:r>
              <a:rPr lang="zh-CN" altLang="en-US" sz="3200" dirty="0">
                <a:latin typeface="微软雅黑" panose="020B0503020204020204" pitchFamily="34" charset="-122"/>
                <a:ea typeface="微软雅黑" panose="020B0503020204020204" pitchFamily="34" charset="-122"/>
              </a:rPr>
              <a:t>学习率的影响：</a:t>
            </a:r>
            <a:endParaRPr lang="zh-CN" altLang="en-US" sz="3200" dirty="0">
              <a:solidFill>
                <a:srgbClr val="000000"/>
              </a:solidFill>
              <a:latin typeface="微软雅黑" panose="020B0503020204020204" pitchFamily="34" charset="-122"/>
              <a:ea typeface="微软雅黑" panose="020B0503020204020204" pitchFamily="34" charset="-122"/>
            </a:endParaRPr>
          </a:p>
          <a:p>
            <a:pPr>
              <a:lnSpc>
                <a:spcPct val="150000"/>
              </a:lnSpc>
            </a:pPr>
            <a:endParaRPr lang="en-US" altLang="zh-CN" sz="3200" dirty="0">
              <a:solidFill>
                <a:srgbClr val="000000"/>
              </a:solidFill>
              <a:latin typeface="微软雅黑" panose="020B0503020204020204" pitchFamily="34" charset="-122"/>
              <a:ea typeface="微软雅黑" panose="020B0503020204020204" pitchFamily="34" charset="-122"/>
            </a:endParaRPr>
          </a:p>
        </p:txBody>
      </p:sp>
      <p:graphicFrame>
        <p:nvGraphicFramePr>
          <p:cNvPr id="5" name="对象 4"/>
          <p:cNvGraphicFramePr>
            <a:graphicFrameLocks noChangeAspect="1"/>
          </p:cNvGraphicFramePr>
          <p:nvPr/>
        </p:nvGraphicFramePr>
        <p:xfrm>
          <a:off x="3367088" y="1208088"/>
          <a:ext cx="2363787" cy="606425"/>
        </p:xfrm>
        <a:graphic>
          <a:graphicData uri="http://schemas.openxmlformats.org/presentationml/2006/ole">
            <mc:AlternateContent xmlns:mc="http://schemas.openxmlformats.org/markup-compatibility/2006">
              <mc:Choice xmlns:v="urn:schemas-microsoft-com:vml" Requires="v">
                <p:oleObj spid="_x0000_s6167" name="Equation" r:id="rId1" imgW="21336000" imgH="5486400" progId="Equation.DSMT4">
                  <p:embed/>
                </p:oleObj>
              </mc:Choice>
              <mc:Fallback>
                <p:oleObj name="Equation" r:id="rId1" imgW="21336000" imgH="5486400" progId="Equation.DSMT4">
                  <p:embed/>
                  <p:pic>
                    <p:nvPicPr>
                      <p:cNvPr id="0" name="对象 12"/>
                      <p:cNvPicPr/>
                      <p:nvPr/>
                    </p:nvPicPr>
                    <p:blipFill>
                      <a:blip r:embed="rId2"/>
                      <a:stretch>
                        <a:fillRect/>
                      </a:stretch>
                    </p:blipFill>
                    <p:spPr>
                      <a:xfrm>
                        <a:off x="3367088" y="1208088"/>
                        <a:ext cx="2363787" cy="606425"/>
                      </a:xfrm>
                      <a:prstGeom prst="rect">
                        <a:avLst/>
                      </a:prstGeom>
                    </p:spPr>
                  </p:pic>
                </p:oleObj>
              </mc:Fallback>
            </mc:AlternateContent>
          </a:graphicData>
        </a:graphic>
      </p:graphicFrame>
      <p:cxnSp>
        <p:nvCxnSpPr>
          <p:cNvPr id="7" name="直線單箭頭接點 4"/>
          <p:cNvCxnSpPr/>
          <p:nvPr/>
        </p:nvCxnSpPr>
        <p:spPr>
          <a:xfrm>
            <a:off x="4807764" y="5834932"/>
            <a:ext cx="407670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直線單箭頭接點 6"/>
          <p:cNvCxnSpPr/>
          <p:nvPr/>
        </p:nvCxnSpPr>
        <p:spPr>
          <a:xfrm flipV="1">
            <a:off x="4807764" y="2710732"/>
            <a:ext cx="0" cy="312420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文字方塊 8"/>
          <p:cNvSpPr txBox="1"/>
          <p:nvPr/>
        </p:nvSpPr>
        <p:spPr>
          <a:xfrm>
            <a:off x="4633035" y="5873370"/>
            <a:ext cx="4077583" cy="461665"/>
          </a:xfrm>
          <a:prstGeom prst="rect">
            <a:avLst/>
          </a:prstGeom>
          <a:noFill/>
        </p:spPr>
        <p:txBody>
          <a:bodyPr wrap="square" rtlCol="0">
            <a:spAutoFit/>
          </a:bodyPr>
          <a:lstStyle/>
          <a:p>
            <a:pPr algn="ctr"/>
            <a:r>
              <a:rPr lang="zh-CN" altLang="en-US" sz="2400" dirty="0">
                <a:latin typeface="微软雅黑" panose="020B0503020204020204" pitchFamily="34" charset="-122"/>
                <a:ea typeface="微软雅黑" panose="020B0503020204020204" pitchFamily="34" charset="-122"/>
              </a:rPr>
              <a:t>迭代次数</a:t>
            </a:r>
            <a:endParaRPr lang="zh-TW" altLang="en-US" sz="2400" dirty="0">
              <a:latin typeface="微软雅黑" panose="020B0503020204020204" pitchFamily="34" charset="-122"/>
              <a:ea typeface="微软雅黑" panose="020B0503020204020204" pitchFamily="34" charset="-122"/>
            </a:endParaRPr>
          </a:p>
        </p:txBody>
      </p:sp>
      <p:sp>
        <p:nvSpPr>
          <p:cNvPr id="10" name="文字方塊 10"/>
          <p:cNvSpPr txBox="1"/>
          <p:nvPr/>
        </p:nvSpPr>
        <p:spPr>
          <a:xfrm>
            <a:off x="4288094" y="2279624"/>
            <a:ext cx="1143000" cy="461665"/>
          </a:xfrm>
          <a:prstGeom prst="rect">
            <a:avLst/>
          </a:prstGeom>
          <a:noFill/>
        </p:spPr>
        <p:txBody>
          <a:bodyPr wrap="square" rtlCol="0">
            <a:spAutoFit/>
          </a:bodyPr>
          <a:lstStyle/>
          <a:p>
            <a:pPr algn="ctr"/>
            <a:r>
              <a:rPr lang="en-US" altLang="zh-TW" sz="2400" dirty="0"/>
              <a:t>Loss</a:t>
            </a:r>
            <a:endParaRPr lang="zh-TW" altLang="en-US" sz="2400" dirty="0"/>
          </a:p>
        </p:txBody>
      </p:sp>
      <p:sp>
        <p:nvSpPr>
          <p:cNvPr id="11" name="手繪多邊形 11"/>
          <p:cNvSpPr/>
          <p:nvPr/>
        </p:nvSpPr>
        <p:spPr>
          <a:xfrm>
            <a:off x="623896" y="1993484"/>
            <a:ext cx="3900367" cy="4523185"/>
          </a:xfrm>
          <a:custGeom>
            <a:avLst/>
            <a:gdLst>
              <a:gd name="connsiteX0" fmla="*/ 0 w 3899756"/>
              <a:gd name="connsiteY0" fmla="*/ 2050581 h 4527158"/>
              <a:gd name="connsiteX1" fmla="*/ 514350 w 3899756"/>
              <a:gd name="connsiteY1" fmla="*/ 2964981 h 4527158"/>
              <a:gd name="connsiteX2" fmla="*/ 1257300 w 3899756"/>
              <a:gd name="connsiteY2" fmla="*/ 3403131 h 4527158"/>
              <a:gd name="connsiteX3" fmla="*/ 1733550 w 3899756"/>
              <a:gd name="connsiteY3" fmla="*/ 4527081 h 4527158"/>
              <a:gd name="connsiteX4" fmla="*/ 2266950 w 3899756"/>
              <a:gd name="connsiteY4" fmla="*/ 3345981 h 4527158"/>
              <a:gd name="connsiteX5" fmla="*/ 2552700 w 3899756"/>
              <a:gd name="connsiteY5" fmla="*/ 2641131 h 4527158"/>
              <a:gd name="connsiteX6" fmla="*/ 3162300 w 3899756"/>
              <a:gd name="connsiteY6" fmla="*/ 2488731 h 4527158"/>
              <a:gd name="connsiteX7" fmla="*/ 3829050 w 3899756"/>
              <a:gd name="connsiteY7" fmla="*/ 374181 h 4527158"/>
              <a:gd name="connsiteX8" fmla="*/ 3848100 w 3899756"/>
              <a:gd name="connsiteY8" fmla="*/ 12231 h 4527158"/>
              <a:gd name="connsiteX0-1" fmla="*/ 0 w 3902334"/>
              <a:gd name="connsiteY0-2" fmla="*/ 2047495 h 4524072"/>
              <a:gd name="connsiteX1-3" fmla="*/ 514350 w 3902334"/>
              <a:gd name="connsiteY1-4" fmla="*/ 2961895 h 4524072"/>
              <a:gd name="connsiteX2-5" fmla="*/ 1257300 w 3902334"/>
              <a:gd name="connsiteY2-6" fmla="*/ 3400045 h 4524072"/>
              <a:gd name="connsiteX3-7" fmla="*/ 1733550 w 3902334"/>
              <a:gd name="connsiteY3-8" fmla="*/ 4523995 h 4524072"/>
              <a:gd name="connsiteX4-9" fmla="*/ 2266950 w 3902334"/>
              <a:gd name="connsiteY4-10" fmla="*/ 3342895 h 4524072"/>
              <a:gd name="connsiteX5-11" fmla="*/ 2552700 w 3902334"/>
              <a:gd name="connsiteY5-12" fmla="*/ 2638045 h 4524072"/>
              <a:gd name="connsiteX6-13" fmla="*/ 3124200 w 3902334"/>
              <a:gd name="connsiteY6-14" fmla="*/ 2323720 h 4524072"/>
              <a:gd name="connsiteX7-15" fmla="*/ 3829050 w 3902334"/>
              <a:gd name="connsiteY7-16" fmla="*/ 371095 h 4524072"/>
              <a:gd name="connsiteX8-17" fmla="*/ 3848100 w 3902334"/>
              <a:gd name="connsiteY8-18" fmla="*/ 9145 h 4524072"/>
              <a:gd name="connsiteX0-19" fmla="*/ 0 w 3900367"/>
              <a:gd name="connsiteY0-20" fmla="*/ 2046608 h 4523185"/>
              <a:gd name="connsiteX1-21" fmla="*/ 514350 w 3900367"/>
              <a:gd name="connsiteY1-22" fmla="*/ 2961008 h 4523185"/>
              <a:gd name="connsiteX2-23" fmla="*/ 1257300 w 3900367"/>
              <a:gd name="connsiteY2-24" fmla="*/ 3399158 h 4523185"/>
              <a:gd name="connsiteX3-25" fmla="*/ 1733550 w 3900367"/>
              <a:gd name="connsiteY3-26" fmla="*/ 4523108 h 4523185"/>
              <a:gd name="connsiteX4-27" fmla="*/ 2266950 w 3900367"/>
              <a:gd name="connsiteY4-28" fmla="*/ 3342008 h 4523185"/>
              <a:gd name="connsiteX5-29" fmla="*/ 2552700 w 3900367"/>
              <a:gd name="connsiteY5-30" fmla="*/ 2637158 h 4523185"/>
              <a:gd name="connsiteX6-31" fmla="*/ 3153228 w 3900367"/>
              <a:gd name="connsiteY6-32" fmla="*/ 2264775 h 4523185"/>
              <a:gd name="connsiteX7-33" fmla="*/ 3829050 w 3900367"/>
              <a:gd name="connsiteY7-34" fmla="*/ 370208 h 4523185"/>
              <a:gd name="connsiteX8-35" fmla="*/ 3848100 w 3900367"/>
              <a:gd name="connsiteY8-36" fmla="*/ 8258 h 4523185"/>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3900367" h="4523185">
                <a:moveTo>
                  <a:pt x="0" y="2046608"/>
                </a:moveTo>
                <a:cubicBezTo>
                  <a:pt x="152400" y="2391095"/>
                  <a:pt x="304800" y="2735583"/>
                  <a:pt x="514350" y="2961008"/>
                </a:cubicBezTo>
                <a:cubicBezTo>
                  <a:pt x="723900" y="3186433"/>
                  <a:pt x="1054100" y="3138808"/>
                  <a:pt x="1257300" y="3399158"/>
                </a:cubicBezTo>
                <a:cubicBezTo>
                  <a:pt x="1460500" y="3659508"/>
                  <a:pt x="1565275" y="4532633"/>
                  <a:pt x="1733550" y="4523108"/>
                </a:cubicBezTo>
                <a:cubicBezTo>
                  <a:pt x="1901825" y="4513583"/>
                  <a:pt x="2130425" y="3656333"/>
                  <a:pt x="2266950" y="3342008"/>
                </a:cubicBezTo>
                <a:cubicBezTo>
                  <a:pt x="2403475" y="3027683"/>
                  <a:pt x="2404987" y="2816697"/>
                  <a:pt x="2552700" y="2637158"/>
                </a:cubicBezTo>
                <a:cubicBezTo>
                  <a:pt x="2700413" y="2457619"/>
                  <a:pt x="2940503" y="2642600"/>
                  <a:pt x="3153228" y="2264775"/>
                </a:cubicBezTo>
                <a:cubicBezTo>
                  <a:pt x="3365953" y="1886950"/>
                  <a:pt x="3713238" y="746294"/>
                  <a:pt x="3829050" y="370208"/>
                </a:cubicBezTo>
                <a:cubicBezTo>
                  <a:pt x="3944862" y="-5878"/>
                  <a:pt x="3895725" y="-17142"/>
                  <a:pt x="3848100" y="8258"/>
                </a:cubicBezTo>
              </a:path>
            </a:pathLst>
          </a:cu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cxnSp>
        <p:nvCxnSpPr>
          <p:cNvPr id="12" name="直線單箭頭接點 13"/>
          <p:cNvCxnSpPr>
            <a:endCxn id="11" idx="0"/>
          </p:cNvCxnSpPr>
          <p:nvPr/>
        </p:nvCxnSpPr>
        <p:spPr>
          <a:xfrm flipH="1" flipV="1">
            <a:off x="623896" y="4040092"/>
            <a:ext cx="817068" cy="1047551"/>
          </a:xfrm>
          <a:prstGeom prst="straightConnector1">
            <a:avLst/>
          </a:prstGeom>
          <a:ln w="38100">
            <a:solidFill>
              <a:srgbClr val="00B05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直線單箭頭接點 15"/>
          <p:cNvCxnSpPr>
            <a:stCxn id="11" idx="0"/>
            <a:endCxn id="11" idx="7"/>
          </p:cNvCxnSpPr>
          <p:nvPr/>
        </p:nvCxnSpPr>
        <p:spPr>
          <a:xfrm flipV="1">
            <a:off x="623896" y="2363692"/>
            <a:ext cx="3829050" cy="1676400"/>
          </a:xfrm>
          <a:prstGeom prst="straightConnector1">
            <a:avLst/>
          </a:prstGeom>
          <a:ln w="38100">
            <a:solidFill>
              <a:srgbClr val="FFC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 name="直線單箭頭接點 19"/>
          <p:cNvCxnSpPr/>
          <p:nvPr/>
        </p:nvCxnSpPr>
        <p:spPr>
          <a:xfrm flipH="1">
            <a:off x="1471876" y="5049879"/>
            <a:ext cx="1574320" cy="37765"/>
          </a:xfrm>
          <a:prstGeom prst="straightConnector1">
            <a:avLst/>
          </a:prstGeom>
          <a:ln w="38100">
            <a:solidFill>
              <a:srgbClr val="00B05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5" name="手繪多邊形 24"/>
          <p:cNvSpPr/>
          <p:nvPr/>
        </p:nvSpPr>
        <p:spPr>
          <a:xfrm>
            <a:off x="4820464" y="2094782"/>
            <a:ext cx="1790700" cy="1758857"/>
          </a:xfrm>
          <a:custGeom>
            <a:avLst/>
            <a:gdLst>
              <a:gd name="connsiteX0" fmla="*/ 0 w 1790700"/>
              <a:gd name="connsiteY0" fmla="*/ 1409700 h 1758857"/>
              <a:gd name="connsiteX1" fmla="*/ 304800 w 1790700"/>
              <a:gd name="connsiteY1" fmla="*/ 1663700 h 1758857"/>
              <a:gd name="connsiteX2" fmla="*/ 1790700 w 1790700"/>
              <a:gd name="connsiteY2" fmla="*/ 0 h 1758857"/>
            </a:gdLst>
            <a:ahLst/>
            <a:cxnLst>
              <a:cxn ang="0">
                <a:pos x="connsiteX0" y="connsiteY0"/>
              </a:cxn>
              <a:cxn ang="0">
                <a:pos x="connsiteX1" y="connsiteY1"/>
              </a:cxn>
              <a:cxn ang="0">
                <a:pos x="connsiteX2" y="connsiteY2"/>
              </a:cxn>
            </a:cxnLst>
            <a:rect l="l" t="t" r="r" b="b"/>
            <a:pathLst>
              <a:path w="1790700" h="1758857">
                <a:moveTo>
                  <a:pt x="0" y="1409700"/>
                </a:moveTo>
                <a:cubicBezTo>
                  <a:pt x="3175" y="1654175"/>
                  <a:pt x="6350" y="1898650"/>
                  <a:pt x="304800" y="1663700"/>
                </a:cubicBezTo>
                <a:cubicBezTo>
                  <a:pt x="603250" y="1428750"/>
                  <a:pt x="1196975" y="714375"/>
                  <a:pt x="1790700" y="0"/>
                </a:cubicBezTo>
              </a:path>
            </a:pathLst>
          </a:cu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手繪多邊形 27"/>
          <p:cNvSpPr/>
          <p:nvPr/>
        </p:nvSpPr>
        <p:spPr>
          <a:xfrm>
            <a:off x="4828611" y="3610395"/>
            <a:ext cx="3935464" cy="1520095"/>
          </a:xfrm>
          <a:custGeom>
            <a:avLst/>
            <a:gdLst>
              <a:gd name="connsiteX0" fmla="*/ 0 w 3935464"/>
              <a:gd name="connsiteY0" fmla="*/ 0 h 1520095"/>
              <a:gd name="connsiteX1" fmla="*/ 293298 w 3935464"/>
              <a:gd name="connsiteY1" fmla="*/ 672861 h 1520095"/>
              <a:gd name="connsiteX2" fmla="*/ 569344 w 3935464"/>
              <a:gd name="connsiteY2" fmla="*/ 1069676 h 1520095"/>
              <a:gd name="connsiteX3" fmla="*/ 1242204 w 3935464"/>
              <a:gd name="connsiteY3" fmla="*/ 1414732 h 1520095"/>
              <a:gd name="connsiteX4" fmla="*/ 3536830 w 3935464"/>
              <a:gd name="connsiteY4" fmla="*/ 1518249 h 1520095"/>
              <a:gd name="connsiteX5" fmla="*/ 3933645 w 3935464"/>
              <a:gd name="connsiteY5" fmla="*/ 1483744 h 1520095"/>
              <a:gd name="connsiteX6" fmla="*/ 3933645 w 3935464"/>
              <a:gd name="connsiteY6" fmla="*/ 1483744 h 152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35464" h="1520095">
                <a:moveTo>
                  <a:pt x="0" y="0"/>
                </a:moveTo>
                <a:cubicBezTo>
                  <a:pt x="99203" y="247291"/>
                  <a:pt x="198407" y="494582"/>
                  <a:pt x="293298" y="672861"/>
                </a:cubicBezTo>
                <a:cubicBezTo>
                  <a:pt x="388189" y="851140"/>
                  <a:pt x="411193" y="946031"/>
                  <a:pt x="569344" y="1069676"/>
                </a:cubicBezTo>
                <a:cubicBezTo>
                  <a:pt x="727495" y="1193321"/>
                  <a:pt x="747623" y="1339970"/>
                  <a:pt x="1242204" y="1414732"/>
                </a:cubicBezTo>
                <a:cubicBezTo>
                  <a:pt x="1736785" y="1489494"/>
                  <a:pt x="3088257" y="1506747"/>
                  <a:pt x="3536830" y="1518249"/>
                </a:cubicBezTo>
                <a:cubicBezTo>
                  <a:pt x="3985403" y="1529751"/>
                  <a:pt x="3933645" y="1483744"/>
                  <a:pt x="3933645" y="1483744"/>
                </a:cubicBezTo>
                <a:lnTo>
                  <a:pt x="3933645" y="1483744"/>
                </a:lnTo>
              </a:path>
            </a:pathLst>
          </a:cu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手繪多邊形 28"/>
          <p:cNvSpPr/>
          <p:nvPr/>
        </p:nvSpPr>
        <p:spPr>
          <a:xfrm>
            <a:off x="4811358" y="3610395"/>
            <a:ext cx="3952717" cy="1764955"/>
          </a:xfrm>
          <a:custGeom>
            <a:avLst/>
            <a:gdLst>
              <a:gd name="connsiteX0" fmla="*/ 0 w 4071668"/>
              <a:gd name="connsiteY0" fmla="*/ 0 h 1961190"/>
              <a:gd name="connsiteX1" fmla="*/ 1086929 w 4071668"/>
              <a:gd name="connsiteY1" fmla="*/ 724619 h 1961190"/>
              <a:gd name="connsiteX2" fmla="*/ 3071004 w 4071668"/>
              <a:gd name="connsiteY2" fmla="*/ 1500996 h 1961190"/>
              <a:gd name="connsiteX3" fmla="*/ 3709359 w 4071668"/>
              <a:gd name="connsiteY3" fmla="*/ 1828800 h 1961190"/>
              <a:gd name="connsiteX4" fmla="*/ 3985404 w 4071668"/>
              <a:gd name="connsiteY4" fmla="*/ 1949570 h 1961190"/>
              <a:gd name="connsiteX5" fmla="*/ 4071668 w 4071668"/>
              <a:gd name="connsiteY5" fmla="*/ 1949570 h 19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71668" h="1961190">
                <a:moveTo>
                  <a:pt x="0" y="0"/>
                </a:moveTo>
                <a:cubicBezTo>
                  <a:pt x="287547" y="237226"/>
                  <a:pt x="575095" y="474453"/>
                  <a:pt x="1086929" y="724619"/>
                </a:cubicBezTo>
                <a:cubicBezTo>
                  <a:pt x="1598763" y="974785"/>
                  <a:pt x="2633932" y="1316966"/>
                  <a:pt x="3071004" y="1500996"/>
                </a:cubicBezTo>
                <a:cubicBezTo>
                  <a:pt x="3508076" y="1685026"/>
                  <a:pt x="3556959" y="1754038"/>
                  <a:pt x="3709359" y="1828800"/>
                </a:cubicBezTo>
                <a:cubicBezTo>
                  <a:pt x="3861759" y="1903562"/>
                  <a:pt x="3925019" y="1929442"/>
                  <a:pt x="3985404" y="1949570"/>
                </a:cubicBezTo>
                <a:cubicBezTo>
                  <a:pt x="4045789" y="1969698"/>
                  <a:pt x="4058728" y="1959634"/>
                  <a:pt x="4071668" y="1949570"/>
                </a:cubicBezTo>
              </a:path>
            </a:pathLst>
          </a:cu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手繪多邊形 43007"/>
          <p:cNvSpPr/>
          <p:nvPr/>
        </p:nvSpPr>
        <p:spPr>
          <a:xfrm>
            <a:off x="4845864" y="3644901"/>
            <a:ext cx="3916392" cy="2018581"/>
          </a:xfrm>
          <a:custGeom>
            <a:avLst/>
            <a:gdLst>
              <a:gd name="connsiteX0" fmla="*/ 0 w 3916392"/>
              <a:gd name="connsiteY0" fmla="*/ 0 h 2018581"/>
              <a:gd name="connsiteX1" fmla="*/ 879894 w 3916392"/>
              <a:gd name="connsiteY1" fmla="*/ 931653 h 2018581"/>
              <a:gd name="connsiteX2" fmla="*/ 2104845 w 3916392"/>
              <a:gd name="connsiteY2" fmla="*/ 1777041 h 2018581"/>
              <a:gd name="connsiteX3" fmla="*/ 3916392 w 3916392"/>
              <a:gd name="connsiteY3" fmla="*/ 2018581 h 2018581"/>
            </a:gdLst>
            <a:ahLst/>
            <a:cxnLst>
              <a:cxn ang="0">
                <a:pos x="connsiteX0" y="connsiteY0"/>
              </a:cxn>
              <a:cxn ang="0">
                <a:pos x="connsiteX1" y="connsiteY1"/>
              </a:cxn>
              <a:cxn ang="0">
                <a:pos x="connsiteX2" y="connsiteY2"/>
              </a:cxn>
              <a:cxn ang="0">
                <a:pos x="connsiteX3" y="connsiteY3"/>
              </a:cxn>
            </a:cxnLst>
            <a:rect l="l" t="t" r="r" b="b"/>
            <a:pathLst>
              <a:path w="3916392" h="2018581">
                <a:moveTo>
                  <a:pt x="0" y="0"/>
                </a:moveTo>
                <a:cubicBezTo>
                  <a:pt x="264543" y="317740"/>
                  <a:pt x="529087" y="635480"/>
                  <a:pt x="879894" y="931653"/>
                </a:cubicBezTo>
                <a:cubicBezTo>
                  <a:pt x="1230701" y="1227826"/>
                  <a:pt x="1598762" y="1595886"/>
                  <a:pt x="2104845" y="1777041"/>
                </a:cubicBezTo>
                <a:cubicBezTo>
                  <a:pt x="2610928" y="1958196"/>
                  <a:pt x="3263660" y="1988388"/>
                  <a:pt x="3916392" y="2018581"/>
                </a:cubicBez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文字方塊 33"/>
          <p:cNvSpPr txBox="1"/>
          <p:nvPr/>
        </p:nvSpPr>
        <p:spPr>
          <a:xfrm>
            <a:off x="2774988" y="5340491"/>
            <a:ext cx="1143000" cy="461665"/>
          </a:xfrm>
          <a:prstGeom prst="rect">
            <a:avLst/>
          </a:prstGeom>
          <a:noFill/>
        </p:spPr>
        <p:txBody>
          <a:bodyPr wrap="square" rtlCol="0">
            <a:spAutoFit/>
          </a:bodyPr>
          <a:lstStyle/>
          <a:p>
            <a:pPr algn="ctr"/>
            <a:r>
              <a:rPr lang="en-US" altLang="zh-TW" sz="2400" dirty="0"/>
              <a:t>Loss</a:t>
            </a:r>
            <a:endParaRPr lang="zh-TW" altLang="en-US" sz="2400" dirty="0"/>
          </a:p>
        </p:txBody>
      </p:sp>
      <p:sp>
        <p:nvSpPr>
          <p:cNvPr id="20" name="文字方塊 43008"/>
          <p:cNvSpPr txBox="1"/>
          <p:nvPr/>
        </p:nvSpPr>
        <p:spPr>
          <a:xfrm>
            <a:off x="5859001" y="2967834"/>
            <a:ext cx="2191109" cy="461665"/>
          </a:xfrm>
          <a:prstGeom prst="rect">
            <a:avLst/>
          </a:prstGeom>
          <a:noFill/>
        </p:spPr>
        <p:txBody>
          <a:bodyPr wrap="square" rtlCol="0">
            <a:spAutoFit/>
          </a:bodyPr>
          <a:lstStyle/>
          <a:p>
            <a:r>
              <a:rPr lang="zh-CN" altLang="en-US" sz="2400" dirty="0">
                <a:solidFill>
                  <a:srgbClr val="FFC000"/>
                </a:solidFill>
                <a:latin typeface="微软雅黑" panose="020B0503020204020204" pitchFamily="34" charset="-122"/>
                <a:ea typeface="微软雅黑" panose="020B0503020204020204" pitchFamily="34" charset="-122"/>
              </a:rPr>
              <a:t>太大</a:t>
            </a:r>
            <a:endParaRPr lang="zh-TW" altLang="en-US" sz="2400" dirty="0">
              <a:solidFill>
                <a:srgbClr val="FFC000"/>
              </a:solidFill>
              <a:latin typeface="微软雅黑" panose="020B0503020204020204" pitchFamily="34" charset="-122"/>
              <a:ea typeface="微软雅黑" panose="020B0503020204020204" pitchFamily="34" charset="-122"/>
            </a:endParaRPr>
          </a:p>
        </p:txBody>
      </p:sp>
      <p:sp>
        <p:nvSpPr>
          <p:cNvPr id="21" name="文字方塊 35"/>
          <p:cNvSpPr txBox="1"/>
          <p:nvPr/>
        </p:nvSpPr>
        <p:spPr>
          <a:xfrm>
            <a:off x="4982822" y="4768578"/>
            <a:ext cx="1240177" cy="461665"/>
          </a:xfrm>
          <a:prstGeom prst="rect">
            <a:avLst/>
          </a:prstGeom>
          <a:noFill/>
        </p:spPr>
        <p:txBody>
          <a:bodyPr wrap="square" rtlCol="0">
            <a:spAutoFit/>
          </a:bodyPr>
          <a:lstStyle/>
          <a:p>
            <a:r>
              <a:rPr lang="zh-CN" altLang="en-US" sz="2400" dirty="0">
                <a:solidFill>
                  <a:srgbClr val="00B050"/>
                </a:solidFill>
                <a:latin typeface="微软雅黑" panose="020B0503020204020204" pitchFamily="34" charset="-122"/>
                <a:ea typeface="微软雅黑" panose="020B0503020204020204" pitchFamily="34" charset="-122"/>
              </a:rPr>
              <a:t>过大</a:t>
            </a:r>
            <a:endParaRPr lang="zh-TW" altLang="en-US" sz="2400" dirty="0">
              <a:solidFill>
                <a:srgbClr val="00B050"/>
              </a:solidFill>
              <a:latin typeface="微软雅黑" panose="020B0503020204020204" pitchFamily="34" charset="-122"/>
              <a:ea typeface="微软雅黑" panose="020B0503020204020204" pitchFamily="34" charset="-122"/>
            </a:endParaRPr>
          </a:p>
        </p:txBody>
      </p:sp>
      <p:sp>
        <p:nvSpPr>
          <p:cNvPr id="22" name="文字方塊 37"/>
          <p:cNvSpPr txBox="1"/>
          <p:nvPr/>
        </p:nvSpPr>
        <p:spPr>
          <a:xfrm>
            <a:off x="6719949" y="4139609"/>
            <a:ext cx="876178" cy="461665"/>
          </a:xfrm>
          <a:prstGeom prst="rect">
            <a:avLst/>
          </a:prstGeom>
          <a:noFill/>
        </p:spPr>
        <p:txBody>
          <a:bodyPr wrap="square" rtlCol="0">
            <a:spAutoFit/>
          </a:bodyPr>
          <a:lstStyle/>
          <a:p>
            <a:r>
              <a:rPr lang="zh-CN" altLang="en-US" sz="2400" dirty="0">
                <a:solidFill>
                  <a:srgbClr val="0000FF"/>
                </a:solidFill>
                <a:latin typeface="微软雅黑" panose="020B0503020204020204" pitchFamily="34" charset="-122"/>
                <a:ea typeface="微软雅黑" panose="020B0503020204020204" pitchFamily="34" charset="-122"/>
              </a:rPr>
              <a:t>过小</a:t>
            </a:r>
            <a:endParaRPr lang="zh-TW" altLang="en-US" sz="2400" dirty="0">
              <a:solidFill>
                <a:srgbClr val="0000FF"/>
              </a:solidFill>
              <a:latin typeface="微软雅黑" panose="020B0503020204020204" pitchFamily="34" charset="-122"/>
              <a:ea typeface="微软雅黑" panose="020B0503020204020204" pitchFamily="34" charset="-122"/>
            </a:endParaRPr>
          </a:p>
        </p:txBody>
      </p:sp>
      <p:sp>
        <p:nvSpPr>
          <p:cNvPr id="23" name="文字方塊 38"/>
          <p:cNvSpPr txBox="1"/>
          <p:nvPr/>
        </p:nvSpPr>
        <p:spPr>
          <a:xfrm>
            <a:off x="5704488" y="5301940"/>
            <a:ext cx="1801212" cy="461665"/>
          </a:xfrm>
          <a:prstGeom prst="rect">
            <a:avLst/>
          </a:prstGeom>
          <a:noFill/>
        </p:spPr>
        <p:txBody>
          <a:bodyPr wrap="square" rtlCol="0">
            <a:spAutoFit/>
          </a:bodyPr>
          <a:lstStyle/>
          <a:p>
            <a:r>
              <a:rPr lang="zh-CN" altLang="en-US" sz="2400" dirty="0">
                <a:solidFill>
                  <a:srgbClr val="FF0000"/>
                </a:solidFill>
                <a:latin typeface="微软雅黑" panose="020B0503020204020204" pitchFamily="34" charset="-122"/>
                <a:ea typeface="微软雅黑" panose="020B0503020204020204" pitchFamily="34" charset="-122"/>
              </a:rPr>
              <a:t>合适</a:t>
            </a:r>
            <a:endParaRPr lang="zh-TW" altLang="en-US" sz="2400" dirty="0">
              <a:solidFill>
                <a:srgbClr val="FF0000"/>
              </a:solidFill>
              <a:latin typeface="微软雅黑" panose="020B0503020204020204" pitchFamily="34" charset="-122"/>
              <a:ea typeface="微软雅黑" panose="020B0503020204020204" pitchFamily="34" charset="-122"/>
            </a:endParaRPr>
          </a:p>
        </p:txBody>
      </p:sp>
      <p:cxnSp>
        <p:nvCxnSpPr>
          <p:cNvPr id="25" name="直線單箭頭接點 23"/>
          <p:cNvCxnSpPr>
            <a:stCxn id="11" idx="1"/>
          </p:cNvCxnSpPr>
          <p:nvPr/>
        </p:nvCxnSpPr>
        <p:spPr>
          <a:xfrm flipH="1" flipV="1">
            <a:off x="634590" y="4053143"/>
            <a:ext cx="503656" cy="901349"/>
          </a:xfrm>
          <a:prstGeom prst="straightConnector1">
            <a:avLst/>
          </a:prstGeom>
          <a:ln w="3810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 name="直線單箭頭接點 26"/>
          <p:cNvCxnSpPr>
            <a:stCxn id="11" idx="2"/>
          </p:cNvCxnSpPr>
          <p:nvPr/>
        </p:nvCxnSpPr>
        <p:spPr>
          <a:xfrm flipH="1" flipV="1">
            <a:off x="1111276" y="4954493"/>
            <a:ext cx="769920" cy="438149"/>
          </a:xfrm>
          <a:prstGeom prst="straightConnector1">
            <a:avLst/>
          </a:prstGeom>
          <a:ln w="3810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7" name="直線單箭頭接點 29"/>
          <p:cNvCxnSpPr>
            <a:stCxn id="11" idx="3"/>
          </p:cNvCxnSpPr>
          <p:nvPr/>
        </p:nvCxnSpPr>
        <p:spPr>
          <a:xfrm flipH="1" flipV="1">
            <a:off x="1863318" y="5375351"/>
            <a:ext cx="494128" cy="1141241"/>
          </a:xfrm>
          <a:prstGeom prst="straightConnector1">
            <a:avLst/>
          </a:prstGeom>
          <a:ln w="3810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8" name="直線單箭頭接點 31"/>
          <p:cNvCxnSpPr/>
          <p:nvPr/>
        </p:nvCxnSpPr>
        <p:spPr>
          <a:xfrm flipH="1" flipV="1">
            <a:off x="553051" y="4093009"/>
            <a:ext cx="262522" cy="561182"/>
          </a:xfrm>
          <a:prstGeom prst="straightConnector1">
            <a:avLst/>
          </a:prstGeom>
          <a:ln w="38100">
            <a:solidFill>
              <a:srgbClr val="0070C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直線單箭頭接點 36"/>
          <p:cNvCxnSpPr/>
          <p:nvPr/>
        </p:nvCxnSpPr>
        <p:spPr>
          <a:xfrm flipH="1" flipV="1">
            <a:off x="808559" y="4655233"/>
            <a:ext cx="271805" cy="426406"/>
          </a:xfrm>
          <a:prstGeom prst="straightConnector1">
            <a:avLst/>
          </a:prstGeom>
          <a:ln w="38100">
            <a:solidFill>
              <a:srgbClr val="0070C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0" name="直線單箭頭接點 41"/>
          <p:cNvCxnSpPr/>
          <p:nvPr/>
        </p:nvCxnSpPr>
        <p:spPr>
          <a:xfrm flipH="1" flipV="1">
            <a:off x="1073178" y="5065177"/>
            <a:ext cx="342517" cy="236763"/>
          </a:xfrm>
          <a:prstGeom prst="straightConnector1">
            <a:avLst/>
          </a:prstGeom>
          <a:ln w="38100">
            <a:solidFill>
              <a:srgbClr val="0070C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1" name="直線單箭頭接點 43"/>
          <p:cNvCxnSpPr/>
          <p:nvPr/>
        </p:nvCxnSpPr>
        <p:spPr>
          <a:xfrm flipH="1" flipV="1">
            <a:off x="1368331" y="5261793"/>
            <a:ext cx="395993" cy="192600"/>
          </a:xfrm>
          <a:prstGeom prst="straightConnector1">
            <a:avLst/>
          </a:prstGeom>
          <a:ln w="38100">
            <a:solidFill>
              <a:srgbClr val="0070C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2" name="直線單箭頭接點 45"/>
          <p:cNvCxnSpPr/>
          <p:nvPr/>
        </p:nvCxnSpPr>
        <p:spPr>
          <a:xfrm flipV="1">
            <a:off x="1458217" y="4911186"/>
            <a:ext cx="1571228" cy="43230"/>
          </a:xfrm>
          <a:prstGeom prst="straightConnector1">
            <a:avLst/>
          </a:prstGeom>
          <a:ln w="38100">
            <a:solidFill>
              <a:srgbClr val="00B05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41" name="文本框 40"/>
          <p:cNvSpPr txBox="1"/>
          <p:nvPr/>
        </p:nvSpPr>
        <p:spPr>
          <a:xfrm>
            <a:off x="7262169" y="1659361"/>
            <a:ext cx="4699074" cy="1077218"/>
          </a:xfrm>
          <a:prstGeom prst="rect">
            <a:avLst/>
          </a:prstGeom>
          <a:noFill/>
        </p:spPr>
        <p:txBody>
          <a:bodyPr wrap="square" rtlCol="0">
            <a:spAutoFit/>
          </a:bodyPr>
          <a:lstStyle/>
          <a:p>
            <a:pPr marL="285750" indent="-285750">
              <a:buFont typeface="Arial" panose="020B0604020202020204" pitchFamily="34" charset="0"/>
              <a:buChar char="•"/>
            </a:pPr>
            <a:r>
              <a:rPr lang="zh-CN" altLang="en-US" sz="3200" dirty="0">
                <a:solidFill>
                  <a:srgbClr val="FF0000"/>
                </a:solidFill>
                <a:latin typeface="微软雅黑" panose="020B0503020204020204" pitchFamily="34" charset="-122"/>
                <a:ea typeface="微软雅黑" panose="020B0503020204020204" pitchFamily="34" charset="-122"/>
              </a:rPr>
              <a:t>学习率过大：不收敛</a:t>
            </a:r>
            <a:endParaRPr lang="en-US" altLang="zh-CN" sz="3200" dirty="0">
              <a:solidFill>
                <a:srgbClr val="FF0000"/>
              </a:solidFill>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3200" dirty="0">
                <a:solidFill>
                  <a:srgbClr val="FF0000"/>
                </a:solidFill>
                <a:latin typeface="微软雅黑" panose="020B0503020204020204" pitchFamily="34" charset="-122"/>
                <a:ea typeface="微软雅黑" panose="020B0503020204020204" pitchFamily="34" charset="-122"/>
              </a:rPr>
              <a:t>学习率过小：收敛太慢</a:t>
            </a:r>
            <a:endParaRPr lang="zh-CN" altLang="en-US" sz="3200" dirty="0">
              <a:solidFill>
                <a:srgbClr val="FF0000"/>
              </a:solidFill>
              <a:latin typeface="微软雅黑" panose="020B0503020204020204" pitchFamily="34" charset="-122"/>
              <a:ea typeface="微软雅黑" panose="020B0503020204020204" pitchFamily="34" charset="-122"/>
            </a:endParaRPr>
          </a:p>
        </p:txBody>
      </p:sp>
      <p:sp>
        <p:nvSpPr>
          <p:cNvPr id="33" name="矩形 32"/>
          <p:cNvSpPr/>
          <p:nvPr/>
        </p:nvSpPr>
        <p:spPr>
          <a:xfrm>
            <a:off x="9588075" y="6432134"/>
            <a:ext cx="1980029" cy="369332"/>
          </a:xfrm>
          <a:prstGeom prst="rect">
            <a:avLst/>
          </a:prstGeom>
        </p:spPr>
        <p:txBody>
          <a:bodyPr wrap="none">
            <a:spAutoFit/>
          </a:bodyPr>
          <a:lstStyle/>
          <a:p>
            <a:r>
              <a:rPr lang="en-US" altLang="zh-CN" dirty="0"/>
              <a:t>Slides from</a:t>
            </a:r>
            <a:r>
              <a:rPr lang="zh-CN" altLang="en-US" dirty="0"/>
              <a:t>李宏毅</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9"/>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0"/>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22"/>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7"/>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1"/>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6"/>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20"/>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5"/>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23"/>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18"/>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6" presetClass="entr" presetSubtype="21" fill="hold" grpId="0" nodeType="clickEffect">
                                  <p:stCondLst>
                                    <p:cond delay="0"/>
                                  </p:stCondLst>
                                  <p:childTnLst>
                                    <p:set>
                                      <p:cBhvr>
                                        <p:cTn id="76" dur="1" fill="hold">
                                          <p:stCondLst>
                                            <p:cond delay="0"/>
                                          </p:stCondLst>
                                        </p:cTn>
                                        <p:tgtEl>
                                          <p:spTgt spid="41"/>
                                        </p:tgtEl>
                                        <p:attrNameLst>
                                          <p:attrName>style.visibility</p:attrName>
                                        </p:attrNameLst>
                                      </p:cBhvr>
                                      <p:to>
                                        <p:strVal val="visible"/>
                                      </p:to>
                                    </p:set>
                                    <p:animEffect transition="in" filter="barn(inVertical)">
                                      <p:cBhvr>
                                        <p:cTn id="77"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animBg="1"/>
      <p:bldP spid="15" grpId="0" animBg="1"/>
      <p:bldP spid="16" grpId="0" animBg="1"/>
      <p:bldP spid="17" grpId="0" animBg="1"/>
      <p:bldP spid="18" grpId="0" animBg="1"/>
      <p:bldP spid="19" grpId="0"/>
      <p:bldP spid="20" grpId="0"/>
      <p:bldP spid="21" grpId="0"/>
      <p:bldP spid="22" grpId="0"/>
      <p:bldP spid="23" grpId="0"/>
      <p:bldP spid="41"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777846" y="118538"/>
            <a:ext cx="11157480" cy="523220"/>
          </a:xfrm>
          <a:prstGeom prst="rect">
            <a:avLst/>
          </a:prstGeom>
          <a:noFill/>
        </p:spPr>
        <p:txBody>
          <a:bodyPr wrap="square" rtlCol="0">
            <a:spAutoFit/>
          </a:bodyPr>
          <a:lstStyle/>
          <a:p>
            <a:r>
              <a:rPr lang="zh-CN" altLang="en-US" sz="2800" b="1" dirty="0">
                <a:solidFill>
                  <a:srgbClr val="000000"/>
                </a:solidFill>
                <a:latin typeface="微软雅黑" panose="020B0503020204020204" pitchFamily="34" charset="-122"/>
                <a:ea typeface="微软雅黑" panose="020B0503020204020204" pitchFamily="34" charset="-122"/>
              </a:rPr>
              <a:t>学习率衰减</a:t>
            </a:r>
            <a:endParaRPr lang="zh-CN" altLang="en-US" sz="2800" b="1" dirty="0">
              <a:solidFill>
                <a:srgbClr val="000000"/>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260491" y="814244"/>
            <a:ext cx="11674835" cy="1687656"/>
          </a:xfrm>
          <a:prstGeom prst="rect">
            <a:avLst/>
          </a:prstGeom>
          <a:noFill/>
        </p:spPr>
        <p:txBody>
          <a:bodyPr wrap="square" rtlCol="0">
            <a:noAutofit/>
          </a:bodyPr>
          <a:lstStyle/>
          <a:p>
            <a:pPr>
              <a:lnSpc>
                <a:spcPct val="150000"/>
              </a:lnSpc>
            </a:pPr>
            <a:r>
              <a:rPr lang="zh-CN" altLang="en-US" sz="2800" dirty="0">
                <a:latin typeface="微软雅黑" panose="020B0503020204020204" pitchFamily="34" charset="-122"/>
                <a:ea typeface="微软雅黑" panose="020B0503020204020204" pitchFamily="34" charset="-122"/>
              </a:rPr>
              <a:t>经验上看，学习率在一开始要保持大些来保证收敛速度，收敛到最优点附近时要小些以避免来回震荡。</a:t>
            </a:r>
            <a:endParaRPr lang="en-US" altLang="zh-CN" sz="2800" dirty="0">
              <a:latin typeface="微软雅黑" panose="020B0503020204020204" pitchFamily="34" charset="-122"/>
              <a:ea typeface="微软雅黑" panose="020B0503020204020204" pitchFamily="34" charset="-122"/>
            </a:endParaRPr>
          </a:p>
          <a:p>
            <a:pPr>
              <a:lnSpc>
                <a:spcPct val="150000"/>
              </a:lnSpc>
            </a:pPr>
            <a:endParaRPr lang="zh-CN" altLang="en-US" sz="3200" dirty="0">
              <a:solidFill>
                <a:srgbClr val="000000"/>
              </a:solidFill>
              <a:latin typeface="微软雅黑" panose="020B0503020204020204" pitchFamily="34" charset="-122"/>
              <a:ea typeface="微软雅黑" panose="020B0503020204020204" pitchFamily="34" charset="-122"/>
            </a:endParaRPr>
          </a:p>
          <a:p>
            <a:pPr>
              <a:lnSpc>
                <a:spcPct val="150000"/>
              </a:lnSpc>
            </a:pPr>
            <a:endParaRPr lang="en-US" altLang="zh-CN" sz="3200" dirty="0">
              <a:solidFill>
                <a:srgbClr val="000000"/>
              </a:solidFill>
              <a:latin typeface="微软雅黑" panose="020B0503020204020204" pitchFamily="34" charset="-122"/>
              <a:ea typeface="微软雅黑" panose="020B0503020204020204" pitchFamily="34" charset="-122"/>
            </a:endParaRPr>
          </a:p>
        </p:txBody>
      </p:sp>
      <p:pic>
        <p:nvPicPr>
          <p:cNvPr id="7" name="Picture 2" descr="å±å¹å¿«ç§ 2018-07-13 ä¸å10.48.28"/>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642102" y="2315050"/>
            <a:ext cx="5056139" cy="4082101"/>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p:cNvSpPr/>
          <p:nvPr/>
        </p:nvSpPr>
        <p:spPr>
          <a:xfrm>
            <a:off x="260491" y="2674386"/>
            <a:ext cx="6542041" cy="3247877"/>
          </a:xfrm>
          <a:prstGeom prst="rect">
            <a:avLst/>
          </a:prstGeom>
        </p:spPr>
        <p:txBody>
          <a:bodyPr wrap="square">
            <a:spAutoFit/>
          </a:bodyPr>
          <a:lstStyle/>
          <a:p>
            <a:pPr marL="457200" indent="-457200">
              <a:lnSpc>
                <a:spcPct val="150000"/>
              </a:lnSpc>
              <a:buFont typeface="Wingdings" panose="05000000000000000000" pitchFamily="2" charset="2"/>
              <a:buChar char="Ø"/>
            </a:pPr>
            <a:r>
              <a:rPr lang="zh-CN" altLang="en-US" sz="2800" dirty="0">
                <a:latin typeface="微软雅黑" panose="020B0503020204020204" pitchFamily="34" charset="-122"/>
                <a:ea typeface="微软雅黑" panose="020B0503020204020204" pitchFamily="34" charset="-122"/>
              </a:rPr>
              <a:t>开始时，距离极值点处很远，采用大些的学习率，尽快接近极值点。</a:t>
            </a:r>
            <a:endParaRPr lang="en-US" altLang="zh-CN" sz="2800" dirty="0">
              <a:latin typeface="微软雅黑" panose="020B0503020204020204" pitchFamily="34" charset="-122"/>
              <a:ea typeface="微软雅黑" panose="020B0503020204020204" pitchFamily="34" charset="-122"/>
            </a:endParaRPr>
          </a:p>
          <a:p>
            <a:pPr marL="457200" indent="-457200">
              <a:lnSpc>
                <a:spcPct val="150000"/>
              </a:lnSpc>
              <a:buFont typeface="Wingdings" panose="05000000000000000000" pitchFamily="2" charset="2"/>
              <a:buChar char="Ø"/>
            </a:pPr>
            <a:r>
              <a:rPr lang="zh-CN" altLang="en-US" sz="2800" dirty="0">
                <a:latin typeface="微软雅黑" panose="020B0503020204020204" pitchFamily="34" charset="-122"/>
                <a:ea typeface="微软雅黑" panose="020B0503020204020204" pitchFamily="34" charset="-122"/>
              </a:rPr>
              <a:t>迭代多次后，接近极值点处，减小学习率，保证收敛，避免震荡。</a:t>
            </a:r>
            <a:endParaRPr lang="en-US" altLang="zh-CN" sz="2800" dirty="0">
              <a:latin typeface="微软雅黑" panose="020B0503020204020204" pitchFamily="34" charset="-122"/>
              <a:ea typeface="微软雅黑" panose="020B0503020204020204" pitchFamily="34" charset="-122"/>
            </a:endParaRPr>
          </a:p>
          <a:p>
            <a:pPr marL="457200" indent="-457200">
              <a:lnSpc>
                <a:spcPct val="150000"/>
              </a:lnSpc>
              <a:buFont typeface="Wingdings" panose="05000000000000000000" pitchFamily="2" charset="2"/>
              <a:buChar char="Ø"/>
            </a:pPr>
            <a:r>
              <a:rPr lang="zh-CN" altLang="en-US" sz="2800" dirty="0">
                <a:latin typeface="微软雅黑" panose="020B0503020204020204" pitchFamily="34" charset="-122"/>
                <a:ea typeface="微软雅黑" panose="020B0503020204020204" pitchFamily="34" charset="-122"/>
              </a:rPr>
              <a:t>多种减小学习率的方式</a:t>
            </a:r>
            <a:endParaRPr lang="zh-CN" altLang="en-US" sz="2800"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arn(inVertical)">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777846" y="118538"/>
            <a:ext cx="11157480" cy="523220"/>
          </a:xfrm>
          <a:prstGeom prst="rect">
            <a:avLst/>
          </a:prstGeom>
          <a:noFill/>
        </p:spPr>
        <p:txBody>
          <a:bodyPr wrap="square" rtlCol="0">
            <a:spAutoFit/>
          </a:bodyPr>
          <a:lstStyle/>
          <a:p>
            <a:r>
              <a:rPr lang="en-US" altLang="zh-CN" sz="2800" b="1" dirty="0">
                <a:latin typeface="微软雅黑" panose="020B0503020204020204" pitchFamily="34" charset="-122"/>
                <a:ea typeface="微软雅黑" panose="020B0503020204020204" pitchFamily="34" charset="-122"/>
              </a:rPr>
              <a:t>5  </a:t>
            </a:r>
            <a:r>
              <a:rPr lang="zh-CN" altLang="en-US" sz="2800" b="1" dirty="0">
                <a:latin typeface="微软雅黑" panose="020B0503020204020204" pitchFamily="34" charset="-122"/>
                <a:ea typeface="微软雅黑" panose="020B0503020204020204" pitchFamily="34" charset="-122"/>
              </a:rPr>
              <a:t>深度模型优化与正则化</a:t>
            </a:r>
            <a:endParaRPr lang="zh-CN" altLang="en-US" sz="2800" b="1" dirty="0">
              <a:latin typeface="微软雅黑" panose="020B0503020204020204" pitchFamily="34" charset="-122"/>
              <a:ea typeface="微软雅黑" panose="020B0503020204020204" pitchFamily="34" charset="-122"/>
            </a:endParaRPr>
          </a:p>
        </p:txBody>
      </p:sp>
      <p:sp>
        <p:nvSpPr>
          <p:cNvPr id="4" name="矩形 3"/>
          <p:cNvSpPr/>
          <p:nvPr/>
        </p:nvSpPr>
        <p:spPr>
          <a:xfrm>
            <a:off x="6499911" y="1396069"/>
            <a:ext cx="2211239" cy="1281098"/>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zh-CN" altLang="en-US" sz="2400" dirty="0">
                <a:solidFill>
                  <a:schemeClr val="tx1"/>
                </a:solidFill>
                <a:latin typeface="微软雅黑" panose="020B0503020204020204" pitchFamily="34" charset="-122"/>
                <a:ea typeface="微软雅黑" panose="020B0503020204020204" pitchFamily="34" charset="-122"/>
              </a:rPr>
              <a:t>训练集上是否有好的结果？</a:t>
            </a:r>
            <a:endParaRPr lang="zh-TW" altLang="en-US" sz="2400" dirty="0">
              <a:solidFill>
                <a:schemeClr val="tx1"/>
              </a:solidFill>
              <a:latin typeface="微软雅黑" panose="020B0503020204020204" pitchFamily="34" charset="-122"/>
              <a:ea typeface="微软雅黑" panose="020B0503020204020204" pitchFamily="34" charset="-122"/>
            </a:endParaRPr>
          </a:p>
        </p:txBody>
      </p:sp>
      <p:sp>
        <p:nvSpPr>
          <p:cNvPr id="5" name="矩形 4"/>
          <p:cNvSpPr/>
          <p:nvPr/>
        </p:nvSpPr>
        <p:spPr>
          <a:xfrm>
            <a:off x="64407" y="1519689"/>
            <a:ext cx="1761955" cy="994558"/>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zh-CN" altLang="en-US" sz="2400" dirty="0">
                <a:solidFill>
                  <a:schemeClr val="tx1"/>
                </a:solidFill>
                <a:latin typeface="微软雅黑" panose="020B0503020204020204" pitchFamily="34" charset="-122"/>
                <a:ea typeface="微软雅黑" panose="020B0503020204020204" pitchFamily="34" charset="-122"/>
              </a:rPr>
              <a:t>输入数据</a:t>
            </a:r>
            <a:endParaRPr lang="zh-TW" altLang="en-US" sz="2400" dirty="0">
              <a:solidFill>
                <a:schemeClr val="tx1"/>
              </a:solidFill>
              <a:latin typeface="微软雅黑" panose="020B0503020204020204" pitchFamily="34" charset="-122"/>
              <a:ea typeface="微软雅黑" panose="020B0503020204020204" pitchFamily="34" charset="-122"/>
            </a:endParaRPr>
          </a:p>
        </p:txBody>
      </p:sp>
      <p:sp>
        <p:nvSpPr>
          <p:cNvPr id="8" name="向下箭號 28"/>
          <p:cNvSpPr/>
          <p:nvPr/>
        </p:nvSpPr>
        <p:spPr>
          <a:xfrm rot="16200000">
            <a:off x="2077038" y="1585967"/>
            <a:ext cx="545910" cy="862001"/>
          </a:xfrm>
          <a:prstGeom prst="down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TW" altLang="en-US"/>
          </a:p>
        </p:txBody>
      </p:sp>
      <p:pic>
        <p:nvPicPr>
          <p:cNvPr id="10" name="圖片 6"/>
          <p:cNvPicPr>
            <a:picLocks noChangeAspect="1"/>
          </p:cNvPicPr>
          <p:nvPr/>
        </p:nvPicPr>
        <p:blipFill>
          <a:blip r:embed="rId1"/>
          <a:stretch>
            <a:fillRect/>
          </a:stretch>
        </p:blipFill>
        <p:spPr>
          <a:xfrm flipH="1">
            <a:off x="2780994" y="1372281"/>
            <a:ext cx="2764667" cy="1328675"/>
          </a:xfrm>
          <a:prstGeom prst="rect">
            <a:avLst/>
          </a:prstGeom>
        </p:spPr>
      </p:pic>
      <p:sp>
        <p:nvSpPr>
          <p:cNvPr id="12" name="向下箭號 28"/>
          <p:cNvSpPr/>
          <p:nvPr/>
        </p:nvSpPr>
        <p:spPr>
          <a:xfrm rot="16200000">
            <a:off x="5751205" y="1609718"/>
            <a:ext cx="545910" cy="862001"/>
          </a:xfrm>
          <a:prstGeom prst="down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TW" altLang="en-US"/>
          </a:p>
        </p:txBody>
      </p:sp>
      <p:sp>
        <p:nvSpPr>
          <p:cNvPr id="13" name="向下箭號 28"/>
          <p:cNvSpPr/>
          <p:nvPr/>
        </p:nvSpPr>
        <p:spPr>
          <a:xfrm rot="16200000">
            <a:off x="8961445" y="1585967"/>
            <a:ext cx="545910" cy="862001"/>
          </a:xfrm>
          <a:prstGeom prst="down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TW" altLang="en-US"/>
          </a:p>
        </p:txBody>
      </p:sp>
      <p:sp>
        <p:nvSpPr>
          <p:cNvPr id="14" name="矩形 13"/>
          <p:cNvSpPr/>
          <p:nvPr/>
        </p:nvSpPr>
        <p:spPr>
          <a:xfrm>
            <a:off x="9724087" y="1415031"/>
            <a:ext cx="2211239" cy="1281098"/>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zh-CN" altLang="en-US" sz="2400" dirty="0">
                <a:solidFill>
                  <a:schemeClr val="tx1"/>
                </a:solidFill>
                <a:latin typeface="微软雅黑" panose="020B0503020204020204" pitchFamily="34" charset="-122"/>
                <a:ea typeface="微软雅黑" panose="020B0503020204020204" pitchFamily="34" charset="-122"/>
              </a:rPr>
              <a:t>测试集上是否有好的结果？</a:t>
            </a:r>
            <a:endParaRPr lang="zh-TW" altLang="en-US" sz="2400" dirty="0">
              <a:solidFill>
                <a:schemeClr val="tx1"/>
              </a:solidFill>
              <a:latin typeface="微软雅黑" panose="020B0503020204020204" pitchFamily="34" charset="-122"/>
              <a:ea typeface="微软雅黑" panose="020B0503020204020204" pitchFamily="34" charset="-122"/>
            </a:endParaRPr>
          </a:p>
        </p:txBody>
      </p:sp>
      <p:grpSp>
        <p:nvGrpSpPr>
          <p:cNvPr id="3" name="组合 2"/>
          <p:cNvGrpSpPr/>
          <p:nvPr/>
        </p:nvGrpSpPr>
        <p:grpSpPr>
          <a:xfrm>
            <a:off x="148077" y="1396069"/>
            <a:ext cx="11752166" cy="3749534"/>
            <a:chOff x="148077" y="1396069"/>
            <a:chExt cx="11752166" cy="3749534"/>
          </a:xfrm>
        </p:grpSpPr>
        <p:sp>
          <p:nvSpPr>
            <p:cNvPr id="7" name="文本框 6"/>
            <p:cNvSpPr txBox="1"/>
            <p:nvPr/>
          </p:nvSpPr>
          <p:spPr>
            <a:xfrm>
              <a:off x="148077" y="3450440"/>
              <a:ext cx="11752166" cy="1695163"/>
            </a:xfrm>
            <a:prstGeom prst="rect">
              <a:avLst/>
            </a:prstGeom>
            <a:noFill/>
          </p:spPr>
          <p:txBody>
            <a:bodyPr wrap="square" rtlCol="0">
              <a:noAutofit/>
            </a:bodyPr>
            <a:lstStyle/>
            <a:p>
              <a:pPr>
                <a:lnSpc>
                  <a:spcPct val="150000"/>
                </a:lnSpc>
              </a:pPr>
              <a:r>
                <a:rPr lang="zh-CN" altLang="en-US" sz="3200" dirty="0">
                  <a:solidFill>
                    <a:srgbClr val="FF0000"/>
                  </a:solidFill>
                  <a:latin typeface="微软雅黑" panose="020B0503020204020204" pitchFamily="34" charset="-122"/>
                  <a:ea typeface="微软雅黑" panose="020B0503020204020204" pitchFamily="34" charset="-122"/>
                </a:rPr>
                <a:t>优化问题：神经网络模型是一个非凸函数，再加上在深度网络中的梯度消失问题，很难进行优化；另外，深层神经网络模型一般参数比较多，训练数据也比较大，会导致训练的效率比较低</a:t>
              </a:r>
              <a:endParaRPr lang="en-US" altLang="zh-CN" sz="3200" dirty="0">
                <a:solidFill>
                  <a:srgbClr val="FF0000"/>
                </a:solidFill>
                <a:latin typeface="微软雅黑" panose="020B0503020204020204" pitchFamily="34" charset="-122"/>
                <a:ea typeface="微软雅黑" panose="020B0503020204020204" pitchFamily="34" charset="-122"/>
              </a:endParaRPr>
            </a:p>
          </p:txBody>
        </p:sp>
        <p:sp>
          <p:nvSpPr>
            <p:cNvPr id="2" name="矩形 1"/>
            <p:cNvSpPr/>
            <p:nvPr/>
          </p:nvSpPr>
          <p:spPr>
            <a:xfrm>
              <a:off x="6499911" y="1396069"/>
              <a:ext cx="2211239" cy="128109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777846" y="118538"/>
            <a:ext cx="11157480" cy="523220"/>
          </a:xfrm>
          <a:prstGeom prst="rect">
            <a:avLst/>
          </a:prstGeom>
          <a:noFill/>
        </p:spPr>
        <p:txBody>
          <a:bodyPr wrap="square" rtlCol="0">
            <a:spAutoFit/>
          </a:bodyPr>
          <a:lstStyle/>
          <a:p>
            <a:r>
              <a:rPr lang="zh-CN" altLang="en-US" sz="2800" b="1" dirty="0">
                <a:solidFill>
                  <a:srgbClr val="000000"/>
                </a:solidFill>
                <a:latin typeface="微软雅黑" panose="020B0503020204020204" pitchFamily="34" charset="-122"/>
                <a:ea typeface="微软雅黑" panose="020B0503020204020204" pitchFamily="34" charset="-122"/>
              </a:rPr>
              <a:t>学习率衰减</a:t>
            </a:r>
            <a:endParaRPr lang="zh-CN" altLang="en-US" sz="2800" b="1" dirty="0">
              <a:solidFill>
                <a:srgbClr val="000000"/>
              </a:solidFill>
              <a:latin typeface="微软雅黑" panose="020B0503020204020204" pitchFamily="34" charset="-122"/>
              <a:ea typeface="微软雅黑" panose="020B0503020204020204" pitchFamily="34" charset="-122"/>
            </a:endParaRPr>
          </a:p>
        </p:txBody>
      </p:sp>
      <p:grpSp>
        <p:nvGrpSpPr>
          <p:cNvPr id="4" name="组合 3"/>
          <p:cNvGrpSpPr/>
          <p:nvPr/>
        </p:nvGrpSpPr>
        <p:grpSpPr>
          <a:xfrm>
            <a:off x="209691" y="1074186"/>
            <a:ext cx="12439509" cy="662554"/>
            <a:chOff x="209691" y="1074186"/>
            <a:chExt cx="12439509" cy="662554"/>
          </a:xfrm>
        </p:grpSpPr>
        <p:sp>
          <p:nvSpPr>
            <p:cNvPr id="2" name="矩形 1"/>
            <p:cNvSpPr/>
            <p:nvPr/>
          </p:nvSpPr>
          <p:spPr>
            <a:xfrm>
              <a:off x="209691" y="1074186"/>
              <a:ext cx="11982309" cy="662554"/>
            </a:xfrm>
            <a:prstGeom prst="rect">
              <a:avLst/>
            </a:prstGeom>
          </p:spPr>
          <p:txBody>
            <a:bodyPr wrap="square">
              <a:spAutoFit/>
            </a:bodyPr>
            <a:lstStyle/>
            <a:p>
              <a:pPr marL="457200" indent="-457200">
                <a:lnSpc>
                  <a:spcPct val="150000"/>
                </a:lnSpc>
                <a:buFont typeface="Wingdings" panose="05000000000000000000" pitchFamily="2" charset="2"/>
                <a:buChar char="Ø"/>
              </a:pPr>
              <a:r>
                <a:rPr lang="zh-CN" altLang="en-US" sz="2800" dirty="0">
                  <a:latin typeface="微软雅黑" panose="020B0503020204020204" pitchFamily="34" charset="-122"/>
                  <a:ea typeface="微软雅黑" panose="020B0503020204020204" pitchFamily="34" charset="-122"/>
                </a:rPr>
                <a:t>分段常数衰减：每经过</a:t>
              </a:r>
              <a:r>
                <a:rPr lang="en-US" altLang="zh-CN" sz="2800" dirty="0">
                  <a:latin typeface="微软雅黑" panose="020B0503020204020204" pitchFamily="34" charset="-122"/>
                  <a:ea typeface="微软雅黑" panose="020B0503020204020204" pitchFamily="34" charset="-122"/>
                </a:rPr>
                <a:t>T</a:t>
              </a:r>
              <a:r>
                <a:rPr lang="en-US" altLang="zh-CN" sz="2000" dirty="0">
                  <a:latin typeface="微软雅黑" panose="020B0503020204020204" pitchFamily="34" charset="-122"/>
                  <a:ea typeface="微软雅黑" panose="020B0503020204020204" pitchFamily="34" charset="-122"/>
                </a:rPr>
                <a:t>1</a:t>
              </a:r>
              <a:r>
                <a:rPr lang="en-US" altLang="zh-CN" sz="2800" dirty="0">
                  <a:latin typeface="微软雅黑" panose="020B0503020204020204" pitchFamily="34" charset="-122"/>
                  <a:ea typeface="微软雅黑" panose="020B0503020204020204" pitchFamily="34" charset="-122"/>
                </a:rPr>
                <a:t>,…,T</a:t>
              </a:r>
              <a:r>
                <a:rPr lang="en-US" altLang="zh-CN" sz="2000" dirty="0">
                  <a:latin typeface="微软雅黑" panose="020B0503020204020204" pitchFamily="34" charset="-122"/>
                  <a:ea typeface="微软雅黑" panose="020B0503020204020204" pitchFamily="34" charset="-122"/>
                </a:rPr>
                <a:t>m</a:t>
              </a:r>
              <a:r>
                <a:rPr lang="zh-CN" altLang="en-US" sz="2800" dirty="0">
                  <a:latin typeface="微软雅黑" panose="020B0503020204020204" pitchFamily="34" charset="-122"/>
                  <a:ea typeface="微软雅黑" panose="020B0503020204020204" pitchFamily="34" charset="-122"/>
                </a:rPr>
                <a:t>迭代，学习率衰减为原来的                倍</a:t>
              </a:r>
              <a:endParaRPr lang="en-US" altLang="zh-CN" sz="2800" dirty="0">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sp>
              <p:nvSpPr>
                <p:cNvPr id="3" name="文本框 2"/>
                <p:cNvSpPr txBox="1"/>
                <p:nvPr/>
              </p:nvSpPr>
              <p:spPr>
                <a:xfrm>
                  <a:off x="9867900" y="1244297"/>
                  <a:ext cx="2781300" cy="492443"/>
                </a:xfrm>
                <a:prstGeom prst="rect">
                  <a:avLst/>
                </a:prstGeom>
                <a:noFill/>
              </p:spPr>
              <p:txBody>
                <a:bodyPr wrap="square" lIns="0" tIns="0" rIns="0" bIns="0" rtlCol="0">
                  <a:spAutoFit/>
                </a:bodyPr>
                <a:lstStyle/>
                <a:p>
                  <a14:m>
                    <m:oMath xmlns:m="http://schemas.openxmlformats.org/officeDocument/2006/math">
                      <m:sSub>
                        <m:sSubPr>
                          <m:ctrlPr>
                            <a:rPr lang="zh-CN" altLang="en-US" sz="3200" i="1" smtClean="0">
                              <a:latin typeface="Cambria Math" panose="02040503050406030204" pitchFamily="18" charset="0"/>
                            </a:rPr>
                          </m:ctrlPr>
                        </m:sSubPr>
                        <m:e>
                          <m:r>
                            <a:rPr lang="zh-CN" altLang="en-US" sz="3200" i="1">
                              <a:latin typeface="Cambria Math" panose="02040503050406030204" pitchFamily="18" charset="0"/>
                            </a:rPr>
                            <m:t>𝛽</m:t>
                          </m:r>
                        </m:e>
                        <m:sub>
                          <m:r>
                            <a:rPr lang="zh-CN" altLang="en-US" sz="3200" i="0">
                              <a:latin typeface="Cambria Math" panose="02040503050406030204" pitchFamily="18" charset="0"/>
                            </a:rPr>
                            <m:t>1</m:t>
                          </m:r>
                        </m:sub>
                      </m:sSub>
                      <m:r>
                        <a:rPr lang="en-US" altLang="zh-CN" sz="3200" b="0" i="0" smtClean="0">
                          <a:latin typeface="Cambria Math" panose="02040503050406030204" pitchFamily="18" charset="0"/>
                        </a:rPr>
                        <m:t>,…,</m:t>
                      </m:r>
                    </m:oMath>
                  </a14:m>
                  <a:r>
                    <a:rPr lang="zh-CN" altLang="en-US" sz="3200" dirty="0"/>
                    <a:t> </a:t>
                  </a:r>
                  <a14:m>
                    <m:oMath xmlns:m="http://schemas.openxmlformats.org/officeDocument/2006/math">
                      <m:sSub>
                        <m:sSubPr>
                          <m:ctrlPr>
                            <a:rPr lang="zh-CN" altLang="en-US" sz="3200" i="1">
                              <a:latin typeface="Cambria Math" panose="02040503050406030204" pitchFamily="18" charset="0"/>
                            </a:rPr>
                          </m:ctrlPr>
                        </m:sSubPr>
                        <m:e>
                          <m:r>
                            <a:rPr lang="zh-CN" altLang="en-US" sz="3200" i="1">
                              <a:latin typeface="Cambria Math" panose="02040503050406030204" pitchFamily="18" charset="0"/>
                            </a:rPr>
                            <m:t>𝛽</m:t>
                          </m:r>
                        </m:e>
                        <m:sub>
                          <m:r>
                            <m:rPr>
                              <m:sty m:val="p"/>
                            </m:rPr>
                            <a:rPr lang="en-US" altLang="zh-CN" sz="3200" b="0" i="0" smtClean="0">
                              <a:latin typeface="Cambria Math" panose="02040503050406030204" pitchFamily="18" charset="0"/>
                            </a:rPr>
                            <m:t>m</m:t>
                          </m:r>
                        </m:sub>
                      </m:sSub>
                    </m:oMath>
                  </a14:m>
                  <a:endParaRPr lang="zh-CN" altLang="en-US" sz="3200" dirty="0"/>
                </a:p>
              </p:txBody>
            </p:sp>
          </mc:Choice>
          <mc:Fallback>
            <p:sp>
              <p:nvSpPr>
                <p:cNvPr id="3" name="文本框 2"/>
                <p:cNvSpPr txBox="1">
                  <a:spLocks noRot="1" noChangeAspect="1" noMove="1" noResize="1" noEditPoints="1" noAdjustHandles="1" noChangeArrowheads="1" noChangeShapeType="1" noTextEdit="1"/>
                </p:cNvSpPr>
                <p:nvPr/>
              </p:nvSpPr>
              <p:spPr>
                <a:xfrm>
                  <a:off x="9867900" y="1244297"/>
                  <a:ext cx="2781300" cy="492443"/>
                </a:xfrm>
                <a:prstGeom prst="rect">
                  <a:avLst/>
                </a:prstGeom>
                <a:blipFill rotWithShape="1">
                  <a:blip r:embed="rId1"/>
                </a:blipFill>
              </p:spPr>
              <p:txBody>
                <a:bodyPr/>
                <a:lstStyle/>
                <a:p>
                  <a:r>
                    <a:rPr lang="zh-CN" altLang="en-US">
                      <a:noFill/>
                    </a:rPr>
                    <a:t> </a:t>
                  </a:r>
                </a:p>
              </p:txBody>
            </p:sp>
          </mc:Fallback>
        </mc:AlternateContent>
      </p:grpSp>
      <p:grpSp>
        <p:nvGrpSpPr>
          <p:cNvPr id="14" name="组合 13"/>
          <p:cNvGrpSpPr/>
          <p:nvPr/>
        </p:nvGrpSpPr>
        <p:grpSpPr>
          <a:xfrm>
            <a:off x="209691" y="2058988"/>
            <a:ext cx="11982309" cy="1111250"/>
            <a:chOff x="209691" y="2058988"/>
            <a:chExt cx="11982309" cy="1111250"/>
          </a:xfrm>
        </p:grpSpPr>
        <p:sp>
          <p:nvSpPr>
            <p:cNvPr id="11" name="矩形 10"/>
            <p:cNvSpPr/>
            <p:nvPr/>
          </p:nvSpPr>
          <p:spPr>
            <a:xfrm>
              <a:off x="209691" y="2169168"/>
              <a:ext cx="11982309" cy="662554"/>
            </a:xfrm>
            <a:prstGeom prst="rect">
              <a:avLst/>
            </a:prstGeom>
          </p:spPr>
          <p:txBody>
            <a:bodyPr wrap="square">
              <a:spAutoFit/>
            </a:bodyPr>
            <a:lstStyle/>
            <a:p>
              <a:pPr marL="457200" indent="-457200">
                <a:lnSpc>
                  <a:spcPct val="150000"/>
                </a:lnSpc>
                <a:buFont typeface="Wingdings" panose="05000000000000000000" pitchFamily="2" charset="2"/>
                <a:buChar char="Ø"/>
              </a:pPr>
              <a:r>
                <a:rPr lang="zh-CN" altLang="en-US" sz="2800" dirty="0">
                  <a:solidFill>
                    <a:srgbClr val="00B050"/>
                  </a:solidFill>
                  <a:latin typeface="微软雅黑" panose="020B0503020204020204" pitchFamily="34" charset="-122"/>
                  <a:ea typeface="微软雅黑" panose="020B0503020204020204" pitchFamily="34" charset="-122"/>
                </a:rPr>
                <a:t>逆时衰减</a:t>
              </a:r>
              <a:r>
                <a:rPr lang="zh-CN" altLang="en-US" sz="2800" dirty="0">
                  <a:latin typeface="微软雅黑" panose="020B0503020204020204" pitchFamily="34" charset="-122"/>
                  <a:ea typeface="微软雅黑" panose="020B0503020204020204" pitchFamily="34" charset="-122"/>
                </a:rPr>
                <a:t>：</a:t>
              </a:r>
              <a:endParaRPr lang="en-US" altLang="zh-CN" sz="2800" dirty="0">
                <a:latin typeface="微软雅黑" panose="020B0503020204020204" pitchFamily="34" charset="-122"/>
                <a:ea typeface="微软雅黑" panose="020B0503020204020204" pitchFamily="34" charset="-122"/>
              </a:endParaRPr>
            </a:p>
          </p:txBody>
        </p:sp>
        <p:graphicFrame>
          <p:nvGraphicFramePr>
            <p:cNvPr id="13" name="对象 12"/>
            <p:cNvGraphicFramePr>
              <a:graphicFrameLocks noChangeAspect="1"/>
            </p:cNvGraphicFramePr>
            <p:nvPr/>
          </p:nvGraphicFramePr>
          <p:xfrm>
            <a:off x="2703513" y="2058988"/>
            <a:ext cx="2498725" cy="1111250"/>
          </p:xfrm>
          <a:graphic>
            <a:graphicData uri="http://schemas.openxmlformats.org/presentationml/2006/ole">
              <mc:AlternateContent xmlns:mc="http://schemas.openxmlformats.org/markup-compatibility/2006">
                <mc:Choice xmlns:v="urn:schemas-microsoft-com:vml" Requires="v">
                  <p:oleObj spid="_x0000_s7254" name="Equation" r:id="rId2" imgW="22555200" imgH="10058400" progId="Equation.DSMT4">
                    <p:embed/>
                  </p:oleObj>
                </mc:Choice>
                <mc:Fallback>
                  <p:oleObj name="Equation" r:id="rId2" imgW="22555200" imgH="10058400" progId="Equation.DSMT4">
                    <p:embed/>
                    <p:pic>
                      <p:nvPicPr>
                        <p:cNvPr id="0" name="对象 4"/>
                        <p:cNvPicPr/>
                        <p:nvPr/>
                      </p:nvPicPr>
                      <p:blipFill>
                        <a:blip r:embed="rId3"/>
                        <a:stretch>
                          <a:fillRect/>
                        </a:stretch>
                      </p:blipFill>
                      <p:spPr>
                        <a:xfrm>
                          <a:off x="2703513" y="2058988"/>
                          <a:ext cx="2498725" cy="1111250"/>
                        </a:xfrm>
                        <a:prstGeom prst="rect">
                          <a:avLst/>
                        </a:prstGeom>
                      </p:spPr>
                    </p:pic>
                  </p:oleObj>
                </mc:Fallback>
              </mc:AlternateContent>
            </a:graphicData>
          </a:graphic>
        </p:graphicFrame>
      </p:grpSp>
      <p:grpSp>
        <p:nvGrpSpPr>
          <p:cNvPr id="15" name="组合 14"/>
          <p:cNvGrpSpPr/>
          <p:nvPr/>
        </p:nvGrpSpPr>
        <p:grpSpPr>
          <a:xfrm>
            <a:off x="209691" y="3220400"/>
            <a:ext cx="11982309" cy="764532"/>
            <a:chOff x="209691" y="2169168"/>
            <a:chExt cx="11982309" cy="764532"/>
          </a:xfrm>
        </p:grpSpPr>
        <p:sp>
          <p:nvSpPr>
            <p:cNvPr id="16" name="矩形 15"/>
            <p:cNvSpPr/>
            <p:nvPr/>
          </p:nvSpPr>
          <p:spPr>
            <a:xfrm>
              <a:off x="209691" y="2169168"/>
              <a:ext cx="11982309" cy="662554"/>
            </a:xfrm>
            <a:prstGeom prst="rect">
              <a:avLst/>
            </a:prstGeom>
          </p:spPr>
          <p:txBody>
            <a:bodyPr wrap="square">
              <a:spAutoFit/>
            </a:bodyPr>
            <a:lstStyle/>
            <a:p>
              <a:pPr marL="457200" indent="-457200">
                <a:lnSpc>
                  <a:spcPct val="150000"/>
                </a:lnSpc>
                <a:buFont typeface="Wingdings" panose="05000000000000000000" pitchFamily="2" charset="2"/>
                <a:buChar char="Ø"/>
              </a:pPr>
              <a:r>
                <a:rPr lang="zh-CN" altLang="en-US" sz="2800" dirty="0">
                  <a:solidFill>
                    <a:srgbClr val="FF0000"/>
                  </a:solidFill>
                  <a:latin typeface="微软雅黑" panose="020B0503020204020204" pitchFamily="34" charset="-122"/>
                  <a:ea typeface="微软雅黑" panose="020B0503020204020204" pitchFamily="34" charset="-122"/>
                </a:rPr>
                <a:t>指数衰减：</a:t>
              </a:r>
              <a:endParaRPr lang="en-US" altLang="zh-CN" sz="2800" dirty="0">
                <a:solidFill>
                  <a:srgbClr val="FF0000"/>
                </a:solidFill>
                <a:latin typeface="微软雅黑" panose="020B0503020204020204" pitchFamily="34" charset="-122"/>
                <a:ea typeface="微软雅黑" panose="020B0503020204020204" pitchFamily="34" charset="-122"/>
              </a:endParaRPr>
            </a:p>
          </p:txBody>
        </p:sp>
        <p:graphicFrame>
          <p:nvGraphicFramePr>
            <p:cNvPr id="17" name="对象 16"/>
            <p:cNvGraphicFramePr>
              <a:graphicFrameLocks noChangeAspect="1"/>
            </p:cNvGraphicFramePr>
            <p:nvPr/>
          </p:nvGraphicFramePr>
          <p:xfrm>
            <a:off x="3192463" y="2293938"/>
            <a:ext cx="1519237" cy="639762"/>
          </p:xfrm>
          <a:graphic>
            <a:graphicData uri="http://schemas.openxmlformats.org/presentationml/2006/ole">
              <mc:AlternateContent xmlns:mc="http://schemas.openxmlformats.org/markup-compatibility/2006">
                <mc:Choice xmlns:v="urn:schemas-microsoft-com:vml" Requires="v">
                  <p:oleObj spid="_x0000_s7255" name="Equation" r:id="rId4" imgW="13716000" imgH="5791200" progId="Equation.DSMT4">
                    <p:embed/>
                  </p:oleObj>
                </mc:Choice>
                <mc:Fallback>
                  <p:oleObj name="Equation" r:id="rId4" imgW="13716000" imgH="5791200" progId="Equation.DSMT4">
                    <p:embed/>
                    <p:pic>
                      <p:nvPicPr>
                        <p:cNvPr id="0" name="对象 12"/>
                        <p:cNvPicPr/>
                        <p:nvPr/>
                      </p:nvPicPr>
                      <p:blipFill>
                        <a:blip r:embed="rId5"/>
                        <a:stretch>
                          <a:fillRect/>
                        </a:stretch>
                      </p:blipFill>
                      <p:spPr>
                        <a:xfrm>
                          <a:off x="3192463" y="2293938"/>
                          <a:ext cx="1519237" cy="639762"/>
                        </a:xfrm>
                        <a:prstGeom prst="rect">
                          <a:avLst/>
                        </a:prstGeom>
                      </p:spPr>
                    </p:pic>
                  </p:oleObj>
                </mc:Fallback>
              </mc:AlternateContent>
            </a:graphicData>
          </a:graphic>
        </p:graphicFrame>
      </p:grpSp>
      <p:grpSp>
        <p:nvGrpSpPr>
          <p:cNvPr id="18" name="组合 17"/>
          <p:cNvGrpSpPr/>
          <p:nvPr/>
        </p:nvGrpSpPr>
        <p:grpSpPr>
          <a:xfrm>
            <a:off x="209691" y="4139534"/>
            <a:ext cx="11982309" cy="764254"/>
            <a:chOff x="209691" y="2169168"/>
            <a:chExt cx="11982309" cy="764254"/>
          </a:xfrm>
        </p:grpSpPr>
        <p:sp>
          <p:nvSpPr>
            <p:cNvPr id="19" name="矩形 18"/>
            <p:cNvSpPr/>
            <p:nvPr/>
          </p:nvSpPr>
          <p:spPr>
            <a:xfrm>
              <a:off x="209691" y="2169168"/>
              <a:ext cx="11982309" cy="662554"/>
            </a:xfrm>
            <a:prstGeom prst="rect">
              <a:avLst/>
            </a:prstGeom>
          </p:spPr>
          <p:txBody>
            <a:bodyPr wrap="square">
              <a:spAutoFit/>
            </a:bodyPr>
            <a:lstStyle/>
            <a:p>
              <a:pPr marL="457200" indent="-457200">
                <a:lnSpc>
                  <a:spcPct val="150000"/>
                </a:lnSpc>
                <a:buFont typeface="Wingdings" panose="05000000000000000000" pitchFamily="2" charset="2"/>
                <a:buChar char="Ø"/>
              </a:pPr>
              <a:r>
                <a:rPr lang="zh-CN" altLang="en-US" sz="2800" dirty="0">
                  <a:solidFill>
                    <a:srgbClr val="0000FF"/>
                  </a:solidFill>
                  <a:latin typeface="微软雅黑" panose="020B0503020204020204" pitchFamily="34" charset="-122"/>
                  <a:ea typeface="微软雅黑" panose="020B0503020204020204" pitchFamily="34" charset="-122"/>
                </a:rPr>
                <a:t>自然指数衰减：</a:t>
              </a:r>
              <a:endParaRPr lang="en-US" altLang="zh-CN" sz="2800" dirty="0">
                <a:solidFill>
                  <a:srgbClr val="0000FF"/>
                </a:solidFill>
                <a:latin typeface="微软雅黑" panose="020B0503020204020204" pitchFamily="34" charset="-122"/>
                <a:ea typeface="微软雅黑" panose="020B0503020204020204" pitchFamily="34" charset="-122"/>
              </a:endParaRPr>
            </a:p>
          </p:txBody>
        </p:sp>
        <p:graphicFrame>
          <p:nvGraphicFramePr>
            <p:cNvPr id="20" name="对象 19"/>
            <p:cNvGraphicFramePr>
              <a:graphicFrameLocks noChangeAspect="1"/>
            </p:cNvGraphicFramePr>
            <p:nvPr/>
          </p:nvGraphicFramePr>
          <p:xfrm>
            <a:off x="3125788" y="2293659"/>
            <a:ext cx="1654175" cy="639763"/>
          </p:xfrm>
          <a:graphic>
            <a:graphicData uri="http://schemas.openxmlformats.org/presentationml/2006/ole">
              <mc:AlternateContent xmlns:mc="http://schemas.openxmlformats.org/markup-compatibility/2006">
                <mc:Choice xmlns:v="urn:schemas-microsoft-com:vml" Requires="v">
                  <p:oleObj spid="_x0000_s7256" name="Equation" r:id="rId6" imgW="14935200" imgH="5791200" progId="Equation.DSMT4">
                    <p:embed/>
                  </p:oleObj>
                </mc:Choice>
                <mc:Fallback>
                  <p:oleObj name="Equation" r:id="rId6" imgW="14935200" imgH="5791200" progId="Equation.DSMT4">
                    <p:embed/>
                    <p:pic>
                      <p:nvPicPr>
                        <p:cNvPr id="0" name="对象 16"/>
                        <p:cNvPicPr/>
                        <p:nvPr/>
                      </p:nvPicPr>
                      <p:blipFill>
                        <a:blip r:embed="rId7"/>
                        <a:stretch>
                          <a:fillRect/>
                        </a:stretch>
                      </p:blipFill>
                      <p:spPr>
                        <a:xfrm>
                          <a:off x="3125788" y="2293659"/>
                          <a:ext cx="1654175" cy="639763"/>
                        </a:xfrm>
                        <a:prstGeom prst="rect">
                          <a:avLst/>
                        </a:prstGeom>
                      </p:spPr>
                    </p:pic>
                  </p:oleObj>
                </mc:Fallback>
              </mc:AlternateContent>
            </a:graphicData>
          </a:graphic>
        </p:graphicFrame>
      </p:grpSp>
      <p:grpSp>
        <p:nvGrpSpPr>
          <p:cNvPr id="21" name="组合 20"/>
          <p:cNvGrpSpPr/>
          <p:nvPr/>
        </p:nvGrpSpPr>
        <p:grpSpPr>
          <a:xfrm>
            <a:off x="209691" y="5102082"/>
            <a:ext cx="11982309" cy="1042987"/>
            <a:chOff x="209691" y="2039674"/>
            <a:chExt cx="11982309" cy="1042987"/>
          </a:xfrm>
        </p:grpSpPr>
        <p:sp>
          <p:nvSpPr>
            <p:cNvPr id="22" name="矩形 21"/>
            <p:cNvSpPr/>
            <p:nvPr/>
          </p:nvSpPr>
          <p:spPr>
            <a:xfrm>
              <a:off x="209691" y="2169168"/>
              <a:ext cx="11982309" cy="662554"/>
            </a:xfrm>
            <a:prstGeom prst="rect">
              <a:avLst/>
            </a:prstGeom>
          </p:spPr>
          <p:txBody>
            <a:bodyPr wrap="square">
              <a:spAutoFit/>
            </a:bodyPr>
            <a:lstStyle/>
            <a:p>
              <a:pPr marL="457200" indent="-457200">
                <a:lnSpc>
                  <a:spcPct val="150000"/>
                </a:lnSpc>
                <a:buFont typeface="Wingdings" panose="05000000000000000000" pitchFamily="2" charset="2"/>
                <a:buChar char="Ø"/>
              </a:pPr>
              <a:r>
                <a:rPr lang="zh-CN" altLang="en-US" sz="2800" dirty="0">
                  <a:solidFill>
                    <a:schemeClr val="accent4"/>
                  </a:solidFill>
                  <a:latin typeface="微软雅黑" panose="020B0503020204020204" pitchFamily="34" charset="-122"/>
                  <a:ea typeface="微软雅黑" panose="020B0503020204020204" pitchFamily="34" charset="-122"/>
                </a:rPr>
                <a:t>余弦衰减：</a:t>
              </a:r>
              <a:endParaRPr lang="en-US" altLang="zh-CN" sz="2800" dirty="0">
                <a:solidFill>
                  <a:schemeClr val="accent4"/>
                </a:solidFill>
                <a:latin typeface="微软雅黑" panose="020B0503020204020204" pitchFamily="34" charset="-122"/>
                <a:ea typeface="微软雅黑" panose="020B0503020204020204" pitchFamily="34" charset="-122"/>
              </a:endParaRPr>
            </a:p>
          </p:txBody>
        </p:sp>
        <p:graphicFrame>
          <p:nvGraphicFramePr>
            <p:cNvPr id="23" name="对象 22"/>
            <p:cNvGraphicFramePr>
              <a:graphicFrameLocks noChangeAspect="1"/>
            </p:cNvGraphicFramePr>
            <p:nvPr/>
          </p:nvGraphicFramePr>
          <p:xfrm>
            <a:off x="2703513" y="2039674"/>
            <a:ext cx="3546475" cy="1042987"/>
          </p:xfrm>
          <a:graphic>
            <a:graphicData uri="http://schemas.openxmlformats.org/presentationml/2006/ole">
              <mc:AlternateContent xmlns:mc="http://schemas.openxmlformats.org/markup-compatibility/2006">
                <mc:Choice xmlns:v="urn:schemas-microsoft-com:vml" Requires="v">
                  <p:oleObj spid="_x0000_s7257" name="Equation" r:id="rId8" imgW="32004000" imgH="9448800" progId="Equation.DSMT4">
                    <p:embed/>
                  </p:oleObj>
                </mc:Choice>
                <mc:Fallback>
                  <p:oleObj name="Equation" r:id="rId8" imgW="32004000" imgH="9448800" progId="Equation.DSMT4">
                    <p:embed/>
                    <p:pic>
                      <p:nvPicPr>
                        <p:cNvPr id="0" name="对象 19"/>
                        <p:cNvPicPr/>
                        <p:nvPr/>
                      </p:nvPicPr>
                      <p:blipFill>
                        <a:blip r:embed="rId9"/>
                        <a:stretch>
                          <a:fillRect/>
                        </a:stretch>
                      </p:blipFill>
                      <p:spPr>
                        <a:xfrm>
                          <a:off x="2703513" y="2039674"/>
                          <a:ext cx="3546475" cy="1042987"/>
                        </a:xfrm>
                        <a:prstGeom prst="rect">
                          <a:avLst/>
                        </a:prstGeom>
                      </p:spPr>
                    </p:pic>
                  </p:oleObj>
                </mc:Fallback>
              </mc:AlternateContent>
            </a:graphicData>
          </a:graphic>
        </p:graphicFrame>
      </p:grpSp>
      <p:pic>
        <p:nvPicPr>
          <p:cNvPr id="5" name="图片 4"/>
          <p:cNvPicPr>
            <a:picLocks noChangeAspect="1"/>
          </p:cNvPicPr>
          <p:nvPr/>
        </p:nvPicPr>
        <p:blipFill>
          <a:blip r:embed="rId10"/>
          <a:stretch>
            <a:fillRect/>
          </a:stretch>
        </p:blipFill>
        <p:spPr>
          <a:xfrm>
            <a:off x="6755831" y="2394435"/>
            <a:ext cx="4625327" cy="349019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barn(inVertical)">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barn(inVertical)">
                                      <p:cBhvr>
                                        <p:cTn id="17" dur="5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barn(inVertical)">
                                      <p:cBhvr>
                                        <p:cTn id="22" dur="500"/>
                                        <p:tgtEl>
                                          <p:spTgt spid="18"/>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barn(inVertical)">
                                      <p:cBhvr>
                                        <p:cTn id="2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777846" y="118538"/>
            <a:ext cx="11157480" cy="523220"/>
          </a:xfrm>
          <a:prstGeom prst="rect">
            <a:avLst/>
          </a:prstGeom>
          <a:noFill/>
        </p:spPr>
        <p:txBody>
          <a:bodyPr wrap="square" rtlCol="0">
            <a:spAutoFit/>
          </a:bodyPr>
          <a:lstStyle/>
          <a:p>
            <a:r>
              <a:rPr lang="zh-CN" altLang="en-US" sz="2800" b="1" dirty="0">
                <a:solidFill>
                  <a:srgbClr val="000000"/>
                </a:solidFill>
                <a:latin typeface="微软雅黑" panose="020B0503020204020204" pitchFamily="34" charset="-122"/>
                <a:ea typeface="微软雅黑" panose="020B0503020204020204" pitchFamily="34" charset="-122"/>
              </a:rPr>
              <a:t>学习率预热</a:t>
            </a:r>
            <a:endParaRPr lang="zh-CN" altLang="en-US" sz="2800" b="1" dirty="0">
              <a:solidFill>
                <a:srgbClr val="000000"/>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69991" y="788844"/>
            <a:ext cx="12122009" cy="1687656"/>
          </a:xfrm>
          <a:prstGeom prst="rect">
            <a:avLst/>
          </a:prstGeom>
          <a:noFill/>
        </p:spPr>
        <p:txBody>
          <a:bodyPr wrap="square" rtlCol="0">
            <a:noAutofit/>
          </a:bodyPr>
          <a:lstStyle/>
          <a:p>
            <a:pPr>
              <a:lnSpc>
                <a:spcPct val="150000"/>
              </a:lnSpc>
            </a:pPr>
            <a:r>
              <a:rPr lang="zh-CN" altLang="en-US" sz="2800" dirty="0">
                <a:latin typeface="微软雅黑" panose="020B0503020204020204" pitchFamily="34" charset="-122"/>
                <a:ea typeface="微软雅黑" panose="020B0503020204020204" pitchFamily="34" charset="-122"/>
              </a:rPr>
              <a:t>当批量大小比较大时，需要比较大的学习率。但开始训练的参数是随机初始化的，梯度往往也比较大，加上比较大的初始学习率，会使得训练不稳定</a:t>
            </a:r>
            <a:endParaRPr lang="en-US" altLang="zh-CN" sz="3200" dirty="0">
              <a:solidFill>
                <a:srgbClr val="000000"/>
              </a:solidFill>
              <a:latin typeface="微软雅黑" panose="020B0503020204020204" pitchFamily="34" charset="-122"/>
              <a:ea typeface="微软雅黑" panose="020B0503020204020204" pitchFamily="34" charset="-122"/>
            </a:endParaRPr>
          </a:p>
        </p:txBody>
      </p:sp>
      <p:sp>
        <p:nvSpPr>
          <p:cNvPr id="8" name="矩形 7"/>
          <p:cNvSpPr/>
          <p:nvPr/>
        </p:nvSpPr>
        <p:spPr>
          <a:xfrm>
            <a:off x="69991" y="2476500"/>
            <a:ext cx="11865335" cy="1308884"/>
          </a:xfrm>
          <a:prstGeom prst="rect">
            <a:avLst/>
          </a:prstGeom>
        </p:spPr>
        <p:txBody>
          <a:bodyPr wrap="square">
            <a:spAutoFit/>
          </a:bodyPr>
          <a:lstStyle/>
          <a:p>
            <a:pPr marL="457200" indent="-457200">
              <a:lnSpc>
                <a:spcPct val="150000"/>
              </a:lnSpc>
              <a:buFont typeface="Wingdings" panose="05000000000000000000" pitchFamily="2" charset="2"/>
              <a:buChar char="Ø"/>
            </a:pPr>
            <a:r>
              <a:rPr lang="zh-CN" altLang="en-US" sz="2800" dirty="0">
                <a:solidFill>
                  <a:srgbClr val="0000FF"/>
                </a:solidFill>
                <a:latin typeface="微软雅黑" panose="020B0503020204020204" pitchFamily="34" charset="-122"/>
                <a:ea typeface="微软雅黑" panose="020B0503020204020204" pitchFamily="34" charset="-122"/>
              </a:rPr>
              <a:t>学习率预热</a:t>
            </a:r>
            <a:r>
              <a:rPr lang="zh-CN" altLang="en-US" sz="2800" dirty="0">
                <a:latin typeface="微软雅黑" panose="020B0503020204020204" pitchFamily="34" charset="-122"/>
                <a:ea typeface="微软雅黑" panose="020B0503020204020204" pitchFamily="34" charset="-122"/>
              </a:rPr>
              <a:t>：为提高训练稳定性，可以在最初几轮迭代时采用较小的学习率，等梯度下降到一定程度后再恢复到初始学习率</a:t>
            </a:r>
            <a:endParaRPr lang="en-US" altLang="zh-CN" sz="2800" dirty="0">
              <a:solidFill>
                <a:srgbClr val="0000FF"/>
              </a:solidFill>
              <a:latin typeface="微软雅黑" panose="020B0503020204020204" pitchFamily="34" charset="-122"/>
              <a:ea typeface="微软雅黑" panose="020B0503020204020204" pitchFamily="34" charset="-122"/>
            </a:endParaRPr>
          </a:p>
        </p:txBody>
      </p:sp>
      <p:grpSp>
        <p:nvGrpSpPr>
          <p:cNvPr id="14" name="组合 13"/>
          <p:cNvGrpSpPr/>
          <p:nvPr/>
        </p:nvGrpSpPr>
        <p:grpSpPr>
          <a:xfrm>
            <a:off x="69991" y="3987140"/>
            <a:ext cx="11865335" cy="2150135"/>
            <a:chOff x="69991" y="3987140"/>
            <a:chExt cx="11865335" cy="2150135"/>
          </a:xfrm>
        </p:grpSpPr>
        <p:grpSp>
          <p:nvGrpSpPr>
            <p:cNvPr id="13" name="组合 12"/>
            <p:cNvGrpSpPr/>
            <p:nvPr/>
          </p:nvGrpSpPr>
          <p:grpSpPr>
            <a:xfrm>
              <a:off x="69991" y="3987140"/>
              <a:ext cx="11865335" cy="2150135"/>
              <a:chOff x="69991" y="3987140"/>
              <a:chExt cx="11865335" cy="2150135"/>
            </a:xfrm>
          </p:grpSpPr>
          <p:graphicFrame>
            <p:nvGraphicFramePr>
              <p:cNvPr id="9" name="对象 8"/>
              <p:cNvGraphicFramePr>
                <a:graphicFrameLocks noChangeAspect="1"/>
              </p:cNvGraphicFramePr>
              <p:nvPr/>
            </p:nvGraphicFramePr>
            <p:xfrm>
              <a:off x="3975100" y="5094288"/>
              <a:ext cx="3446463" cy="1042987"/>
            </p:xfrm>
            <a:graphic>
              <a:graphicData uri="http://schemas.openxmlformats.org/presentationml/2006/ole">
                <mc:AlternateContent xmlns:mc="http://schemas.openxmlformats.org/markup-compatibility/2006">
                  <mc:Choice xmlns:v="urn:schemas-microsoft-com:vml" Requires="v">
                    <p:oleObj spid="_x0000_s8215" name="Equation" r:id="rId1" imgW="31089600" imgH="9448800" progId="Equation.DSMT4">
                      <p:embed/>
                    </p:oleObj>
                  </mc:Choice>
                  <mc:Fallback>
                    <p:oleObj name="Equation" r:id="rId1" imgW="31089600" imgH="9448800" progId="Equation.DSMT4">
                      <p:embed/>
                      <p:pic>
                        <p:nvPicPr>
                          <p:cNvPr id="0" name="对象 22"/>
                          <p:cNvPicPr/>
                          <p:nvPr/>
                        </p:nvPicPr>
                        <p:blipFill>
                          <a:blip r:embed="rId2"/>
                          <a:stretch>
                            <a:fillRect/>
                          </a:stretch>
                        </p:blipFill>
                        <p:spPr>
                          <a:xfrm>
                            <a:off x="3975100" y="5094288"/>
                            <a:ext cx="3446463" cy="1042987"/>
                          </a:xfrm>
                          <a:prstGeom prst="rect">
                            <a:avLst/>
                          </a:prstGeom>
                        </p:spPr>
                      </p:pic>
                    </p:oleObj>
                  </mc:Fallback>
                </mc:AlternateContent>
              </a:graphicData>
            </a:graphic>
          </p:graphicFrame>
          <p:sp>
            <p:nvSpPr>
              <p:cNvPr id="12" name="矩形 11"/>
              <p:cNvSpPr/>
              <p:nvPr/>
            </p:nvSpPr>
            <p:spPr>
              <a:xfrm>
                <a:off x="69991" y="3987140"/>
                <a:ext cx="11865335" cy="1308884"/>
              </a:xfrm>
              <a:prstGeom prst="rect">
                <a:avLst/>
              </a:prstGeom>
            </p:spPr>
            <p:txBody>
              <a:bodyPr wrap="square">
                <a:spAutoFit/>
              </a:bodyPr>
              <a:lstStyle/>
              <a:p>
                <a:pPr marL="457200" indent="-457200">
                  <a:lnSpc>
                    <a:spcPct val="150000"/>
                  </a:lnSpc>
                  <a:buFont typeface="Wingdings" panose="05000000000000000000" pitchFamily="2" charset="2"/>
                  <a:buChar char="Ø"/>
                </a:pPr>
                <a:r>
                  <a:rPr lang="zh-CN" altLang="en-US" sz="2800" dirty="0">
                    <a:solidFill>
                      <a:srgbClr val="0000FF"/>
                    </a:solidFill>
                    <a:latin typeface="微软雅黑" panose="020B0503020204020204" pitchFamily="34" charset="-122"/>
                    <a:ea typeface="微软雅黑" panose="020B0503020204020204" pitchFamily="34" charset="-122"/>
                  </a:rPr>
                  <a:t>逐渐预热（</a:t>
                </a:r>
                <a:r>
                  <a:rPr lang="en-US" altLang="zh-CN" sz="2800" dirty="0">
                    <a:solidFill>
                      <a:srgbClr val="0000FF"/>
                    </a:solidFill>
                    <a:latin typeface="微软雅黑" panose="020B0503020204020204" pitchFamily="34" charset="-122"/>
                    <a:ea typeface="微软雅黑" panose="020B0503020204020204" pitchFamily="34" charset="-122"/>
                  </a:rPr>
                  <a:t>Gradual Warmup</a:t>
                </a:r>
                <a:r>
                  <a:rPr lang="zh-CN" altLang="en-US" sz="2800" dirty="0">
                    <a:solidFill>
                      <a:srgbClr val="0000FF"/>
                    </a:solidFill>
                    <a:latin typeface="微软雅黑" panose="020B0503020204020204" pitchFamily="34" charset="-122"/>
                    <a:ea typeface="微软雅黑" panose="020B0503020204020204" pitchFamily="34" charset="-122"/>
                  </a:rPr>
                  <a:t>）</a:t>
                </a:r>
                <a:r>
                  <a:rPr lang="zh-CN" altLang="en-US" sz="2800" dirty="0">
                    <a:latin typeface="微软雅黑" panose="020B0503020204020204" pitchFamily="34" charset="-122"/>
                    <a:ea typeface="微软雅黑" panose="020B0503020204020204" pitchFamily="34" charset="-122"/>
                  </a:rPr>
                  <a:t>：假设预热的迭代次数为    </a:t>
                </a:r>
                <a:r>
                  <a:rPr lang="en-US" altLang="zh-CN" sz="2800" dirty="0">
                    <a:latin typeface="微软雅黑" panose="020B0503020204020204" pitchFamily="34" charset="-122"/>
                    <a:ea typeface="微软雅黑" panose="020B0503020204020204" pitchFamily="34" charset="-122"/>
                  </a:rPr>
                  <a:t>,</a:t>
                </a:r>
                <a:r>
                  <a:rPr lang="zh-CN" altLang="en-US" sz="2800" dirty="0">
                    <a:latin typeface="微软雅黑" panose="020B0503020204020204" pitchFamily="34" charset="-122"/>
                    <a:ea typeface="微软雅黑" panose="020B0503020204020204" pitchFamily="34" charset="-122"/>
                  </a:rPr>
                  <a:t>预热过程中，学习率为：</a:t>
                </a:r>
                <a:endParaRPr lang="en-US" altLang="zh-CN" sz="2800" dirty="0">
                  <a:solidFill>
                    <a:srgbClr val="0000FF"/>
                  </a:solidFill>
                  <a:latin typeface="微软雅黑" panose="020B0503020204020204" pitchFamily="34" charset="-122"/>
                  <a:ea typeface="微软雅黑" panose="020B0503020204020204" pitchFamily="34" charset="-122"/>
                </a:endParaRPr>
              </a:p>
            </p:txBody>
          </p:sp>
        </p:grpSp>
        <mc:AlternateContent xmlns:mc="http://schemas.openxmlformats.org/markup-compatibility/2006">
          <mc:Choice xmlns:a14="http://schemas.microsoft.com/office/drawing/2010/main" Requires="a14">
            <p:sp>
              <p:nvSpPr>
                <p:cNvPr id="3" name="矩形 2"/>
                <p:cNvSpPr/>
                <p:nvPr/>
              </p:nvSpPr>
              <p:spPr>
                <a:xfrm>
                  <a:off x="9366324" y="4151456"/>
                  <a:ext cx="806376" cy="584775"/>
                </a:xfrm>
                <a:prstGeom prst="rect">
                  <a:avLst/>
                </a:prstGeom>
              </p:spPr>
              <p:txBody>
                <a:bodyPr wrap="square">
                  <a:spAutoFit/>
                </a:bodyPr>
                <a:lstStyle/>
                <a:p>
                  <a14:m>
                    <m:oMathPara xmlns:m="http://schemas.openxmlformats.org/officeDocument/2006/math">
                      <m:oMathParaPr>
                        <m:jc m:val="centerGroup"/>
                      </m:oMathParaPr>
                      <m:oMath xmlns:m="http://schemas.openxmlformats.org/officeDocument/2006/math">
                        <m:r>
                          <a:rPr lang="zh-CN" altLang="en-US" sz="3200" i="1">
                            <a:latin typeface="Cambria Math" panose="02040503050406030204" pitchFamily="18" charset="0"/>
                          </a:rPr>
                          <m:t>𝑇</m:t>
                        </m:r>
                        <m:r>
                          <a:rPr lang="zh-CN" altLang="en-US" sz="3200" i="0">
                            <a:latin typeface="Cambria Math" panose="02040503050406030204" pitchFamily="18" charset="0"/>
                          </a:rPr>
                          <m:t>′</m:t>
                        </m:r>
                      </m:oMath>
                    </m:oMathPara>
                  </a14:m>
                  <a:endParaRPr lang="zh-CN" altLang="en-US" sz="3200" dirty="0"/>
                </a:p>
              </p:txBody>
            </p:sp>
          </mc:Choice>
          <mc:Fallback>
            <p:sp>
              <p:nvSpPr>
                <p:cNvPr id="3" name="矩形 2"/>
                <p:cNvSpPr>
                  <a:spLocks noRot="1" noChangeAspect="1" noMove="1" noResize="1" noEditPoints="1" noAdjustHandles="1" noChangeArrowheads="1" noChangeShapeType="1" noTextEdit="1"/>
                </p:cNvSpPr>
                <p:nvPr/>
              </p:nvSpPr>
              <p:spPr>
                <a:xfrm>
                  <a:off x="9366324" y="4151456"/>
                  <a:ext cx="806376" cy="584775"/>
                </a:xfrm>
                <a:prstGeom prst="rect">
                  <a:avLst/>
                </a:prstGeom>
                <a:blipFill rotWithShape="1">
                  <a:blip r:embed="rId3"/>
                </a:blipFill>
              </p:spPr>
              <p:txBody>
                <a:bodyPr/>
                <a:lstStyle/>
                <a:p>
                  <a:r>
                    <a:rPr lang="zh-CN" altLang="en-US">
                      <a:noFill/>
                    </a:rPr>
                    <a:t> </a:t>
                  </a:r>
                </a:p>
              </p:txBody>
            </p:sp>
          </mc:Fallback>
        </mc:AlternateContent>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barn(inVertical)">
                                      <p:cBhvr>
                                        <p:cTn id="1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777846" y="118538"/>
            <a:ext cx="11157480" cy="523220"/>
          </a:xfrm>
          <a:prstGeom prst="rect">
            <a:avLst/>
          </a:prstGeom>
          <a:noFill/>
        </p:spPr>
        <p:txBody>
          <a:bodyPr wrap="square" rtlCol="0">
            <a:spAutoFit/>
          </a:bodyPr>
          <a:lstStyle/>
          <a:p>
            <a:r>
              <a:rPr lang="zh-CN" altLang="en-US" sz="2800" b="1" dirty="0">
                <a:solidFill>
                  <a:srgbClr val="000000"/>
                </a:solidFill>
                <a:latin typeface="微软雅黑" panose="020B0503020204020204" pitchFamily="34" charset="-122"/>
                <a:ea typeface="微软雅黑" panose="020B0503020204020204" pitchFamily="34" charset="-122"/>
              </a:rPr>
              <a:t>周期性学习率调整</a:t>
            </a:r>
            <a:endParaRPr lang="zh-CN" altLang="en-US" sz="2800" b="1" dirty="0">
              <a:solidFill>
                <a:srgbClr val="000000"/>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260491" y="814244"/>
            <a:ext cx="11674835" cy="1687656"/>
          </a:xfrm>
          <a:prstGeom prst="rect">
            <a:avLst/>
          </a:prstGeom>
          <a:noFill/>
        </p:spPr>
        <p:txBody>
          <a:bodyPr wrap="square" rtlCol="0">
            <a:noAutofit/>
          </a:bodyPr>
          <a:lstStyle/>
          <a:p>
            <a:pPr>
              <a:lnSpc>
                <a:spcPct val="150000"/>
              </a:lnSpc>
            </a:pPr>
            <a:r>
              <a:rPr lang="zh-CN" altLang="en-US" sz="2800" dirty="0">
                <a:latin typeface="微软雅黑" panose="020B0503020204020204" pitchFamily="34" charset="-122"/>
                <a:ea typeface="微软雅黑" panose="020B0503020204020204" pitchFamily="34" charset="-122"/>
              </a:rPr>
              <a:t>为了逃离局部最小值或鞍点，可在训练过程中周期性地增大学习率。短期内有损收敛稳定性，长期来看有助于找到更好的局部最优解。</a:t>
            </a:r>
            <a:endParaRPr lang="zh-CN" altLang="en-US" sz="3200" dirty="0">
              <a:solidFill>
                <a:srgbClr val="000000"/>
              </a:solidFill>
              <a:latin typeface="微软雅黑" panose="020B0503020204020204" pitchFamily="34" charset="-122"/>
              <a:ea typeface="微软雅黑" panose="020B0503020204020204" pitchFamily="34" charset="-122"/>
            </a:endParaRPr>
          </a:p>
          <a:p>
            <a:pPr>
              <a:lnSpc>
                <a:spcPct val="150000"/>
              </a:lnSpc>
            </a:pPr>
            <a:endParaRPr lang="en-US" altLang="zh-CN" sz="3200" dirty="0">
              <a:solidFill>
                <a:srgbClr val="000000"/>
              </a:solidFill>
              <a:latin typeface="微软雅黑" panose="020B0503020204020204" pitchFamily="34" charset="-122"/>
              <a:ea typeface="微软雅黑" panose="020B0503020204020204" pitchFamily="34" charset="-122"/>
            </a:endParaRPr>
          </a:p>
        </p:txBody>
      </p:sp>
      <p:grpSp>
        <p:nvGrpSpPr>
          <p:cNvPr id="7" name="组合 6"/>
          <p:cNvGrpSpPr/>
          <p:nvPr/>
        </p:nvGrpSpPr>
        <p:grpSpPr>
          <a:xfrm>
            <a:off x="256675" y="2515507"/>
            <a:ext cx="6390158" cy="3672559"/>
            <a:chOff x="209692" y="2169168"/>
            <a:chExt cx="6390158" cy="3672559"/>
          </a:xfrm>
        </p:grpSpPr>
        <p:sp>
          <p:nvSpPr>
            <p:cNvPr id="8" name="矩形 7"/>
            <p:cNvSpPr/>
            <p:nvPr/>
          </p:nvSpPr>
          <p:spPr>
            <a:xfrm>
              <a:off x="209692" y="2169168"/>
              <a:ext cx="6156826" cy="2601546"/>
            </a:xfrm>
            <a:prstGeom prst="rect">
              <a:avLst/>
            </a:prstGeom>
          </p:spPr>
          <p:txBody>
            <a:bodyPr wrap="square">
              <a:spAutoFit/>
            </a:bodyPr>
            <a:lstStyle/>
            <a:p>
              <a:pPr marL="457200" indent="-457200">
                <a:lnSpc>
                  <a:spcPct val="150000"/>
                </a:lnSpc>
                <a:buFont typeface="Wingdings" panose="05000000000000000000" pitchFamily="2" charset="2"/>
                <a:buChar char="Ø"/>
              </a:pPr>
              <a:r>
                <a:rPr lang="zh-CN" altLang="en-US" sz="2800" dirty="0">
                  <a:solidFill>
                    <a:srgbClr val="0000FF"/>
                  </a:solidFill>
                  <a:latin typeface="微软雅黑" panose="020B0503020204020204" pitchFamily="34" charset="-122"/>
                  <a:ea typeface="微软雅黑" panose="020B0503020204020204" pitchFamily="34" charset="-122"/>
                </a:rPr>
                <a:t>循环学习率</a:t>
              </a:r>
              <a:r>
                <a:rPr lang="zh-CN" altLang="en-US" sz="2800" dirty="0">
                  <a:latin typeface="微软雅黑" panose="020B0503020204020204" pitchFamily="34" charset="-122"/>
                  <a:ea typeface="微软雅黑" panose="020B0503020204020204" pitchFamily="34" charset="-122"/>
                </a:rPr>
                <a:t>：让学习率在一个区间内周期性地增大和缩小。通常可以使用线性缩放来调整学习率，称为</a:t>
              </a:r>
              <a:r>
                <a:rPr lang="zh-CN" altLang="en-US" sz="2800" dirty="0">
                  <a:solidFill>
                    <a:srgbClr val="0000FF"/>
                  </a:solidFill>
                  <a:latin typeface="微软雅黑" panose="020B0503020204020204" pitchFamily="34" charset="-122"/>
                  <a:ea typeface="微软雅黑" panose="020B0503020204020204" pitchFamily="34" charset="-122"/>
                </a:rPr>
                <a:t>三角循环学习率</a:t>
              </a:r>
              <a:endParaRPr lang="en-US" altLang="zh-CN" sz="2800" dirty="0">
                <a:solidFill>
                  <a:srgbClr val="0000FF"/>
                </a:solidFill>
                <a:latin typeface="微软雅黑" panose="020B0503020204020204" pitchFamily="34" charset="-122"/>
                <a:ea typeface="微软雅黑" panose="020B0503020204020204" pitchFamily="34" charset="-122"/>
              </a:endParaRPr>
            </a:p>
          </p:txBody>
        </p:sp>
        <p:graphicFrame>
          <p:nvGraphicFramePr>
            <p:cNvPr id="9" name="对象 8"/>
            <p:cNvGraphicFramePr>
              <a:graphicFrameLocks noChangeAspect="1"/>
            </p:cNvGraphicFramePr>
            <p:nvPr/>
          </p:nvGraphicFramePr>
          <p:xfrm>
            <a:off x="553063" y="5201965"/>
            <a:ext cx="6046787" cy="639762"/>
          </p:xfrm>
          <a:graphic>
            <a:graphicData uri="http://schemas.openxmlformats.org/presentationml/2006/ole">
              <mc:AlternateContent xmlns:mc="http://schemas.openxmlformats.org/markup-compatibility/2006">
                <mc:Choice xmlns:v="urn:schemas-microsoft-com:vml" Requires="v">
                  <p:oleObj spid="_x0000_s9239" name="Equation" r:id="rId1" imgW="54559200" imgH="5791200" progId="Equation.DSMT4">
                    <p:embed/>
                  </p:oleObj>
                </mc:Choice>
                <mc:Fallback>
                  <p:oleObj name="Equation" r:id="rId1" imgW="54559200" imgH="5791200" progId="Equation.DSMT4">
                    <p:embed/>
                    <p:pic>
                      <p:nvPicPr>
                        <p:cNvPr id="0" name="对象 8"/>
                        <p:cNvPicPr/>
                        <p:nvPr/>
                      </p:nvPicPr>
                      <p:blipFill>
                        <a:blip r:embed="rId2"/>
                        <a:stretch>
                          <a:fillRect/>
                        </a:stretch>
                      </p:blipFill>
                      <p:spPr>
                        <a:xfrm>
                          <a:off x="553063" y="5201965"/>
                          <a:ext cx="6046787" cy="639762"/>
                        </a:xfrm>
                        <a:prstGeom prst="rect">
                          <a:avLst/>
                        </a:prstGeom>
                      </p:spPr>
                    </p:pic>
                  </p:oleObj>
                </mc:Fallback>
              </mc:AlternateContent>
            </a:graphicData>
          </a:graphic>
        </p:graphicFrame>
      </p:grpSp>
      <p:pic>
        <p:nvPicPr>
          <p:cNvPr id="2" name="图片 1"/>
          <p:cNvPicPr>
            <a:picLocks noChangeAspect="1"/>
          </p:cNvPicPr>
          <p:nvPr/>
        </p:nvPicPr>
        <p:blipFill>
          <a:blip r:embed="rId3"/>
          <a:stretch>
            <a:fillRect/>
          </a:stretch>
        </p:blipFill>
        <p:spPr>
          <a:xfrm>
            <a:off x="6797243" y="2472308"/>
            <a:ext cx="4689868" cy="371575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arn(inVertical)">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777846" y="118538"/>
            <a:ext cx="11157480" cy="523220"/>
          </a:xfrm>
          <a:prstGeom prst="rect">
            <a:avLst/>
          </a:prstGeom>
          <a:noFill/>
        </p:spPr>
        <p:txBody>
          <a:bodyPr wrap="square" rtlCol="0">
            <a:spAutoFit/>
          </a:bodyPr>
          <a:lstStyle/>
          <a:p>
            <a:r>
              <a:rPr lang="zh-CN" altLang="en-US" sz="2800" b="1" dirty="0">
                <a:solidFill>
                  <a:srgbClr val="000000"/>
                </a:solidFill>
                <a:latin typeface="微软雅黑" panose="020B0503020204020204" pitchFamily="34" charset="-122"/>
                <a:ea typeface="微软雅黑" panose="020B0503020204020204" pitchFamily="34" charset="-122"/>
              </a:rPr>
              <a:t>周期性学习率调整</a:t>
            </a:r>
            <a:endParaRPr lang="zh-CN" altLang="en-US" sz="2800" b="1" dirty="0">
              <a:solidFill>
                <a:srgbClr val="000000"/>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1689101" y="4619680"/>
            <a:ext cx="3517899" cy="1687656"/>
          </a:xfrm>
          <a:prstGeom prst="rect">
            <a:avLst/>
          </a:prstGeom>
          <a:noFill/>
        </p:spPr>
        <p:txBody>
          <a:bodyPr wrap="square" rtlCol="0">
            <a:noAutofit/>
          </a:bodyPr>
          <a:lstStyle/>
          <a:p>
            <a:pPr>
              <a:lnSpc>
                <a:spcPct val="150000"/>
              </a:lnSpc>
            </a:pPr>
            <a:r>
              <a:rPr lang="zh-CN" altLang="en-US" sz="2800" dirty="0">
                <a:latin typeface="微软雅黑" panose="020B0503020204020204" pitchFamily="34" charset="-122"/>
                <a:ea typeface="微软雅黑" panose="020B0503020204020204" pitchFamily="34" charset="-122"/>
              </a:rPr>
              <a:t>一般的学习率调整，容易陷入局部极值点</a:t>
            </a:r>
            <a:endParaRPr lang="en-US" altLang="zh-CN" sz="3200" dirty="0">
              <a:solidFill>
                <a:srgbClr val="000000"/>
              </a:solidFill>
              <a:latin typeface="微软雅黑" panose="020B0503020204020204" pitchFamily="34" charset="-122"/>
              <a:ea typeface="微软雅黑" panose="020B0503020204020204" pitchFamily="34" charset="-122"/>
            </a:endParaRPr>
          </a:p>
        </p:txBody>
      </p:sp>
      <p:pic>
        <p:nvPicPr>
          <p:cNvPr id="5" name="Picture 4" descr="https://cdn-images-1.medium.com/max/1750/1*qSGuuniIg_uuyzoP0x0d0A.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320800" y="975750"/>
            <a:ext cx="9169399" cy="3309938"/>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6"/>
          <p:cNvSpPr txBox="1"/>
          <p:nvPr/>
        </p:nvSpPr>
        <p:spPr>
          <a:xfrm>
            <a:off x="6356586" y="4603860"/>
            <a:ext cx="3816114" cy="1687656"/>
          </a:xfrm>
          <a:prstGeom prst="rect">
            <a:avLst/>
          </a:prstGeom>
          <a:noFill/>
        </p:spPr>
        <p:txBody>
          <a:bodyPr wrap="square" rtlCol="0">
            <a:noAutofit/>
          </a:bodyPr>
          <a:lstStyle/>
          <a:p>
            <a:pPr>
              <a:lnSpc>
                <a:spcPct val="150000"/>
              </a:lnSpc>
            </a:pPr>
            <a:r>
              <a:rPr lang="zh-CN" altLang="en-US" sz="2800" dirty="0">
                <a:latin typeface="微软雅黑" panose="020B0503020204020204" pitchFamily="34" charset="-122"/>
                <a:ea typeface="微软雅黑" panose="020B0503020204020204" pitchFamily="34" charset="-122"/>
              </a:rPr>
              <a:t>周期性学习率调整，有助于逃离局部极值点</a:t>
            </a:r>
            <a:endParaRPr lang="en-US" altLang="zh-CN" sz="3200" dirty="0">
              <a:solidFill>
                <a:srgbClr val="00000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arn(inVertical)">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777846" y="118538"/>
            <a:ext cx="11157480" cy="523220"/>
          </a:xfrm>
          <a:prstGeom prst="rect">
            <a:avLst/>
          </a:prstGeom>
          <a:noFill/>
        </p:spPr>
        <p:txBody>
          <a:bodyPr wrap="square" rtlCol="0">
            <a:spAutoFit/>
          </a:bodyPr>
          <a:lstStyle/>
          <a:p>
            <a:r>
              <a:rPr lang="zh-CN" altLang="en-US" sz="2800" b="1" dirty="0">
                <a:solidFill>
                  <a:srgbClr val="000000"/>
                </a:solidFill>
                <a:latin typeface="微软雅黑" panose="020B0503020204020204" pitchFamily="34" charset="-122"/>
                <a:ea typeface="微软雅黑" panose="020B0503020204020204" pitchFamily="34" charset="-122"/>
              </a:rPr>
              <a:t>自适应学习率</a:t>
            </a:r>
            <a:endParaRPr lang="zh-CN" altLang="en-US" sz="2800" b="1" dirty="0">
              <a:solidFill>
                <a:srgbClr val="000000"/>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260491" y="814244"/>
            <a:ext cx="11674835" cy="1687656"/>
          </a:xfrm>
          <a:prstGeom prst="rect">
            <a:avLst/>
          </a:prstGeom>
          <a:noFill/>
        </p:spPr>
        <p:txBody>
          <a:bodyPr wrap="square" rtlCol="0">
            <a:noAutofit/>
          </a:bodyPr>
          <a:lstStyle/>
          <a:p>
            <a:pPr>
              <a:lnSpc>
                <a:spcPct val="150000"/>
              </a:lnSpc>
            </a:pPr>
            <a:r>
              <a:rPr lang="zh-CN" altLang="en-US" sz="2800" dirty="0">
                <a:latin typeface="微软雅黑" panose="020B0503020204020204" pitchFamily="34" charset="-122"/>
                <a:ea typeface="微软雅黑" panose="020B0503020204020204" pitchFamily="34" charset="-122"/>
              </a:rPr>
              <a:t>学习率衰减的局限性：</a:t>
            </a:r>
            <a:endParaRPr lang="en-US" altLang="zh-CN" sz="3200" dirty="0">
              <a:solidFill>
                <a:srgbClr val="000000"/>
              </a:solidFill>
              <a:latin typeface="微软雅黑" panose="020B0503020204020204" pitchFamily="34" charset="-122"/>
              <a:ea typeface="微软雅黑" panose="020B0503020204020204" pitchFamily="34" charset="-122"/>
            </a:endParaRPr>
          </a:p>
        </p:txBody>
      </p:sp>
      <p:sp>
        <p:nvSpPr>
          <p:cNvPr id="9" name="矩形 8"/>
          <p:cNvSpPr/>
          <p:nvPr/>
        </p:nvSpPr>
        <p:spPr>
          <a:xfrm>
            <a:off x="256674" y="1456580"/>
            <a:ext cx="11795626" cy="662554"/>
          </a:xfrm>
          <a:prstGeom prst="rect">
            <a:avLst/>
          </a:prstGeom>
        </p:spPr>
        <p:txBody>
          <a:bodyPr wrap="square">
            <a:spAutoFit/>
          </a:bodyPr>
          <a:lstStyle/>
          <a:p>
            <a:pPr marL="457200" indent="-457200">
              <a:lnSpc>
                <a:spcPct val="150000"/>
              </a:lnSpc>
              <a:buFont typeface="Wingdings" panose="05000000000000000000" pitchFamily="2" charset="2"/>
              <a:buChar char="Ø"/>
            </a:pPr>
            <a:r>
              <a:rPr lang="zh-CN" altLang="en-US" sz="2800" dirty="0">
                <a:solidFill>
                  <a:srgbClr val="0000FF"/>
                </a:solidFill>
                <a:latin typeface="微软雅黑" panose="020B0503020204020204" pitchFamily="34" charset="-122"/>
                <a:ea typeface="微软雅黑" panose="020B0503020204020204" pitchFamily="34" charset="-122"/>
              </a:rPr>
              <a:t>非自适应，不能够根据当前梯度情况做出调整</a:t>
            </a:r>
            <a:endParaRPr lang="en-US" altLang="zh-CN" sz="2800" dirty="0">
              <a:solidFill>
                <a:srgbClr val="0000FF"/>
              </a:solidFill>
              <a:latin typeface="微软雅黑" panose="020B0503020204020204" pitchFamily="34" charset="-122"/>
              <a:ea typeface="微软雅黑" panose="020B0503020204020204" pitchFamily="34" charset="-122"/>
            </a:endParaRPr>
          </a:p>
        </p:txBody>
      </p:sp>
      <p:sp>
        <p:nvSpPr>
          <p:cNvPr id="10" name="矩形 9"/>
          <p:cNvSpPr/>
          <p:nvPr/>
        </p:nvSpPr>
        <p:spPr>
          <a:xfrm>
            <a:off x="256674" y="2178690"/>
            <a:ext cx="11795626" cy="1308884"/>
          </a:xfrm>
          <a:prstGeom prst="rect">
            <a:avLst/>
          </a:prstGeom>
        </p:spPr>
        <p:txBody>
          <a:bodyPr wrap="square">
            <a:spAutoFit/>
          </a:bodyPr>
          <a:lstStyle/>
          <a:p>
            <a:pPr marL="457200" indent="-457200">
              <a:lnSpc>
                <a:spcPct val="150000"/>
              </a:lnSpc>
              <a:buFont typeface="Wingdings" panose="05000000000000000000" pitchFamily="2" charset="2"/>
              <a:buChar char="Ø"/>
            </a:pPr>
            <a:r>
              <a:rPr lang="zh-CN" altLang="en-US" sz="2800" dirty="0">
                <a:solidFill>
                  <a:srgbClr val="0000FF"/>
                </a:solidFill>
                <a:latin typeface="微软雅黑" panose="020B0503020204020204" pitchFamily="34" charset="-122"/>
                <a:ea typeface="微软雅黑" panose="020B0503020204020204" pitchFamily="34" charset="-122"/>
              </a:rPr>
              <a:t>每个参数的维度上收敛速度都不相同，应该根据不同参数的收敛情况分别设置学习率。</a:t>
            </a:r>
            <a:endParaRPr lang="en-US" altLang="zh-CN" sz="2800" dirty="0">
              <a:solidFill>
                <a:srgbClr val="0000FF"/>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260491" y="3547130"/>
            <a:ext cx="11674835" cy="1687656"/>
          </a:xfrm>
          <a:prstGeom prst="rect">
            <a:avLst/>
          </a:prstGeom>
          <a:noFill/>
        </p:spPr>
        <p:txBody>
          <a:bodyPr wrap="square" rtlCol="0">
            <a:noAutofit/>
          </a:bodyPr>
          <a:lstStyle/>
          <a:p>
            <a:pPr>
              <a:lnSpc>
                <a:spcPct val="150000"/>
              </a:lnSpc>
            </a:pPr>
            <a:r>
              <a:rPr lang="en-US" altLang="zh-CN" sz="2800" dirty="0" err="1">
                <a:solidFill>
                  <a:srgbClr val="FF0000"/>
                </a:solidFill>
                <a:latin typeface="微软雅黑" panose="020B0503020204020204" pitchFamily="34" charset="-122"/>
                <a:ea typeface="微软雅黑" panose="020B0503020204020204" pitchFamily="34" charset="-122"/>
              </a:rPr>
              <a:t>AdaGrad</a:t>
            </a:r>
            <a:r>
              <a:rPr lang="zh-CN" altLang="en-US" sz="2800" dirty="0">
                <a:solidFill>
                  <a:srgbClr val="FF0000"/>
                </a:solidFill>
                <a:latin typeface="微软雅黑" panose="020B0503020204020204" pitchFamily="34" charset="-122"/>
                <a:ea typeface="微软雅黑" panose="020B0503020204020204" pitchFamily="34" charset="-122"/>
              </a:rPr>
              <a:t>算法</a:t>
            </a:r>
            <a:r>
              <a:rPr lang="zh-CN" altLang="en-US" sz="2800" dirty="0">
                <a:latin typeface="微软雅黑" panose="020B0503020204020204" pitchFamily="34" charset="-122"/>
                <a:ea typeface="微软雅黑" panose="020B0503020204020204" pitchFamily="34" charset="-122"/>
              </a:rPr>
              <a:t>：独立地适应所有模型参数的学习率，缩放每个参数的学习率反比于其所有梯度历史平方值总和的平方根。</a:t>
            </a:r>
            <a:endParaRPr lang="en-US" altLang="zh-CN" sz="3200" dirty="0">
              <a:solidFill>
                <a:srgbClr val="000000"/>
              </a:solidFill>
              <a:latin typeface="微软雅黑" panose="020B0503020204020204" pitchFamily="34" charset="-122"/>
              <a:ea typeface="微软雅黑" panose="020B0503020204020204" pitchFamily="34" charset="-122"/>
            </a:endParaRPr>
          </a:p>
        </p:txBody>
      </p:sp>
      <p:graphicFrame>
        <p:nvGraphicFramePr>
          <p:cNvPr id="12" name="对象 11"/>
          <p:cNvGraphicFramePr>
            <a:graphicFrameLocks noChangeAspect="1"/>
          </p:cNvGraphicFramePr>
          <p:nvPr/>
        </p:nvGraphicFramePr>
        <p:xfrm>
          <a:off x="955675" y="5051425"/>
          <a:ext cx="6691313" cy="1177925"/>
        </p:xfrm>
        <a:graphic>
          <a:graphicData uri="http://schemas.openxmlformats.org/presentationml/2006/ole">
            <mc:AlternateContent xmlns:mc="http://schemas.openxmlformats.org/markup-compatibility/2006">
              <mc:Choice xmlns:v="urn:schemas-microsoft-com:vml" Requires="v">
                <p:oleObj spid="_x0000_s10263" name="Equation" r:id="rId1" imgW="60350400" imgH="10668000" progId="Equation.DSMT4">
                  <p:embed/>
                </p:oleObj>
              </mc:Choice>
              <mc:Fallback>
                <p:oleObj name="Equation" r:id="rId1" imgW="60350400" imgH="10668000" progId="Equation.DSMT4">
                  <p:embed/>
                  <p:pic>
                    <p:nvPicPr>
                      <p:cNvPr id="0" name="对象 8"/>
                      <p:cNvPicPr/>
                      <p:nvPr/>
                    </p:nvPicPr>
                    <p:blipFill>
                      <a:blip r:embed="rId2"/>
                      <a:stretch>
                        <a:fillRect/>
                      </a:stretch>
                    </p:blipFill>
                    <p:spPr>
                      <a:xfrm>
                        <a:off x="955675" y="5051425"/>
                        <a:ext cx="6691313" cy="1177925"/>
                      </a:xfrm>
                      <a:prstGeom prst="rect">
                        <a:avLst/>
                      </a:prstGeom>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barn(inVertical)">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barn(inVertical)">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barn(inVertical)">
                                      <p:cBhvr>
                                        <p:cTn id="2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777846" y="118538"/>
            <a:ext cx="11157480" cy="523220"/>
          </a:xfrm>
          <a:prstGeom prst="rect">
            <a:avLst/>
          </a:prstGeom>
          <a:noFill/>
        </p:spPr>
        <p:txBody>
          <a:bodyPr wrap="square" rtlCol="0">
            <a:spAutoFit/>
          </a:bodyPr>
          <a:lstStyle/>
          <a:p>
            <a:r>
              <a:rPr lang="en-US" altLang="zh-CN" sz="2800" b="1" dirty="0" err="1">
                <a:solidFill>
                  <a:srgbClr val="000000"/>
                </a:solidFill>
                <a:latin typeface="微软雅黑" panose="020B0503020204020204" pitchFamily="34" charset="-122"/>
                <a:ea typeface="微软雅黑" panose="020B0503020204020204" pitchFamily="34" charset="-122"/>
              </a:rPr>
              <a:t>AdaGrad</a:t>
            </a:r>
            <a:r>
              <a:rPr lang="zh-CN" altLang="en-US" sz="2800" b="1" dirty="0">
                <a:solidFill>
                  <a:srgbClr val="000000"/>
                </a:solidFill>
                <a:latin typeface="微软雅黑" panose="020B0503020204020204" pitchFamily="34" charset="-122"/>
                <a:ea typeface="微软雅黑" panose="020B0503020204020204" pitchFamily="34" charset="-122"/>
              </a:rPr>
              <a:t>算法</a:t>
            </a:r>
            <a:endParaRPr lang="zh-CN" altLang="en-US" sz="2800" b="1" dirty="0">
              <a:solidFill>
                <a:srgbClr val="000000"/>
              </a:solidFill>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sp>
            <p:nvSpPr>
              <p:cNvPr id="13" name="文字方塊 22"/>
              <p:cNvSpPr txBox="1"/>
              <p:nvPr/>
            </p:nvSpPr>
            <p:spPr>
              <a:xfrm>
                <a:off x="673457" y="1776946"/>
                <a:ext cx="2856808" cy="856260"/>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Sup>
                        <m:sSubSupPr>
                          <m:ctrlPr>
                            <a:rPr lang="en-US" altLang="zh-TW" sz="2800" i="1" smtClean="0">
                              <a:latin typeface="Cambria Math" panose="02040503050406030204" pitchFamily="18" charset="0"/>
                              <a:ea typeface="Cambria Math" panose="02040503050406030204" pitchFamily="18" charset="0"/>
                            </a:rPr>
                          </m:ctrlPr>
                        </m:sSubSupPr>
                        <m:e>
                          <m:r>
                            <a:rPr lang="en-US" altLang="zh-TW" sz="2800" i="1">
                              <a:latin typeface="Cambria Math" panose="02040503050406030204" pitchFamily="18" charset="0"/>
                              <a:ea typeface="Cambria Math" panose="02040503050406030204" pitchFamily="18" charset="0"/>
                            </a:rPr>
                            <m:t>𝑤</m:t>
                          </m:r>
                        </m:e>
                        <m:sub>
                          <m:acc>
                            <m:accPr>
                              <m:chr m:val="̇"/>
                              <m:ctrlPr>
                                <a:rPr lang="en-US" altLang="zh-TW" sz="2800" i="1">
                                  <a:latin typeface="Cambria Math" panose="02040503050406030204" pitchFamily="18" charset="0"/>
                                  <a:ea typeface="Cambria Math" panose="02040503050406030204" pitchFamily="18" charset="0"/>
                                </a:rPr>
                              </m:ctrlPr>
                            </m:accPr>
                            <m:e>
                              <m:r>
                                <a:rPr lang="en-US" altLang="zh-TW" sz="2800" i="1">
                                  <a:latin typeface="Cambria Math" panose="02040503050406030204" pitchFamily="18" charset="0"/>
                                  <a:ea typeface="Cambria Math" panose="02040503050406030204" pitchFamily="18" charset="0"/>
                                </a:rPr>
                                <m:t>𝑖</m:t>
                              </m:r>
                            </m:e>
                          </m:acc>
                        </m:sub>
                        <m:sup>
                          <m:r>
                            <a:rPr lang="en-US" altLang="zh-TW" sz="2800" b="0" i="1" smtClean="0">
                              <a:latin typeface="Cambria Math" panose="02040503050406030204" pitchFamily="18" charset="0"/>
                              <a:ea typeface="Cambria Math" panose="02040503050406030204" pitchFamily="18" charset="0"/>
                            </a:rPr>
                            <m:t>1</m:t>
                          </m:r>
                        </m:sup>
                      </m:sSubSup>
                      <m:r>
                        <a:rPr lang="en-US" altLang="zh-TW" sz="2800" i="1" smtClean="0">
                          <a:latin typeface="Cambria Math" panose="02040503050406030204" pitchFamily="18" charset="0"/>
                          <a:ea typeface="Cambria Math" panose="02040503050406030204" pitchFamily="18" charset="0"/>
                        </a:rPr>
                        <m:t>←</m:t>
                      </m:r>
                      <m:sSubSup>
                        <m:sSubSupPr>
                          <m:ctrlPr>
                            <a:rPr lang="en-US" altLang="zh-TW" sz="2800" i="1">
                              <a:latin typeface="Cambria Math" panose="02040503050406030204" pitchFamily="18" charset="0"/>
                              <a:ea typeface="Cambria Math" panose="02040503050406030204" pitchFamily="18" charset="0"/>
                            </a:rPr>
                          </m:ctrlPr>
                        </m:sSubSupPr>
                        <m:e>
                          <m:r>
                            <a:rPr lang="en-US" altLang="zh-TW" sz="2800" i="1">
                              <a:latin typeface="Cambria Math" panose="02040503050406030204" pitchFamily="18" charset="0"/>
                              <a:ea typeface="Cambria Math" panose="02040503050406030204" pitchFamily="18" charset="0"/>
                            </a:rPr>
                            <m:t>𝑤</m:t>
                          </m:r>
                        </m:e>
                        <m:sub>
                          <m:acc>
                            <m:accPr>
                              <m:chr m:val="̇"/>
                              <m:ctrlPr>
                                <a:rPr lang="en-US" altLang="zh-TW" sz="2800" i="1">
                                  <a:latin typeface="Cambria Math" panose="02040503050406030204" pitchFamily="18" charset="0"/>
                                  <a:ea typeface="Cambria Math" panose="02040503050406030204" pitchFamily="18" charset="0"/>
                                </a:rPr>
                              </m:ctrlPr>
                            </m:accPr>
                            <m:e>
                              <m:r>
                                <a:rPr lang="en-US" altLang="zh-TW" sz="2800" i="1">
                                  <a:latin typeface="Cambria Math" panose="02040503050406030204" pitchFamily="18" charset="0"/>
                                  <a:ea typeface="Cambria Math" panose="02040503050406030204" pitchFamily="18" charset="0"/>
                                </a:rPr>
                                <m:t>𝑖</m:t>
                              </m:r>
                            </m:e>
                          </m:acc>
                        </m:sub>
                        <m:sup>
                          <m:r>
                            <a:rPr lang="en-US" altLang="zh-TW" sz="2800" b="0" i="1" smtClean="0">
                              <a:latin typeface="Cambria Math" panose="02040503050406030204" pitchFamily="18" charset="0"/>
                              <a:ea typeface="Cambria Math" panose="02040503050406030204" pitchFamily="18" charset="0"/>
                            </a:rPr>
                            <m:t>0</m:t>
                          </m:r>
                        </m:sup>
                      </m:sSubSup>
                      <m:r>
                        <a:rPr lang="en-US" altLang="zh-TW" sz="2800" b="0" i="1" smtClean="0">
                          <a:latin typeface="Cambria Math" panose="02040503050406030204" pitchFamily="18" charset="0"/>
                        </a:rPr>
                        <m:t>−</m:t>
                      </m:r>
                      <m:f>
                        <m:fPr>
                          <m:ctrlPr>
                            <a:rPr lang="en-US" altLang="zh-TW" sz="2800" i="1">
                              <a:latin typeface="Cambria Math" panose="02040503050406030204" pitchFamily="18" charset="0"/>
                            </a:rPr>
                          </m:ctrlPr>
                        </m:fPr>
                        <m:num>
                          <m:r>
                            <a:rPr lang="en-US" altLang="zh-TW" sz="2800" i="1">
                              <a:latin typeface="Cambria Math" panose="02040503050406030204" pitchFamily="18" charset="0"/>
                            </a:rPr>
                            <m:t>𝑎</m:t>
                          </m:r>
                        </m:num>
                        <m:den>
                          <m:sSubSup>
                            <m:sSubSupPr>
                              <m:ctrlPr>
                                <a:rPr lang="en-US" altLang="zh-TW" sz="2800" i="1" smtClean="0">
                                  <a:solidFill>
                                    <a:prstClr val="black"/>
                                  </a:solidFill>
                                  <a:latin typeface="Cambria Math" panose="02040503050406030204" pitchFamily="18" charset="0"/>
                                  <a:ea typeface="Cambria Math" panose="02040503050406030204" pitchFamily="18" charset="0"/>
                                </a:rPr>
                              </m:ctrlPr>
                            </m:sSubSupPr>
                            <m:e>
                              <m:r>
                                <a:rPr lang="en-US" altLang="zh-TW" sz="2800" i="1">
                                  <a:solidFill>
                                    <a:prstClr val="black"/>
                                  </a:solidFill>
                                  <a:latin typeface="Cambria Math" panose="02040503050406030204" pitchFamily="18" charset="0"/>
                                  <a:ea typeface="Cambria Math" panose="02040503050406030204" pitchFamily="18" charset="0"/>
                                </a:rPr>
                                <m:t>𝜎</m:t>
                              </m:r>
                            </m:e>
                            <m:sub>
                              <m:acc>
                                <m:accPr>
                                  <m:chr m:val="̇"/>
                                  <m:ctrlPr>
                                    <a:rPr lang="en-US" altLang="zh-TW" sz="2800" i="1">
                                      <a:solidFill>
                                        <a:prstClr val="black"/>
                                      </a:solidFill>
                                      <a:latin typeface="Cambria Math" panose="02040503050406030204" pitchFamily="18" charset="0"/>
                                      <a:ea typeface="Cambria Math" panose="02040503050406030204" pitchFamily="18" charset="0"/>
                                    </a:rPr>
                                  </m:ctrlPr>
                                </m:accPr>
                                <m:e>
                                  <m:r>
                                    <a:rPr lang="en-US" altLang="zh-TW" sz="2800" i="1">
                                      <a:solidFill>
                                        <a:prstClr val="black"/>
                                      </a:solidFill>
                                      <a:latin typeface="Cambria Math" panose="02040503050406030204" pitchFamily="18" charset="0"/>
                                      <a:ea typeface="Cambria Math" panose="02040503050406030204" pitchFamily="18" charset="0"/>
                                    </a:rPr>
                                    <m:t>𝑖</m:t>
                                  </m:r>
                                </m:e>
                              </m:acc>
                            </m:sub>
                            <m:sup>
                              <m:r>
                                <a:rPr lang="en-US" altLang="zh-TW" sz="2800" b="0" i="1" smtClean="0">
                                  <a:solidFill>
                                    <a:prstClr val="black"/>
                                  </a:solidFill>
                                  <a:latin typeface="Cambria Math" panose="02040503050406030204" pitchFamily="18" charset="0"/>
                                  <a:ea typeface="Cambria Math" panose="02040503050406030204" pitchFamily="18" charset="0"/>
                                </a:rPr>
                                <m:t>0</m:t>
                              </m:r>
                            </m:sup>
                          </m:sSubSup>
                        </m:den>
                      </m:f>
                      <m:sSubSup>
                        <m:sSubSupPr>
                          <m:ctrlPr>
                            <a:rPr lang="en-US" altLang="zh-TW" sz="2800" i="1">
                              <a:solidFill>
                                <a:prstClr val="black"/>
                              </a:solidFill>
                              <a:latin typeface="Cambria Math" panose="02040503050406030204" pitchFamily="18" charset="0"/>
                              <a:ea typeface="Cambria Math" panose="02040503050406030204" pitchFamily="18" charset="0"/>
                            </a:rPr>
                          </m:ctrlPr>
                        </m:sSubSupPr>
                        <m:e>
                          <m:r>
                            <a:rPr lang="en-US" altLang="zh-TW" sz="2800" i="1">
                              <a:solidFill>
                                <a:prstClr val="black"/>
                              </a:solidFill>
                              <a:latin typeface="Cambria Math" panose="02040503050406030204" pitchFamily="18" charset="0"/>
                              <a:ea typeface="Cambria Math" panose="02040503050406030204" pitchFamily="18" charset="0"/>
                            </a:rPr>
                            <m:t>𝑔</m:t>
                          </m:r>
                        </m:e>
                        <m:sub>
                          <m:acc>
                            <m:accPr>
                              <m:chr m:val="̇"/>
                              <m:ctrlPr>
                                <a:rPr lang="en-US" altLang="zh-TW" sz="2800" i="1">
                                  <a:solidFill>
                                    <a:prstClr val="black"/>
                                  </a:solidFill>
                                  <a:latin typeface="Cambria Math" panose="02040503050406030204" pitchFamily="18" charset="0"/>
                                  <a:ea typeface="Cambria Math" panose="02040503050406030204" pitchFamily="18" charset="0"/>
                                </a:rPr>
                              </m:ctrlPr>
                            </m:accPr>
                            <m:e>
                              <m:r>
                                <a:rPr lang="en-US" altLang="zh-TW" sz="2800" i="1">
                                  <a:solidFill>
                                    <a:prstClr val="black"/>
                                  </a:solidFill>
                                  <a:latin typeface="Cambria Math" panose="02040503050406030204" pitchFamily="18" charset="0"/>
                                  <a:ea typeface="Cambria Math" panose="02040503050406030204" pitchFamily="18" charset="0"/>
                                </a:rPr>
                                <m:t>𝑖</m:t>
                              </m:r>
                            </m:e>
                          </m:acc>
                        </m:sub>
                        <m:sup>
                          <m:r>
                            <a:rPr lang="en-US" altLang="zh-TW" sz="2800" b="0" i="1" smtClean="0">
                              <a:solidFill>
                                <a:prstClr val="black"/>
                              </a:solidFill>
                              <a:latin typeface="Cambria Math" panose="02040503050406030204" pitchFamily="18" charset="0"/>
                              <a:ea typeface="Cambria Math" panose="02040503050406030204" pitchFamily="18" charset="0"/>
                            </a:rPr>
                            <m:t>0</m:t>
                          </m:r>
                        </m:sup>
                      </m:sSubSup>
                    </m:oMath>
                  </m:oMathPara>
                </a14:m>
                <a:endParaRPr lang="zh-TW" altLang="en-US" sz="2800" dirty="0"/>
              </a:p>
            </p:txBody>
          </p:sp>
        </mc:Choice>
        <mc:Fallback>
          <p:sp>
            <p:nvSpPr>
              <p:cNvPr id="13" name="文字方塊 22"/>
              <p:cNvSpPr txBox="1">
                <a:spLocks noRot="1" noChangeAspect="1" noMove="1" noResize="1" noEditPoints="1" noAdjustHandles="1" noChangeArrowheads="1" noChangeShapeType="1" noTextEdit="1"/>
              </p:cNvSpPr>
              <p:nvPr/>
            </p:nvSpPr>
            <p:spPr>
              <a:xfrm>
                <a:off x="673457" y="1776946"/>
                <a:ext cx="2856808" cy="856260"/>
              </a:xfrm>
              <a:prstGeom prst="rect">
                <a:avLst/>
              </a:prstGeom>
              <a:blipFill rotWithShape="1">
                <a:blip r:embed="rId1"/>
                <a:stretch>
                  <a:fillRect l="-12" t="-25" r="-545" b="-1870"/>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4" name="文字方塊 23"/>
              <p:cNvSpPr txBox="1"/>
              <p:nvPr/>
            </p:nvSpPr>
            <p:spPr>
              <a:xfrm rot="5400000">
                <a:off x="1969196" y="5086088"/>
                <a:ext cx="680186" cy="430887"/>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altLang="zh-TW" sz="2800" i="1" smtClean="0">
                          <a:latin typeface="Cambria Math" panose="02040503050406030204" pitchFamily="18" charset="0"/>
                          <a:ea typeface="Cambria Math" panose="02040503050406030204" pitchFamily="18" charset="0"/>
                        </a:rPr>
                        <m:t>…</m:t>
                      </m:r>
                      <m:r>
                        <a:rPr lang="en-US" altLang="zh-TW" sz="2800" b="0" i="1" smtClean="0">
                          <a:latin typeface="Cambria Math" panose="02040503050406030204" pitchFamily="18" charset="0"/>
                          <a:ea typeface="Cambria Math" panose="02040503050406030204" pitchFamily="18" charset="0"/>
                        </a:rPr>
                        <m:t>…</m:t>
                      </m:r>
                    </m:oMath>
                  </m:oMathPara>
                </a14:m>
                <a:endParaRPr lang="zh-TW" altLang="en-US" sz="2800" dirty="0"/>
              </a:p>
            </p:txBody>
          </p:sp>
        </mc:Choice>
        <mc:Fallback>
          <p:sp>
            <p:nvSpPr>
              <p:cNvPr id="14" name="文字方塊 23"/>
              <p:cNvSpPr txBox="1">
                <a:spLocks noRot="1" noChangeAspect="1" noMove="1" noResize="1" noEditPoints="1" noAdjustHandles="1" noChangeArrowheads="1" noChangeShapeType="1" noTextEdit="1"/>
              </p:cNvSpPr>
              <p:nvPr/>
            </p:nvSpPr>
            <p:spPr>
              <a:xfrm rot="5400000">
                <a:off x="1969196" y="5086088"/>
                <a:ext cx="680186" cy="430887"/>
              </a:xfrm>
              <a:prstGeom prst="rect">
                <a:avLst/>
              </a:prstGeom>
              <a:blipFill rotWithShape="1">
                <a:blip r:embed="rId2"/>
                <a:stretch>
                  <a:fillRect l="18289" t="-28971" r="18415" b="-48315"/>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5" name="文字方塊 24"/>
              <p:cNvSpPr txBox="1"/>
              <p:nvPr/>
            </p:nvSpPr>
            <p:spPr>
              <a:xfrm>
                <a:off x="673457" y="2762030"/>
                <a:ext cx="2856808" cy="852156"/>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Sup>
                        <m:sSubSupPr>
                          <m:ctrlPr>
                            <a:rPr lang="en-US" altLang="zh-TW" sz="2800" i="1" smtClean="0">
                              <a:latin typeface="Cambria Math" panose="02040503050406030204" pitchFamily="18" charset="0"/>
                              <a:ea typeface="Cambria Math" panose="02040503050406030204" pitchFamily="18" charset="0"/>
                            </a:rPr>
                          </m:ctrlPr>
                        </m:sSubSupPr>
                        <m:e>
                          <m:r>
                            <a:rPr lang="en-US" altLang="zh-TW" sz="2800" i="1" smtClean="0">
                              <a:latin typeface="Cambria Math" panose="02040503050406030204" pitchFamily="18" charset="0"/>
                              <a:ea typeface="Cambria Math" panose="02040503050406030204" pitchFamily="18" charset="0"/>
                            </a:rPr>
                            <m:t>𝑤</m:t>
                          </m:r>
                        </m:e>
                        <m:sub>
                          <m:acc>
                            <m:accPr>
                              <m:chr m:val="̇"/>
                              <m:ctrlPr>
                                <a:rPr lang="en-US" altLang="zh-TW" sz="2800" i="1" smtClean="0">
                                  <a:latin typeface="Cambria Math" panose="02040503050406030204" pitchFamily="18" charset="0"/>
                                  <a:ea typeface="Cambria Math" panose="02040503050406030204" pitchFamily="18" charset="0"/>
                                </a:rPr>
                              </m:ctrlPr>
                            </m:accPr>
                            <m:e>
                              <m:r>
                                <a:rPr lang="en-US" altLang="zh-TW" sz="2800" i="1" smtClean="0">
                                  <a:latin typeface="Cambria Math" panose="02040503050406030204" pitchFamily="18" charset="0"/>
                                  <a:ea typeface="Cambria Math" panose="02040503050406030204" pitchFamily="18" charset="0"/>
                                </a:rPr>
                                <m:t>𝑖</m:t>
                              </m:r>
                            </m:e>
                          </m:acc>
                        </m:sub>
                        <m:sup>
                          <m:r>
                            <a:rPr lang="en-US" altLang="zh-TW" sz="2800" i="1" smtClean="0">
                              <a:latin typeface="Cambria Math" panose="02040503050406030204" pitchFamily="18" charset="0"/>
                              <a:ea typeface="Cambria Math" panose="02040503050406030204" pitchFamily="18" charset="0"/>
                            </a:rPr>
                            <m:t>2</m:t>
                          </m:r>
                        </m:sup>
                      </m:sSubSup>
                      <m:r>
                        <a:rPr lang="en-US" altLang="zh-TW" sz="2800" i="1" smtClean="0">
                          <a:latin typeface="Cambria Math" panose="02040503050406030204" pitchFamily="18" charset="0"/>
                          <a:ea typeface="Cambria Math" panose="02040503050406030204" pitchFamily="18" charset="0"/>
                        </a:rPr>
                        <m:t>←</m:t>
                      </m:r>
                      <m:sSubSup>
                        <m:sSubSupPr>
                          <m:ctrlPr>
                            <a:rPr lang="en-US" altLang="zh-TW" sz="2800" i="1">
                              <a:solidFill>
                                <a:prstClr val="black"/>
                              </a:solidFill>
                              <a:latin typeface="Cambria Math" panose="02040503050406030204" pitchFamily="18" charset="0"/>
                              <a:ea typeface="Cambria Math" panose="02040503050406030204" pitchFamily="18" charset="0"/>
                            </a:rPr>
                          </m:ctrlPr>
                        </m:sSubSupPr>
                        <m:e>
                          <m:r>
                            <a:rPr lang="en-US" altLang="zh-TW" sz="2800" i="1">
                              <a:solidFill>
                                <a:prstClr val="black"/>
                              </a:solidFill>
                              <a:latin typeface="Cambria Math" panose="02040503050406030204" pitchFamily="18" charset="0"/>
                              <a:ea typeface="Cambria Math" panose="02040503050406030204" pitchFamily="18" charset="0"/>
                            </a:rPr>
                            <m:t>𝑤</m:t>
                          </m:r>
                        </m:e>
                        <m:sub>
                          <m:acc>
                            <m:accPr>
                              <m:chr m:val="̇"/>
                              <m:ctrlPr>
                                <a:rPr lang="en-US" altLang="zh-TW" sz="2800" i="1">
                                  <a:solidFill>
                                    <a:prstClr val="black"/>
                                  </a:solidFill>
                                  <a:latin typeface="Cambria Math" panose="02040503050406030204" pitchFamily="18" charset="0"/>
                                  <a:ea typeface="Cambria Math" panose="02040503050406030204" pitchFamily="18" charset="0"/>
                                </a:rPr>
                              </m:ctrlPr>
                            </m:accPr>
                            <m:e>
                              <m:r>
                                <a:rPr lang="en-US" altLang="zh-TW" sz="2800" i="1">
                                  <a:solidFill>
                                    <a:prstClr val="black"/>
                                  </a:solidFill>
                                  <a:latin typeface="Cambria Math" panose="02040503050406030204" pitchFamily="18" charset="0"/>
                                  <a:ea typeface="Cambria Math" panose="02040503050406030204" pitchFamily="18" charset="0"/>
                                </a:rPr>
                                <m:t>𝑖</m:t>
                              </m:r>
                            </m:e>
                          </m:acc>
                        </m:sub>
                        <m:sup>
                          <m:r>
                            <a:rPr lang="en-US" altLang="zh-TW" sz="2800" b="0" i="1" smtClean="0">
                              <a:solidFill>
                                <a:prstClr val="black"/>
                              </a:solidFill>
                              <a:latin typeface="Cambria Math" panose="02040503050406030204" pitchFamily="18" charset="0"/>
                              <a:ea typeface="Cambria Math" panose="02040503050406030204" pitchFamily="18" charset="0"/>
                            </a:rPr>
                            <m:t>1</m:t>
                          </m:r>
                        </m:sup>
                      </m:sSubSup>
                      <m:r>
                        <a:rPr lang="en-US" altLang="zh-TW" sz="2800" b="0" i="1" smtClean="0">
                          <a:latin typeface="Cambria Math" panose="02040503050406030204" pitchFamily="18" charset="0"/>
                        </a:rPr>
                        <m:t>−</m:t>
                      </m:r>
                      <m:f>
                        <m:fPr>
                          <m:ctrlPr>
                            <a:rPr lang="en-US" altLang="zh-TW" sz="2800" b="0" i="1" smtClean="0">
                              <a:latin typeface="Cambria Math" panose="02040503050406030204" pitchFamily="18" charset="0"/>
                            </a:rPr>
                          </m:ctrlPr>
                        </m:fPr>
                        <m:num>
                          <m:r>
                            <a:rPr lang="en-US" altLang="zh-TW" sz="2800" b="0" i="1" smtClean="0">
                              <a:latin typeface="Cambria Math" panose="02040503050406030204" pitchFamily="18" charset="0"/>
                            </a:rPr>
                            <m:t>𝑎</m:t>
                          </m:r>
                        </m:num>
                        <m:den>
                          <m:sSubSup>
                            <m:sSubSupPr>
                              <m:ctrlPr>
                                <a:rPr lang="en-US" altLang="zh-TW" sz="2800" i="1" smtClean="0">
                                  <a:solidFill>
                                    <a:prstClr val="black"/>
                                  </a:solidFill>
                                  <a:latin typeface="Cambria Math" panose="02040503050406030204" pitchFamily="18" charset="0"/>
                                  <a:ea typeface="Cambria Math" panose="02040503050406030204" pitchFamily="18" charset="0"/>
                                </a:rPr>
                              </m:ctrlPr>
                            </m:sSubSupPr>
                            <m:e>
                              <m:r>
                                <a:rPr lang="en-US" altLang="zh-TW" sz="2800" i="1" smtClean="0">
                                  <a:solidFill>
                                    <a:prstClr val="black"/>
                                  </a:solidFill>
                                  <a:latin typeface="Cambria Math" panose="02040503050406030204" pitchFamily="18" charset="0"/>
                                  <a:ea typeface="Cambria Math" panose="02040503050406030204" pitchFamily="18" charset="0"/>
                                </a:rPr>
                                <m:t>𝜎</m:t>
                              </m:r>
                            </m:e>
                            <m:sub>
                              <m:acc>
                                <m:accPr>
                                  <m:chr m:val="̇"/>
                                  <m:ctrlPr>
                                    <a:rPr lang="en-US" altLang="zh-TW" sz="2800" i="1">
                                      <a:solidFill>
                                        <a:prstClr val="black"/>
                                      </a:solidFill>
                                      <a:latin typeface="Cambria Math" panose="02040503050406030204" pitchFamily="18" charset="0"/>
                                      <a:ea typeface="Cambria Math" panose="02040503050406030204" pitchFamily="18" charset="0"/>
                                    </a:rPr>
                                  </m:ctrlPr>
                                </m:accPr>
                                <m:e>
                                  <m:r>
                                    <a:rPr lang="en-US" altLang="zh-TW" sz="2800" i="1">
                                      <a:solidFill>
                                        <a:prstClr val="black"/>
                                      </a:solidFill>
                                      <a:latin typeface="Cambria Math" panose="02040503050406030204" pitchFamily="18" charset="0"/>
                                      <a:ea typeface="Cambria Math" panose="02040503050406030204" pitchFamily="18" charset="0"/>
                                    </a:rPr>
                                    <m:t>𝑖</m:t>
                                  </m:r>
                                </m:e>
                              </m:acc>
                            </m:sub>
                            <m:sup>
                              <m:r>
                                <a:rPr lang="en-US" altLang="zh-TW" sz="2800" i="1">
                                  <a:solidFill>
                                    <a:prstClr val="black"/>
                                  </a:solidFill>
                                  <a:latin typeface="Cambria Math" panose="02040503050406030204" pitchFamily="18" charset="0"/>
                                  <a:ea typeface="Cambria Math" panose="02040503050406030204" pitchFamily="18" charset="0"/>
                                </a:rPr>
                                <m:t>1</m:t>
                              </m:r>
                            </m:sup>
                          </m:sSubSup>
                        </m:den>
                      </m:f>
                      <m:sSubSup>
                        <m:sSubSupPr>
                          <m:ctrlPr>
                            <a:rPr lang="en-US" altLang="zh-TW" sz="2800" i="1">
                              <a:solidFill>
                                <a:prstClr val="black"/>
                              </a:solidFill>
                              <a:latin typeface="Cambria Math" panose="02040503050406030204" pitchFamily="18" charset="0"/>
                              <a:ea typeface="Cambria Math" panose="02040503050406030204" pitchFamily="18" charset="0"/>
                            </a:rPr>
                          </m:ctrlPr>
                        </m:sSubSupPr>
                        <m:e>
                          <m:r>
                            <a:rPr lang="en-US" altLang="zh-TW" sz="2800" b="0" i="1" smtClean="0">
                              <a:solidFill>
                                <a:prstClr val="black"/>
                              </a:solidFill>
                              <a:latin typeface="Cambria Math" panose="02040503050406030204" pitchFamily="18" charset="0"/>
                              <a:ea typeface="Cambria Math" panose="02040503050406030204" pitchFamily="18" charset="0"/>
                            </a:rPr>
                            <m:t>𝑔</m:t>
                          </m:r>
                        </m:e>
                        <m:sub>
                          <m:acc>
                            <m:accPr>
                              <m:chr m:val="̇"/>
                              <m:ctrlPr>
                                <a:rPr lang="en-US" altLang="zh-TW" sz="2800" i="1">
                                  <a:solidFill>
                                    <a:prstClr val="black"/>
                                  </a:solidFill>
                                  <a:latin typeface="Cambria Math" panose="02040503050406030204" pitchFamily="18" charset="0"/>
                                  <a:ea typeface="Cambria Math" panose="02040503050406030204" pitchFamily="18" charset="0"/>
                                </a:rPr>
                              </m:ctrlPr>
                            </m:accPr>
                            <m:e>
                              <m:r>
                                <a:rPr lang="en-US" altLang="zh-TW" sz="2800" i="1">
                                  <a:solidFill>
                                    <a:prstClr val="black"/>
                                  </a:solidFill>
                                  <a:latin typeface="Cambria Math" panose="02040503050406030204" pitchFamily="18" charset="0"/>
                                  <a:ea typeface="Cambria Math" panose="02040503050406030204" pitchFamily="18" charset="0"/>
                                </a:rPr>
                                <m:t>𝑖</m:t>
                              </m:r>
                            </m:e>
                          </m:acc>
                        </m:sub>
                        <m:sup>
                          <m:r>
                            <a:rPr lang="en-US" altLang="zh-TW" sz="2800" b="0" i="1" smtClean="0">
                              <a:solidFill>
                                <a:prstClr val="black"/>
                              </a:solidFill>
                              <a:latin typeface="Cambria Math" panose="02040503050406030204" pitchFamily="18" charset="0"/>
                              <a:ea typeface="Cambria Math" panose="02040503050406030204" pitchFamily="18" charset="0"/>
                            </a:rPr>
                            <m:t>1</m:t>
                          </m:r>
                        </m:sup>
                      </m:sSubSup>
                    </m:oMath>
                  </m:oMathPara>
                </a14:m>
                <a:endParaRPr lang="zh-TW" altLang="en-US" sz="2800" dirty="0"/>
              </a:p>
            </p:txBody>
          </p:sp>
        </mc:Choice>
        <mc:Fallback>
          <p:sp>
            <p:nvSpPr>
              <p:cNvPr id="15" name="文字方塊 24"/>
              <p:cNvSpPr txBox="1">
                <a:spLocks noRot="1" noChangeAspect="1" noMove="1" noResize="1" noEditPoints="1" noAdjustHandles="1" noChangeArrowheads="1" noChangeShapeType="1" noTextEdit="1"/>
              </p:cNvSpPr>
              <p:nvPr/>
            </p:nvSpPr>
            <p:spPr>
              <a:xfrm>
                <a:off x="673457" y="2762030"/>
                <a:ext cx="2856808" cy="852156"/>
              </a:xfrm>
              <a:prstGeom prst="rect">
                <a:avLst/>
              </a:prstGeom>
              <a:blipFill rotWithShape="1">
                <a:blip r:embed="rId3"/>
                <a:stretch>
                  <a:fillRect l="-12" t="-49" r="-545" b="-1890"/>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6" name="文字方塊 25"/>
              <p:cNvSpPr txBox="1"/>
              <p:nvPr/>
            </p:nvSpPr>
            <p:spPr>
              <a:xfrm>
                <a:off x="712437" y="5664997"/>
                <a:ext cx="3007810" cy="850426"/>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Sup>
                        <m:sSubSupPr>
                          <m:ctrlPr>
                            <a:rPr lang="en-US" altLang="zh-TW" sz="2800" i="1" smtClean="0">
                              <a:latin typeface="Cambria Math" panose="02040503050406030204" pitchFamily="18" charset="0"/>
                              <a:ea typeface="Cambria Math" panose="02040503050406030204" pitchFamily="18" charset="0"/>
                            </a:rPr>
                          </m:ctrlPr>
                        </m:sSubSupPr>
                        <m:e>
                          <m:r>
                            <a:rPr lang="en-US" altLang="zh-TW" sz="2800" i="1">
                              <a:latin typeface="Cambria Math" panose="02040503050406030204" pitchFamily="18" charset="0"/>
                              <a:ea typeface="Cambria Math" panose="02040503050406030204" pitchFamily="18" charset="0"/>
                            </a:rPr>
                            <m:t>𝑤</m:t>
                          </m:r>
                        </m:e>
                        <m:sub>
                          <m:acc>
                            <m:accPr>
                              <m:chr m:val="̇"/>
                              <m:ctrlPr>
                                <a:rPr lang="en-US" altLang="zh-TW" sz="2800" i="1">
                                  <a:latin typeface="Cambria Math" panose="02040503050406030204" pitchFamily="18" charset="0"/>
                                  <a:ea typeface="Cambria Math" panose="02040503050406030204" pitchFamily="18" charset="0"/>
                                </a:rPr>
                              </m:ctrlPr>
                            </m:accPr>
                            <m:e>
                              <m:r>
                                <a:rPr lang="en-US" altLang="zh-TW" sz="2800" i="1">
                                  <a:latin typeface="Cambria Math" panose="02040503050406030204" pitchFamily="18" charset="0"/>
                                  <a:ea typeface="Cambria Math" panose="02040503050406030204" pitchFamily="18" charset="0"/>
                                </a:rPr>
                                <m:t>𝑖</m:t>
                              </m:r>
                            </m:e>
                          </m:acc>
                        </m:sub>
                        <m:sup>
                          <m:r>
                            <a:rPr lang="en-US" altLang="zh-TW" sz="2800" b="0" i="1" smtClean="0">
                              <a:latin typeface="Cambria Math" panose="02040503050406030204" pitchFamily="18" charset="0"/>
                              <a:ea typeface="Cambria Math" panose="02040503050406030204" pitchFamily="18" charset="0"/>
                            </a:rPr>
                            <m:t>𝑡</m:t>
                          </m:r>
                          <m:r>
                            <a:rPr lang="en-US" altLang="zh-TW" sz="2800" b="0" i="1" smtClean="0">
                              <a:latin typeface="Cambria Math" panose="02040503050406030204" pitchFamily="18" charset="0"/>
                              <a:ea typeface="Cambria Math" panose="02040503050406030204" pitchFamily="18" charset="0"/>
                            </a:rPr>
                            <m:t>+</m:t>
                          </m:r>
                          <m:r>
                            <a:rPr lang="en-US" altLang="zh-TW" sz="2800" b="0" i="1" smtClean="0">
                              <a:latin typeface="Cambria Math" panose="02040503050406030204" pitchFamily="18" charset="0"/>
                              <a:ea typeface="Cambria Math" panose="02040503050406030204" pitchFamily="18" charset="0"/>
                            </a:rPr>
                            <m:t>1</m:t>
                          </m:r>
                        </m:sup>
                      </m:sSubSup>
                      <m:r>
                        <a:rPr lang="en-US" altLang="zh-TW" sz="2800" i="1" smtClean="0">
                          <a:latin typeface="Cambria Math" panose="02040503050406030204" pitchFamily="18" charset="0"/>
                          <a:ea typeface="Cambria Math" panose="02040503050406030204" pitchFamily="18" charset="0"/>
                        </a:rPr>
                        <m:t>←</m:t>
                      </m:r>
                      <m:sSubSup>
                        <m:sSubSupPr>
                          <m:ctrlPr>
                            <a:rPr lang="en-US" altLang="zh-TW" sz="2800" i="1">
                              <a:latin typeface="Cambria Math" panose="02040503050406030204" pitchFamily="18" charset="0"/>
                              <a:ea typeface="Cambria Math" panose="02040503050406030204" pitchFamily="18" charset="0"/>
                            </a:rPr>
                          </m:ctrlPr>
                        </m:sSubSupPr>
                        <m:e>
                          <m:r>
                            <a:rPr lang="en-US" altLang="zh-TW" sz="2800" i="1">
                              <a:latin typeface="Cambria Math" panose="02040503050406030204" pitchFamily="18" charset="0"/>
                              <a:ea typeface="Cambria Math" panose="02040503050406030204" pitchFamily="18" charset="0"/>
                            </a:rPr>
                            <m:t>𝑤</m:t>
                          </m:r>
                        </m:e>
                        <m:sub>
                          <m:acc>
                            <m:accPr>
                              <m:chr m:val="̇"/>
                              <m:ctrlPr>
                                <a:rPr lang="en-US" altLang="zh-TW" sz="2800" i="1">
                                  <a:latin typeface="Cambria Math" panose="02040503050406030204" pitchFamily="18" charset="0"/>
                                  <a:ea typeface="Cambria Math" panose="02040503050406030204" pitchFamily="18" charset="0"/>
                                </a:rPr>
                              </m:ctrlPr>
                            </m:accPr>
                            <m:e>
                              <m:r>
                                <a:rPr lang="en-US" altLang="zh-TW" sz="2800" i="1">
                                  <a:latin typeface="Cambria Math" panose="02040503050406030204" pitchFamily="18" charset="0"/>
                                  <a:ea typeface="Cambria Math" panose="02040503050406030204" pitchFamily="18" charset="0"/>
                                </a:rPr>
                                <m:t>𝑖</m:t>
                              </m:r>
                            </m:e>
                          </m:acc>
                        </m:sub>
                        <m:sup>
                          <m:r>
                            <a:rPr lang="en-US" altLang="zh-TW" sz="2800" i="1">
                              <a:latin typeface="Cambria Math" panose="02040503050406030204" pitchFamily="18" charset="0"/>
                              <a:ea typeface="Cambria Math" panose="02040503050406030204" pitchFamily="18" charset="0"/>
                            </a:rPr>
                            <m:t>𝑡</m:t>
                          </m:r>
                        </m:sup>
                      </m:sSubSup>
                      <m:r>
                        <a:rPr lang="en-US" altLang="zh-TW" sz="2800" b="0" i="1" smtClean="0">
                          <a:latin typeface="Cambria Math" panose="02040503050406030204" pitchFamily="18" charset="0"/>
                        </a:rPr>
                        <m:t>−</m:t>
                      </m:r>
                      <m:f>
                        <m:fPr>
                          <m:ctrlPr>
                            <a:rPr lang="en-US" altLang="zh-TW" sz="2800" b="0" i="1" smtClean="0">
                              <a:latin typeface="Cambria Math" panose="02040503050406030204" pitchFamily="18" charset="0"/>
                            </a:rPr>
                          </m:ctrlPr>
                        </m:fPr>
                        <m:num>
                          <m:r>
                            <a:rPr lang="en-US" altLang="zh-TW" sz="2800" i="1">
                              <a:latin typeface="Cambria Math" panose="02040503050406030204" pitchFamily="18" charset="0"/>
                            </a:rPr>
                            <m:t>𝑎</m:t>
                          </m:r>
                        </m:num>
                        <m:den>
                          <m:sSubSup>
                            <m:sSubSupPr>
                              <m:ctrlPr>
                                <a:rPr lang="en-US" altLang="zh-TW" sz="2800" i="1" smtClean="0">
                                  <a:solidFill>
                                    <a:prstClr val="black"/>
                                  </a:solidFill>
                                  <a:latin typeface="Cambria Math" panose="02040503050406030204" pitchFamily="18" charset="0"/>
                                  <a:ea typeface="Cambria Math" panose="02040503050406030204" pitchFamily="18" charset="0"/>
                                </a:rPr>
                              </m:ctrlPr>
                            </m:sSubSupPr>
                            <m:e>
                              <m:r>
                                <a:rPr lang="en-US" altLang="zh-TW" sz="2800" i="1">
                                  <a:solidFill>
                                    <a:prstClr val="black"/>
                                  </a:solidFill>
                                  <a:latin typeface="Cambria Math" panose="02040503050406030204" pitchFamily="18" charset="0"/>
                                  <a:ea typeface="Cambria Math" panose="02040503050406030204" pitchFamily="18" charset="0"/>
                                </a:rPr>
                                <m:t>𝜎</m:t>
                              </m:r>
                            </m:e>
                            <m:sub>
                              <m:acc>
                                <m:accPr>
                                  <m:chr m:val="̇"/>
                                  <m:ctrlPr>
                                    <a:rPr lang="en-US" altLang="zh-TW" sz="2800" i="1">
                                      <a:solidFill>
                                        <a:prstClr val="black"/>
                                      </a:solidFill>
                                      <a:latin typeface="Cambria Math" panose="02040503050406030204" pitchFamily="18" charset="0"/>
                                      <a:ea typeface="Cambria Math" panose="02040503050406030204" pitchFamily="18" charset="0"/>
                                    </a:rPr>
                                  </m:ctrlPr>
                                </m:accPr>
                                <m:e>
                                  <m:r>
                                    <a:rPr lang="en-US" altLang="zh-TW" sz="2800" i="1">
                                      <a:solidFill>
                                        <a:prstClr val="black"/>
                                      </a:solidFill>
                                      <a:latin typeface="Cambria Math" panose="02040503050406030204" pitchFamily="18" charset="0"/>
                                      <a:ea typeface="Cambria Math" panose="02040503050406030204" pitchFamily="18" charset="0"/>
                                    </a:rPr>
                                    <m:t>𝑖</m:t>
                                  </m:r>
                                </m:e>
                              </m:acc>
                            </m:sub>
                            <m:sup>
                              <m:r>
                                <a:rPr lang="en-US" altLang="zh-TW" sz="2800" b="0" i="1" smtClean="0">
                                  <a:solidFill>
                                    <a:prstClr val="black"/>
                                  </a:solidFill>
                                  <a:latin typeface="Cambria Math" panose="02040503050406030204" pitchFamily="18" charset="0"/>
                                  <a:ea typeface="Cambria Math" panose="02040503050406030204" pitchFamily="18" charset="0"/>
                                </a:rPr>
                                <m:t>𝑡</m:t>
                              </m:r>
                            </m:sup>
                          </m:sSubSup>
                        </m:den>
                      </m:f>
                      <m:sSubSup>
                        <m:sSubSupPr>
                          <m:ctrlPr>
                            <a:rPr lang="en-US" altLang="zh-TW" sz="2800" i="1">
                              <a:solidFill>
                                <a:prstClr val="black"/>
                              </a:solidFill>
                              <a:latin typeface="Cambria Math" panose="02040503050406030204" pitchFamily="18" charset="0"/>
                              <a:ea typeface="Cambria Math" panose="02040503050406030204" pitchFamily="18" charset="0"/>
                            </a:rPr>
                          </m:ctrlPr>
                        </m:sSubSupPr>
                        <m:e>
                          <m:r>
                            <a:rPr lang="en-US" altLang="zh-TW" sz="2800" i="1">
                              <a:solidFill>
                                <a:prstClr val="black"/>
                              </a:solidFill>
                              <a:latin typeface="Cambria Math" panose="02040503050406030204" pitchFamily="18" charset="0"/>
                              <a:ea typeface="Cambria Math" panose="02040503050406030204" pitchFamily="18" charset="0"/>
                            </a:rPr>
                            <m:t>𝑔</m:t>
                          </m:r>
                        </m:e>
                        <m:sub>
                          <m:acc>
                            <m:accPr>
                              <m:chr m:val="̇"/>
                              <m:ctrlPr>
                                <a:rPr lang="en-US" altLang="zh-TW" sz="2800" i="1">
                                  <a:solidFill>
                                    <a:prstClr val="black"/>
                                  </a:solidFill>
                                  <a:latin typeface="Cambria Math" panose="02040503050406030204" pitchFamily="18" charset="0"/>
                                  <a:ea typeface="Cambria Math" panose="02040503050406030204" pitchFamily="18" charset="0"/>
                                </a:rPr>
                              </m:ctrlPr>
                            </m:accPr>
                            <m:e>
                              <m:r>
                                <a:rPr lang="en-US" altLang="zh-TW" sz="2800" i="1">
                                  <a:solidFill>
                                    <a:prstClr val="black"/>
                                  </a:solidFill>
                                  <a:latin typeface="Cambria Math" panose="02040503050406030204" pitchFamily="18" charset="0"/>
                                  <a:ea typeface="Cambria Math" panose="02040503050406030204" pitchFamily="18" charset="0"/>
                                </a:rPr>
                                <m:t>𝑖</m:t>
                              </m:r>
                            </m:e>
                          </m:acc>
                        </m:sub>
                        <m:sup>
                          <m:r>
                            <a:rPr lang="en-US" altLang="zh-TW" sz="2800" b="0" i="1" smtClean="0">
                              <a:solidFill>
                                <a:prstClr val="black"/>
                              </a:solidFill>
                              <a:latin typeface="Cambria Math" panose="02040503050406030204" pitchFamily="18" charset="0"/>
                              <a:ea typeface="Cambria Math" panose="02040503050406030204" pitchFamily="18" charset="0"/>
                            </a:rPr>
                            <m:t>𝑡</m:t>
                          </m:r>
                        </m:sup>
                      </m:sSubSup>
                    </m:oMath>
                  </m:oMathPara>
                </a14:m>
                <a:endParaRPr lang="zh-TW" altLang="en-US" sz="2800" dirty="0"/>
              </a:p>
            </p:txBody>
          </p:sp>
        </mc:Choice>
        <mc:Fallback>
          <p:sp>
            <p:nvSpPr>
              <p:cNvPr id="16" name="文字方塊 25"/>
              <p:cNvSpPr txBox="1">
                <a:spLocks noRot="1" noChangeAspect="1" noMove="1" noResize="1" noEditPoints="1" noAdjustHandles="1" noChangeArrowheads="1" noChangeShapeType="1" noTextEdit="1"/>
              </p:cNvSpPr>
              <p:nvPr/>
            </p:nvSpPr>
            <p:spPr>
              <a:xfrm>
                <a:off x="712437" y="5664997"/>
                <a:ext cx="3007810" cy="850426"/>
              </a:xfrm>
              <a:prstGeom prst="rect">
                <a:avLst/>
              </a:prstGeom>
              <a:blipFill rotWithShape="1">
                <a:blip r:embed="rId4"/>
                <a:stretch>
                  <a:fillRect l="-20" t="-19" r="-1190" b="-1903"/>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7" name="文字方塊 26"/>
              <p:cNvSpPr txBox="1"/>
              <p:nvPr/>
            </p:nvSpPr>
            <p:spPr>
              <a:xfrm>
                <a:off x="4123596" y="1656153"/>
                <a:ext cx="2749086" cy="876843"/>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Sup>
                        <m:sSubSupPr>
                          <m:ctrlPr>
                            <a:rPr lang="en-US" altLang="zh-TW" sz="2800" i="1">
                              <a:solidFill>
                                <a:prstClr val="black"/>
                              </a:solidFill>
                              <a:latin typeface="Cambria Math" panose="02040503050406030204" pitchFamily="18" charset="0"/>
                              <a:ea typeface="Cambria Math" panose="02040503050406030204" pitchFamily="18" charset="0"/>
                            </a:rPr>
                          </m:ctrlPr>
                        </m:sSubSupPr>
                        <m:e>
                          <m:r>
                            <a:rPr lang="en-US" altLang="zh-TW" sz="2800" i="1">
                              <a:solidFill>
                                <a:prstClr val="black"/>
                              </a:solidFill>
                              <a:latin typeface="Cambria Math" panose="02040503050406030204" pitchFamily="18" charset="0"/>
                              <a:ea typeface="Cambria Math" panose="02040503050406030204" pitchFamily="18" charset="0"/>
                            </a:rPr>
                            <m:t>𝜎</m:t>
                          </m:r>
                        </m:e>
                        <m:sub>
                          <m:acc>
                            <m:accPr>
                              <m:chr m:val="̇"/>
                              <m:ctrlPr>
                                <a:rPr lang="en-US" altLang="zh-TW" sz="2800" i="1">
                                  <a:solidFill>
                                    <a:prstClr val="black"/>
                                  </a:solidFill>
                                  <a:latin typeface="Cambria Math" panose="02040503050406030204" pitchFamily="18" charset="0"/>
                                  <a:ea typeface="Cambria Math" panose="02040503050406030204" pitchFamily="18" charset="0"/>
                                </a:rPr>
                              </m:ctrlPr>
                            </m:accPr>
                            <m:e>
                              <m:r>
                                <a:rPr lang="en-US" altLang="zh-TW" sz="2800" i="1">
                                  <a:solidFill>
                                    <a:prstClr val="black"/>
                                  </a:solidFill>
                                  <a:latin typeface="Cambria Math" panose="02040503050406030204" pitchFamily="18" charset="0"/>
                                  <a:ea typeface="Cambria Math" panose="02040503050406030204" pitchFamily="18" charset="0"/>
                                </a:rPr>
                                <m:t>𝑖</m:t>
                              </m:r>
                            </m:e>
                          </m:acc>
                        </m:sub>
                        <m:sup>
                          <m:r>
                            <a:rPr lang="en-US" altLang="zh-TW" sz="2800" i="1">
                              <a:solidFill>
                                <a:prstClr val="black"/>
                              </a:solidFill>
                              <a:latin typeface="Cambria Math" panose="02040503050406030204" pitchFamily="18" charset="0"/>
                              <a:ea typeface="Cambria Math" panose="02040503050406030204" pitchFamily="18" charset="0"/>
                            </a:rPr>
                            <m:t>0</m:t>
                          </m:r>
                        </m:sup>
                      </m:sSubSup>
                      <m:r>
                        <a:rPr lang="en-US" altLang="zh-TW" sz="2800">
                          <a:latin typeface="Cambria Math" panose="02040503050406030204" pitchFamily="18" charset="0"/>
                        </a:rPr>
                        <m:t>=</m:t>
                      </m:r>
                      <m:rad>
                        <m:radPr>
                          <m:degHide m:val="on"/>
                          <m:ctrlPr>
                            <a:rPr lang="en-US" altLang="zh-TW" sz="2800" i="1">
                              <a:latin typeface="Cambria Math" panose="02040503050406030204" pitchFamily="18" charset="0"/>
                            </a:rPr>
                          </m:ctrlPr>
                        </m:radPr>
                        <m:deg/>
                        <m:e>
                          <m:sSup>
                            <m:sSupPr>
                              <m:ctrlPr>
                                <a:rPr lang="en-US" altLang="zh-TW" sz="2800" i="1">
                                  <a:latin typeface="Cambria Math" panose="02040503050406030204" pitchFamily="18" charset="0"/>
                                </a:rPr>
                              </m:ctrlPr>
                            </m:sSupPr>
                            <m:e>
                              <m:d>
                                <m:dPr>
                                  <m:ctrlPr>
                                    <a:rPr lang="en-US" altLang="zh-TW" sz="2800" i="1">
                                      <a:latin typeface="Cambria Math" panose="02040503050406030204" pitchFamily="18" charset="0"/>
                                    </a:rPr>
                                  </m:ctrlPr>
                                </m:dPr>
                                <m:e>
                                  <m:sSubSup>
                                    <m:sSubSupPr>
                                      <m:ctrlPr>
                                        <a:rPr lang="en-US" altLang="zh-TW" sz="2800" i="1">
                                          <a:solidFill>
                                            <a:prstClr val="black"/>
                                          </a:solidFill>
                                          <a:latin typeface="Cambria Math" panose="02040503050406030204" pitchFamily="18" charset="0"/>
                                          <a:ea typeface="Cambria Math" panose="02040503050406030204" pitchFamily="18" charset="0"/>
                                        </a:rPr>
                                      </m:ctrlPr>
                                    </m:sSubSupPr>
                                    <m:e>
                                      <m:r>
                                        <a:rPr lang="en-US" altLang="zh-TW" sz="2800" i="1">
                                          <a:solidFill>
                                            <a:prstClr val="black"/>
                                          </a:solidFill>
                                          <a:latin typeface="Cambria Math" panose="02040503050406030204" pitchFamily="18" charset="0"/>
                                          <a:ea typeface="Cambria Math" panose="02040503050406030204" pitchFamily="18" charset="0"/>
                                        </a:rPr>
                                        <m:t>𝑔</m:t>
                                      </m:r>
                                    </m:e>
                                    <m:sub>
                                      <m:acc>
                                        <m:accPr>
                                          <m:chr m:val="̇"/>
                                          <m:ctrlPr>
                                            <a:rPr lang="en-US" altLang="zh-TW" sz="2800" i="1">
                                              <a:solidFill>
                                                <a:prstClr val="black"/>
                                              </a:solidFill>
                                              <a:latin typeface="Cambria Math" panose="02040503050406030204" pitchFamily="18" charset="0"/>
                                              <a:ea typeface="Cambria Math" panose="02040503050406030204" pitchFamily="18" charset="0"/>
                                            </a:rPr>
                                          </m:ctrlPr>
                                        </m:accPr>
                                        <m:e>
                                          <m:r>
                                            <a:rPr lang="en-US" altLang="zh-TW" sz="2800" i="1">
                                              <a:solidFill>
                                                <a:prstClr val="black"/>
                                              </a:solidFill>
                                              <a:latin typeface="Cambria Math" panose="02040503050406030204" pitchFamily="18" charset="0"/>
                                              <a:ea typeface="Cambria Math" panose="02040503050406030204" pitchFamily="18" charset="0"/>
                                            </a:rPr>
                                            <m:t>𝑖</m:t>
                                          </m:r>
                                        </m:e>
                                      </m:acc>
                                    </m:sub>
                                    <m:sup>
                                      <m:r>
                                        <a:rPr lang="en-US" altLang="zh-TW" sz="2800" i="1">
                                          <a:solidFill>
                                            <a:prstClr val="black"/>
                                          </a:solidFill>
                                          <a:latin typeface="Cambria Math" panose="02040503050406030204" pitchFamily="18" charset="0"/>
                                          <a:ea typeface="Cambria Math" panose="02040503050406030204" pitchFamily="18" charset="0"/>
                                        </a:rPr>
                                        <m:t>0</m:t>
                                      </m:r>
                                    </m:sup>
                                  </m:sSubSup>
                                </m:e>
                              </m:d>
                            </m:e>
                            <m:sup>
                              <m:r>
                                <a:rPr lang="en-US" altLang="zh-TW" sz="2800" i="1">
                                  <a:latin typeface="Cambria Math" panose="02040503050406030204" pitchFamily="18" charset="0"/>
                                </a:rPr>
                                <m:t>2</m:t>
                              </m:r>
                            </m:sup>
                          </m:sSup>
                          <m:r>
                            <a:rPr lang="en-US" altLang="zh-TW" sz="2800" b="0" i="1" smtClean="0">
                              <a:latin typeface="Cambria Math" panose="02040503050406030204" pitchFamily="18" charset="0"/>
                            </a:rPr>
                            <m:t>+</m:t>
                          </m:r>
                          <m:r>
                            <a:rPr lang="en-US" altLang="zh-TW" sz="2800" i="1" smtClean="0">
                              <a:latin typeface="Cambria Math" panose="02040503050406030204" pitchFamily="18" charset="0"/>
                            </a:rPr>
                            <m:t>𝛿</m:t>
                          </m:r>
                        </m:e>
                      </m:rad>
                    </m:oMath>
                  </m:oMathPara>
                </a14:m>
                <a:endParaRPr lang="zh-TW" altLang="en-US" sz="2800" dirty="0"/>
              </a:p>
            </p:txBody>
          </p:sp>
        </mc:Choice>
        <mc:Fallback>
          <p:sp>
            <p:nvSpPr>
              <p:cNvPr id="17" name="文字方塊 26"/>
              <p:cNvSpPr txBox="1">
                <a:spLocks noRot="1" noChangeAspect="1" noMove="1" noResize="1" noEditPoints="1" noAdjustHandles="1" noChangeArrowheads="1" noChangeShapeType="1" noTextEdit="1"/>
              </p:cNvSpPr>
              <p:nvPr/>
            </p:nvSpPr>
            <p:spPr>
              <a:xfrm>
                <a:off x="4123596" y="1656153"/>
                <a:ext cx="2749086" cy="876843"/>
              </a:xfrm>
              <a:prstGeom prst="rect">
                <a:avLst/>
              </a:prstGeom>
              <a:blipFill rotWithShape="1">
                <a:blip r:embed="rId5"/>
                <a:stretch>
                  <a:fillRect l="-20" t="-8" r="-2492" b="70"/>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8" name="文字方塊 27"/>
              <p:cNvSpPr txBox="1"/>
              <p:nvPr/>
            </p:nvSpPr>
            <p:spPr>
              <a:xfrm>
                <a:off x="4123596" y="2800010"/>
                <a:ext cx="4019049" cy="876843"/>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Sup>
                        <m:sSubSupPr>
                          <m:ctrlPr>
                            <a:rPr lang="en-US" altLang="zh-TW" sz="2800" i="1">
                              <a:solidFill>
                                <a:prstClr val="black"/>
                              </a:solidFill>
                              <a:latin typeface="Cambria Math" panose="02040503050406030204" pitchFamily="18" charset="0"/>
                              <a:ea typeface="Cambria Math" panose="02040503050406030204" pitchFamily="18" charset="0"/>
                            </a:rPr>
                          </m:ctrlPr>
                        </m:sSubSupPr>
                        <m:e>
                          <m:r>
                            <a:rPr lang="en-US" altLang="zh-TW" sz="2800" i="1">
                              <a:solidFill>
                                <a:prstClr val="black"/>
                              </a:solidFill>
                              <a:latin typeface="Cambria Math" panose="02040503050406030204" pitchFamily="18" charset="0"/>
                              <a:ea typeface="Cambria Math" panose="02040503050406030204" pitchFamily="18" charset="0"/>
                            </a:rPr>
                            <m:t>𝜎</m:t>
                          </m:r>
                        </m:e>
                        <m:sub>
                          <m:acc>
                            <m:accPr>
                              <m:chr m:val="̇"/>
                              <m:ctrlPr>
                                <a:rPr lang="en-US" altLang="zh-TW" sz="2800" i="1">
                                  <a:solidFill>
                                    <a:prstClr val="black"/>
                                  </a:solidFill>
                                  <a:latin typeface="Cambria Math" panose="02040503050406030204" pitchFamily="18" charset="0"/>
                                  <a:ea typeface="Cambria Math" panose="02040503050406030204" pitchFamily="18" charset="0"/>
                                </a:rPr>
                              </m:ctrlPr>
                            </m:accPr>
                            <m:e>
                              <m:r>
                                <a:rPr lang="en-US" altLang="zh-TW" sz="2800" i="1">
                                  <a:solidFill>
                                    <a:prstClr val="black"/>
                                  </a:solidFill>
                                  <a:latin typeface="Cambria Math" panose="02040503050406030204" pitchFamily="18" charset="0"/>
                                  <a:ea typeface="Cambria Math" panose="02040503050406030204" pitchFamily="18" charset="0"/>
                                </a:rPr>
                                <m:t>𝑖</m:t>
                              </m:r>
                            </m:e>
                          </m:acc>
                        </m:sub>
                        <m:sup>
                          <m:r>
                            <a:rPr lang="en-US" altLang="zh-TW" sz="2800" i="1">
                              <a:solidFill>
                                <a:prstClr val="black"/>
                              </a:solidFill>
                              <a:latin typeface="Cambria Math" panose="02040503050406030204" pitchFamily="18" charset="0"/>
                              <a:ea typeface="Cambria Math" panose="02040503050406030204" pitchFamily="18" charset="0"/>
                            </a:rPr>
                            <m:t>1</m:t>
                          </m:r>
                        </m:sup>
                      </m:sSubSup>
                      <m:r>
                        <a:rPr lang="en-US" altLang="zh-TW" sz="2800" b="0" i="0" smtClean="0">
                          <a:latin typeface="Cambria Math" panose="02040503050406030204" pitchFamily="18" charset="0"/>
                        </a:rPr>
                        <m:t>=</m:t>
                      </m:r>
                      <m:rad>
                        <m:radPr>
                          <m:degHide m:val="on"/>
                          <m:ctrlPr>
                            <a:rPr lang="en-US" altLang="zh-TW" sz="2800" i="1">
                              <a:latin typeface="Cambria Math" panose="02040503050406030204" pitchFamily="18" charset="0"/>
                            </a:rPr>
                          </m:ctrlPr>
                        </m:radPr>
                        <m:deg/>
                        <m:e>
                          <m:sSup>
                            <m:sSupPr>
                              <m:ctrlPr>
                                <a:rPr lang="en-US" altLang="zh-TW" sz="2800" i="1">
                                  <a:latin typeface="Cambria Math" panose="02040503050406030204" pitchFamily="18" charset="0"/>
                                </a:rPr>
                              </m:ctrlPr>
                            </m:sSupPr>
                            <m:e>
                              <m:d>
                                <m:dPr>
                                  <m:ctrlPr>
                                    <a:rPr lang="en-US" altLang="zh-TW" sz="2800" i="1">
                                      <a:latin typeface="Cambria Math" panose="02040503050406030204" pitchFamily="18" charset="0"/>
                                    </a:rPr>
                                  </m:ctrlPr>
                                </m:dPr>
                                <m:e>
                                  <m:sSubSup>
                                    <m:sSubSupPr>
                                      <m:ctrlPr>
                                        <a:rPr lang="en-US" altLang="zh-TW" sz="2800" i="1">
                                          <a:solidFill>
                                            <a:prstClr val="black"/>
                                          </a:solidFill>
                                          <a:latin typeface="Cambria Math" panose="02040503050406030204" pitchFamily="18" charset="0"/>
                                          <a:ea typeface="Cambria Math" panose="02040503050406030204" pitchFamily="18" charset="0"/>
                                        </a:rPr>
                                      </m:ctrlPr>
                                    </m:sSubSupPr>
                                    <m:e>
                                      <m:r>
                                        <a:rPr lang="en-US" altLang="zh-TW" sz="2800" i="1">
                                          <a:solidFill>
                                            <a:prstClr val="black"/>
                                          </a:solidFill>
                                          <a:latin typeface="Cambria Math" panose="02040503050406030204" pitchFamily="18" charset="0"/>
                                          <a:ea typeface="Cambria Math" panose="02040503050406030204" pitchFamily="18" charset="0"/>
                                        </a:rPr>
                                        <m:t>𝑔</m:t>
                                      </m:r>
                                    </m:e>
                                    <m:sub>
                                      <m:acc>
                                        <m:accPr>
                                          <m:chr m:val="̇"/>
                                          <m:ctrlPr>
                                            <a:rPr lang="en-US" altLang="zh-TW" sz="2800" i="1">
                                              <a:solidFill>
                                                <a:prstClr val="black"/>
                                              </a:solidFill>
                                              <a:latin typeface="Cambria Math" panose="02040503050406030204" pitchFamily="18" charset="0"/>
                                              <a:ea typeface="Cambria Math" panose="02040503050406030204" pitchFamily="18" charset="0"/>
                                            </a:rPr>
                                          </m:ctrlPr>
                                        </m:accPr>
                                        <m:e>
                                          <m:r>
                                            <a:rPr lang="en-US" altLang="zh-TW" sz="2800" i="1">
                                              <a:solidFill>
                                                <a:prstClr val="black"/>
                                              </a:solidFill>
                                              <a:latin typeface="Cambria Math" panose="02040503050406030204" pitchFamily="18" charset="0"/>
                                              <a:ea typeface="Cambria Math" panose="02040503050406030204" pitchFamily="18" charset="0"/>
                                            </a:rPr>
                                            <m:t>𝑖</m:t>
                                          </m:r>
                                        </m:e>
                                      </m:acc>
                                    </m:sub>
                                    <m:sup>
                                      <m:r>
                                        <a:rPr lang="en-US" altLang="zh-TW" sz="2800" i="1">
                                          <a:solidFill>
                                            <a:prstClr val="black"/>
                                          </a:solidFill>
                                          <a:latin typeface="Cambria Math" panose="02040503050406030204" pitchFamily="18" charset="0"/>
                                          <a:ea typeface="Cambria Math" panose="02040503050406030204" pitchFamily="18" charset="0"/>
                                        </a:rPr>
                                        <m:t>0</m:t>
                                      </m:r>
                                    </m:sup>
                                  </m:sSubSup>
                                </m:e>
                              </m:d>
                            </m:e>
                            <m:sup>
                              <m:r>
                                <a:rPr lang="en-US" altLang="zh-TW" sz="2800" i="1">
                                  <a:latin typeface="Cambria Math" panose="02040503050406030204" pitchFamily="18" charset="0"/>
                                </a:rPr>
                                <m:t>2</m:t>
                              </m:r>
                            </m:sup>
                          </m:sSup>
                          <m:r>
                            <a:rPr lang="en-US" altLang="zh-TW" sz="2800" i="1">
                              <a:latin typeface="Cambria Math" panose="02040503050406030204" pitchFamily="18" charset="0"/>
                            </a:rPr>
                            <m:t>+</m:t>
                          </m:r>
                          <m:sSup>
                            <m:sSupPr>
                              <m:ctrlPr>
                                <a:rPr lang="en-US" altLang="zh-TW" sz="2800" i="1">
                                  <a:latin typeface="Cambria Math" panose="02040503050406030204" pitchFamily="18" charset="0"/>
                                </a:rPr>
                              </m:ctrlPr>
                            </m:sSupPr>
                            <m:e>
                              <m:d>
                                <m:dPr>
                                  <m:ctrlPr>
                                    <a:rPr lang="en-US" altLang="zh-TW" sz="2800" i="1">
                                      <a:latin typeface="Cambria Math" panose="02040503050406030204" pitchFamily="18" charset="0"/>
                                    </a:rPr>
                                  </m:ctrlPr>
                                </m:dPr>
                                <m:e>
                                  <m:sSubSup>
                                    <m:sSubSupPr>
                                      <m:ctrlPr>
                                        <a:rPr lang="en-US" altLang="zh-TW" sz="2800" i="1">
                                          <a:solidFill>
                                            <a:prstClr val="black"/>
                                          </a:solidFill>
                                          <a:latin typeface="Cambria Math" panose="02040503050406030204" pitchFamily="18" charset="0"/>
                                          <a:ea typeface="Cambria Math" panose="02040503050406030204" pitchFamily="18" charset="0"/>
                                        </a:rPr>
                                      </m:ctrlPr>
                                    </m:sSubSupPr>
                                    <m:e>
                                      <m:r>
                                        <a:rPr lang="en-US" altLang="zh-TW" sz="2800" i="1">
                                          <a:solidFill>
                                            <a:prstClr val="black"/>
                                          </a:solidFill>
                                          <a:latin typeface="Cambria Math" panose="02040503050406030204" pitchFamily="18" charset="0"/>
                                          <a:ea typeface="Cambria Math" panose="02040503050406030204" pitchFamily="18" charset="0"/>
                                        </a:rPr>
                                        <m:t>𝑔</m:t>
                                      </m:r>
                                    </m:e>
                                    <m:sub>
                                      <m:acc>
                                        <m:accPr>
                                          <m:chr m:val="̇"/>
                                          <m:ctrlPr>
                                            <a:rPr lang="en-US" altLang="zh-TW" sz="2800" i="1">
                                              <a:solidFill>
                                                <a:prstClr val="black"/>
                                              </a:solidFill>
                                              <a:latin typeface="Cambria Math" panose="02040503050406030204" pitchFamily="18" charset="0"/>
                                              <a:ea typeface="Cambria Math" panose="02040503050406030204" pitchFamily="18" charset="0"/>
                                            </a:rPr>
                                          </m:ctrlPr>
                                        </m:accPr>
                                        <m:e>
                                          <m:r>
                                            <a:rPr lang="en-US" altLang="zh-TW" sz="2800" i="1">
                                              <a:solidFill>
                                                <a:prstClr val="black"/>
                                              </a:solidFill>
                                              <a:latin typeface="Cambria Math" panose="02040503050406030204" pitchFamily="18" charset="0"/>
                                              <a:ea typeface="Cambria Math" panose="02040503050406030204" pitchFamily="18" charset="0"/>
                                            </a:rPr>
                                            <m:t>𝑖</m:t>
                                          </m:r>
                                        </m:e>
                                      </m:acc>
                                    </m:sub>
                                    <m:sup>
                                      <m:r>
                                        <a:rPr lang="en-US" altLang="zh-TW" sz="2800" i="1">
                                          <a:solidFill>
                                            <a:prstClr val="black"/>
                                          </a:solidFill>
                                          <a:latin typeface="Cambria Math" panose="02040503050406030204" pitchFamily="18" charset="0"/>
                                          <a:ea typeface="Cambria Math" panose="02040503050406030204" pitchFamily="18" charset="0"/>
                                        </a:rPr>
                                        <m:t>1</m:t>
                                      </m:r>
                                    </m:sup>
                                  </m:sSubSup>
                                </m:e>
                              </m:d>
                            </m:e>
                            <m:sup>
                              <m:r>
                                <a:rPr lang="en-US" altLang="zh-TW" sz="2800" i="1">
                                  <a:latin typeface="Cambria Math" panose="02040503050406030204" pitchFamily="18" charset="0"/>
                                </a:rPr>
                                <m:t>2</m:t>
                              </m:r>
                            </m:sup>
                          </m:sSup>
                          <m:r>
                            <a:rPr lang="en-US" altLang="zh-TW" sz="2800" b="0" i="1" smtClean="0">
                              <a:latin typeface="Cambria Math" panose="02040503050406030204" pitchFamily="18" charset="0"/>
                            </a:rPr>
                            <m:t>+</m:t>
                          </m:r>
                          <m:r>
                            <a:rPr lang="en-US" altLang="zh-TW" sz="2800" i="1">
                              <a:latin typeface="Cambria Math" panose="02040503050406030204" pitchFamily="18" charset="0"/>
                            </a:rPr>
                            <m:t>𝛿</m:t>
                          </m:r>
                        </m:e>
                      </m:rad>
                    </m:oMath>
                  </m:oMathPara>
                </a14:m>
                <a:endParaRPr lang="zh-TW" altLang="en-US" sz="2800" dirty="0"/>
              </a:p>
            </p:txBody>
          </p:sp>
        </mc:Choice>
        <mc:Fallback>
          <p:sp>
            <p:nvSpPr>
              <p:cNvPr id="18" name="文字方塊 27"/>
              <p:cNvSpPr txBox="1">
                <a:spLocks noRot="1" noChangeAspect="1" noMove="1" noResize="1" noEditPoints="1" noAdjustHandles="1" noChangeArrowheads="1" noChangeShapeType="1" noTextEdit="1"/>
              </p:cNvSpPr>
              <p:nvPr/>
            </p:nvSpPr>
            <p:spPr>
              <a:xfrm>
                <a:off x="4123596" y="2800010"/>
                <a:ext cx="4019049" cy="876843"/>
              </a:xfrm>
              <a:prstGeom prst="rect">
                <a:avLst/>
              </a:prstGeom>
              <a:blipFill rotWithShape="1">
                <a:blip r:embed="rId6"/>
                <a:stretch>
                  <a:fillRect l="-13" t="-34" r="-1879" b="23"/>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9" name="文字方塊 28"/>
              <p:cNvSpPr txBox="1"/>
              <p:nvPr/>
            </p:nvSpPr>
            <p:spPr>
              <a:xfrm>
                <a:off x="4123596" y="5134510"/>
                <a:ext cx="3193503" cy="1676293"/>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Sup>
                        <m:sSubSupPr>
                          <m:ctrlPr>
                            <a:rPr lang="en-US" altLang="zh-TW" sz="2800" i="1" smtClean="0">
                              <a:solidFill>
                                <a:prstClr val="black"/>
                              </a:solidFill>
                              <a:latin typeface="Cambria Math" panose="02040503050406030204" pitchFamily="18" charset="0"/>
                              <a:ea typeface="Cambria Math" panose="02040503050406030204" pitchFamily="18" charset="0"/>
                            </a:rPr>
                          </m:ctrlPr>
                        </m:sSubSupPr>
                        <m:e>
                          <m:r>
                            <a:rPr lang="en-US" altLang="zh-TW" sz="2800" i="1">
                              <a:solidFill>
                                <a:prstClr val="black"/>
                              </a:solidFill>
                              <a:latin typeface="Cambria Math" panose="02040503050406030204" pitchFamily="18" charset="0"/>
                              <a:ea typeface="Cambria Math" panose="02040503050406030204" pitchFamily="18" charset="0"/>
                            </a:rPr>
                            <m:t>𝜎</m:t>
                          </m:r>
                        </m:e>
                        <m:sub>
                          <m:acc>
                            <m:accPr>
                              <m:chr m:val="̇"/>
                              <m:ctrlPr>
                                <a:rPr lang="en-US" altLang="zh-TW" sz="2800" i="1">
                                  <a:solidFill>
                                    <a:prstClr val="black"/>
                                  </a:solidFill>
                                  <a:latin typeface="Cambria Math" panose="02040503050406030204" pitchFamily="18" charset="0"/>
                                  <a:ea typeface="Cambria Math" panose="02040503050406030204" pitchFamily="18" charset="0"/>
                                </a:rPr>
                              </m:ctrlPr>
                            </m:accPr>
                            <m:e>
                              <m:r>
                                <a:rPr lang="en-US" altLang="zh-TW" sz="2800" i="1">
                                  <a:solidFill>
                                    <a:prstClr val="black"/>
                                  </a:solidFill>
                                  <a:latin typeface="Cambria Math" panose="02040503050406030204" pitchFamily="18" charset="0"/>
                                  <a:ea typeface="Cambria Math" panose="02040503050406030204" pitchFamily="18" charset="0"/>
                                </a:rPr>
                                <m:t>𝑖</m:t>
                              </m:r>
                            </m:e>
                          </m:acc>
                        </m:sub>
                        <m:sup>
                          <m:r>
                            <a:rPr lang="en-US" altLang="zh-TW" sz="2800" i="1">
                              <a:solidFill>
                                <a:prstClr val="black"/>
                              </a:solidFill>
                              <a:latin typeface="Cambria Math" panose="02040503050406030204" pitchFamily="18" charset="0"/>
                              <a:ea typeface="Cambria Math" panose="02040503050406030204" pitchFamily="18" charset="0"/>
                            </a:rPr>
                            <m:t>𝑡</m:t>
                          </m:r>
                        </m:sup>
                      </m:sSubSup>
                      <m:r>
                        <a:rPr lang="en-US" altLang="zh-TW" sz="2800" b="0" i="0" smtClean="0">
                          <a:latin typeface="Cambria Math" panose="02040503050406030204" pitchFamily="18" charset="0"/>
                        </a:rPr>
                        <m:t>=</m:t>
                      </m:r>
                      <m:rad>
                        <m:radPr>
                          <m:degHide m:val="on"/>
                          <m:ctrlPr>
                            <a:rPr lang="en-US" altLang="zh-TW" sz="2800" i="1" smtClean="0">
                              <a:latin typeface="Cambria Math" panose="02040503050406030204" pitchFamily="18" charset="0"/>
                            </a:rPr>
                          </m:ctrlPr>
                        </m:radPr>
                        <m:deg/>
                        <m:e>
                          <m:nary>
                            <m:naryPr>
                              <m:chr m:val="∑"/>
                              <m:ctrlPr>
                                <a:rPr lang="en-US" altLang="zh-TW" sz="2800" i="1">
                                  <a:latin typeface="Cambria Math" panose="02040503050406030204" pitchFamily="18" charset="0"/>
                                </a:rPr>
                              </m:ctrlPr>
                            </m:naryPr>
                            <m:sub>
                              <m:r>
                                <a:rPr lang="en-US" altLang="zh-TW" sz="2800" i="1" smtClean="0">
                                  <a:latin typeface="Cambria Math" panose="02040503050406030204" pitchFamily="18" charset="0"/>
                                </a:rPr>
                                <m:t>𝜏</m:t>
                              </m:r>
                              <m:r>
                                <a:rPr lang="en-US" altLang="zh-TW" sz="2800" i="1">
                                  <a:latin typeface="Cambria Math" panose="02040503050406030204" pitchFamily="18" charset="0"/>
                                </a:rPr>
                                <m:t>=</m:t>
                              </m:r>
                              <m:r>
                                <a:rPr lang="en-US" altLang="zh-TW" sz="2800" i="1">
                                  <a:latin typeface="Cambria Math" panose="02040503050406030204" pitchFamily="18" charset="0"/>
                                </a:rPr>
                                <m:t>0</m:t>
                              </m:r>
                            </m:sub>
                            <m:sup>
                              <m:r>
                                <a:rPr lang="en-US" altLang="zh-TW" sz="2800" b="0" i="1" smtClean="0">
                                  <a:latin typeface="Cambria Math" panose="02040503050406030204" pitchFamily="18" charset="0"/>
                                </a:rPr>
                                <m:t>𝑡</m:t>
                              </m:r>
                            </m:sup>
                            <m:e>
                              <m:sSup>
                                <m:sSupPr>
                                  <m:ctrlPr>
                                    <a:rPr lang="en-US" altLang="zh-TW" sz="2800" i="1">
                                      <a:latin typeface="Cambria Math" panose="02040503050406030204" pitchFamily="18" charset="0"/>
                                    </a:rPr>
                                  </m:ctrlPr>
                                </m:sSupPr>
                                <m:e>
                                  <m:d>
                                    <m:dPr>
                                      <m:ctrlPr>
                                        <a:rPr lang="en-US" altLang="zh-TW" sz="2800" i="1">
                                          <a:latin typeface="Cambria Math" panose="02040503050406030204" pitchFamily="18" charset="0"/>
                                        </a:rPr>
                                      </m:ctrlPr>
                                    </m:dPr>
                                    <m:e>
                                      <m:sSubSup>
                                        <m:sSubSupPr>
                                          <m:ctrlPr>
                                            <a:rPr lang="en-US" altLang="zh-TW" sz="2800" i="1" smtClean="0">
                                              <a:solidFill>
                                                <a:prstClr val="black"/>
                                              </a:solidFill>
                                              <a:latin typeface="Cambria Math" panose="02040503050406030204" pitchFamily="18" charset="0"/>
                                              <a:ea typeface="Cambria Math" panose="02040503050406030204" pitchFamily="18" charset="0"/>
                                            </a:rPr>
                                          </m:ctrlPr>
                                        </m:sSubSupPr>
                                        <m:e>
                                          <m:r>
                                            <a:rPr lang="en-US" altLang="zh-TW" sz="2800" i="1">
                                              <a:solidFill>
                                                <a:prstClr val="black"/>
                                              </a:solidFill>
                                              <a:latin typeface="Cambria Math" panose="02040503050406030204" pitchFamily="18" charset="0"/>
                                              <a:ea typeface="Cambria Math" panose="02040503050406030204" pitchFamily="18" charset="0"/>
                                            </a:rPr>
                                            <m:t>𝑔</m:t>
                                          </m:r>
                                        </m:e>
                                        <m:sub>
                                          <m:acc>
                                            <m:accPr>
                                              <m:chr m:val="̇"/>
                                              <m:ctrlPr>
                                                <a:rPr lang="en-US" altLang="zh-TW" sz="2800" i="1">
                                                  <a:solidFill>
                                                    <a:prstClr val="black"/>
                                                  </a:solidFill>
                                                  <a:latin typeface="Cambria Math" panose="02040503050406030204" pitchFamily="18" charset="0"/>
                                                  <a:ea typeface="Cambria Math" panose="02040503050406030204" pitchFamily="18" charset="0"/>
                                                </a:rPr>
                                              </m:ctrlPr>
                                            </m:accPr>
                                            <m:e>
                                              <m:r>
                                                <a:rPr lang="en-US" altLang="zh-TW" sz="2800" i="1" smtClean="0">
                                                  <a:solidFill>
                                                    <a:prstClr val="black"/>
                                                  </a:solidFill>
                                                  <a:latin typeface="Cambria Math" panose="02040503050406030204" pitchFamily="18" charset="0"/>
                                                  <a:ea typeface="Cambria Math" panose="02040503050406030204" pitchFamily="18" charset="0"/>
                                                </a:rPr>
                                                <m:t>𝑖</m:t>
                                              </m:r>
                                            </m:e>
                                          </m:acc>
                                        </m:sub>
                                        <m:sup>
                                          <m:r>
                                            <a:rPr lang="en-US" altLang="zh-TW" sz="2800" i="1">
                                              <a:latin typeface="Cambria Math" panose="02040503050406030204" pitchFamily="18" charset="0"/>
                                            </a:rPr>
                                            <m:t>𝜏</m:t>
                                          </m:r>
                                        </m:sup>
                                      </m:sSubSup>
                                    </m:e>
                                  </m:d>
                                </m:e>
                                <m:sup>
                                  <m:r>
                                    <a:rPr lang="en-US" altLang="zh-TW" sz="2800" i="1">
                                      <a:latin typeface="Cambria Math" panose="02040503050406030204" pitchFamily="18" charset="0"/>
                                    </a:rPr>
                                    <m:t>2</m:t>
                                  </m:r>
                                </m:sup>
                              </m:sSup>
                              <m:r>
                                <a:rPr lang="en-US" altLang="zh-TW" sz="2800" b="0" i="1" smtClean="0">
                                  <a:latin typeface="Cambria Math" panose="02040503050406030204" pitchFamily="18" charset="0"/>
                                </a:rPr>
                                <m:t>+</m:t>
                              </m:r>
                              <m:r>
                                <a:rPr lang="en-US" altLang="zh-TW" sz="2800" i="1">
                                  <a:latin typeface="Cambria Math" panose="02040503050406030204" pitchFamily="18" charset="0"/>
                                </a:rPr>
                                <m:t>𝛿</m:t>
                              </m:r>
                            </m:e>
                          </m:nary>
                        </m:e>
                      </m:rad>
                    </m:oMath>
                  </m:oMathPara>
                </a14:m>
                <a:endParaRPr lang="zh-TW" altLang="en-US" sz="2800" dirty="0"/>
              </a:p>
            </p:txBody>
          </p:sp>
        </mc:Choice>
        <mc:Fallback>
          <p:sp>
            <p:nvSpPr>
              <p:cNvPr id="19" name="文字方塊 28"/>
              <p:cNvSpPr txBox="1">
                <a:spLocks noRot="1" noChangeAspect="1" noMove="1" noResize="1" noEditPoints="1" noAdjustHandles="1" noChangeArrowheads="1" noChangeShapeType="1" noTextEdit="1"/>
              </p:cNvSpPr>
              <p:nvPr/>
            </p:nvSpPr>
            <p:spPr>
              <a:xfrm>
                <a:off x="4123596" y="5134510"/>
                <a:ext cx="3193503" cy="1676293"/>
              </a:xfrm>
              <a:prstGeom prst="rect">
                <a:avLst/>
              </a:prstGeom>
              <a:blipFill rotWithShape="1">
                <a:blip r:embed="rId7"/>
                <a:stretch>
                  <a:fillRect l="-17" t="-32" r="-2764" b="26"/>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0" name="文字方塊 29"/>
              <p:cNvSpPr txBox="1"/>
              <p:nvPr/>
            </p:nvSpPr>
            <p:spPr>
              <a:xfrm>
                <a:off x="713693" y="3914993"/>
                <a:ext cx="2872197" cy="853054"/>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Sup>
                        <m:sSubSupPr>
                          <m:ctrlPr>
                            <a:rPr lang="en-US" altLang="zh-TW" sz="2800" i="1" smtClean="0">
                              <a:latin typeface="Cambria Math" panose="02040503050406030204" pitchFamily="18" charset="0"/>
                              <a:ea typeface="Cambria Math" panose="02040503050406030204" pitchFamily="18" charset="0"/>
                            </a:rPr>
                          </m:ctrlPr>
                        </m:sSubSupPr>
                        <m:e>
                          <m:r>
                            <a:rPr lang="en-US" altLang="zh-TW" sz="2800" i="1">
                              <a:latin typeface="Cambria Math" panose="02040503050406030204" pitchFamily="18" charset="0"/>
                              <a:ea typeface="Cambria Math" panose="02040503050406030204" pitchFamily="18" charset="0"/>
                            </a:rPr>
                            <m:t>𝑤</m:t>
                          </m:r>
                        </m:e>
                        <m:sub>
                          <m:acc>
                            <m:accPr>
                              <m:chr m:val="̇"/>
                              <m:ctrlPr>
                                <a:rPr lang="en-US" altLang="zh-TW" sz="2800" i="1">
                                  <a:latin typeface="Cambria Math" panose="02040503050406030204" pitchFamily="18" charset="0"/>
                                  <a:ea typeface="Cambria Math" panose="02040503050406030204" pitchFamily="18" charset="0"/>
                                </a:rPr>
                              </m:ctrlPr>
                            </m:accPr>
                            <m:e>
                              <m:r>
                                <a:rPr lang="en-US" altLang="zh-TW" sz="2800" i="1">
                                  <a:latin typeface="Cambria Math" panose="02040503050406030204" pitchFamily="18" charset="0"/>
                                  <a:ea typeface="Cambria Math" panose="02040503050406030204" pitchFamily="18" charset="0"/>
                                </a:rPr>
                                <m:t>𝑖</m:t>
                              </m:r>
                            </m:e>
                          </m:acc>
                        </m:sub>
                        <m:sup>
                          <m:r>
                            <a:rPr lang="en-US" altLang="zh-TW" sz="2800" b="0" i="1" smtClean="0">
                              <a:latin typeface="Cambria Math" panose="02040503050406030204" pitchFamily="18" charset="0"/>
                              <a:ea typeface="Cambria Math" panose="02040503050406030204" pitchFamily="18" charset="0"/>
                            </a:rPr>
                            <m:t>3</m:t>
                          </m:r>
                        </m:sup>
                      </m:sSubSup>
                      <m:r>
                        <a:rPr lang="en-US" altLang="zh-TW" sz="2800" i="1" smtClean="0">
                          <a:latin typeface="Cambria Math" panose="02040503050406030204" pitchFamily="18" charset="0"/>
                          <a:ea typeface="Cambria Math" panose="02040503050406030204" pitchFamily="18" charset="0"/>
                        </a:rPr>
                        <m:t>←</m:t>
                      </m:r>
                      <m:sSubSup>
                        <m:sSubSupPr>
                          <m:ctrlPr>
                            <a:rPr lang="en-US" altLang="zh-TW" sz="2800" i="1">
                              <a:latin typeface="Cambria Math" panose="02040503050406030204" pitchFamily="18" charset="0"/>
                              <a:ea typeface="Cambria Math" panose="02040503050406030204" pitchFamily="18" charset="0"/>
                            </a:rPr>
                          </m:ctrlPr>
                        </m:sSubSupPr>
                        <m:e>
                          <m:r>
                            <a:rPr lang="en-US" altLang="zh-TW" sz="2800" i="1">
                              <a:latin typeface="Cambria Math" panose="02040503050406030204" pitchFamily="18" charset="0"/>
                              <a:ea typeface="Cambria Math" panose="02040503050406030204" pitchFamily="18" charset="0"/>
                            </a:rPr>
                            <m:t>𝑤</m:t>
                          </m:r>
                        </m:e>
                        <m:sub>
                          <m:acc>
                            <m:accPr>
                              <m:chr m:val="̇"/>
                              <m:ctrlPr>
                                <a:rPr lang="en-US" altLang="zh-TW" sz="2800" i="1">
                                  <a:latin typeface="Cambria Math" panose="02040503050406030204" pitchFamily="18" charset="0"/>
                                  <a:ea typeface="Cambria Math" panose="02040503050406030204" pitchFamily="18" charset="0"/>
                                </a:rPr>
                              </m:ctrlPr>
                            </m:accPr>
                            <m:e>
                              <m:r>
                                <a:rPr lang="en-US" altLang="zh-TW" sz="2800" i="1">
                                  <a:latin typeface="Cambria Math" panose="02040503050406030204" pitchFamily="18" charset="0"/>
                                  <a:ea typeface="Cambria Math" panose="02040503050406030204" pitchFamily="18" charset="0"/>
                                </a:rPr>
                                <m:t>𝑖</m:t>
                              </m:r>
                            </m:e>
                          </m:acc>
                        </m:sub>
                        <m:sup>
                          <m:r>
                            <a:rPr lang="en-US" altLang="zh-TW" sz="2800" b="0" i="1" smtClean="0">
                              <a:latin typeface="Cambria Math" panose="02040503050406030204" pitchFamily="18" charset="0"/>
                              <a:ea typeface="Cambria Math" panose="02040503050406030204" pitchFamily="18" charset="0"/>
                            </a:rPr>
                            <m:t>2</m:t>
                          </m:r>
                        </m:sup>
                      </m:sSubSup>
                      <m:r>
                        <a:rPr lang="en-US" altLang="zh-TW" sz="2800" b="0" i="1" smtClean="0">
                          <a:latin typeface="Cambria Math" panose="02040503050406030204" pitchFamily="18" charset="0"/>
                        </a:rPr>
                        <m:t>−</m:t>
                      </m:r>
                      <m:f>
                        <m:fPr>
                          <m:ctrlPr>
                            <a:rPr lang="en-US" altLang="zh-TW" sz="2800" b="0" i="1" smtClean="0">
                              <a:latin typeface="Cambria Math" panose="02040503050406030204" pitchFamily="18" charset="0"/>
                            </a:rPr>
                          </m:ctrlPr>
                        </m:fPr>
                        <m:num>
                          <m:r>
                            <a:rPr lang="en-US" altLang="zh-TW" sz="2800" i="1">
                              <a:latin typeface="Cambria Math" panose="02040503050406030204" pitchFamily="18" charset="0"/>
                            </a:rPr>
                            <m:t>𝑎</m:t>
                          </m:r>
                        </m:num>
                        <m:den>
                          <m:sSubSup>
                            <m:sSubSupPr>
                              <m:ctrlPr>
                                <a:rPr lang="en-US" altLang="zh-TW" sz="2800" i="1" smtClean="0">
                                  <a:solidFill>
                                    <a:prstClr val="black"/>
                                  </a:solidFill>
                                  <a:latin typeface="Cambria Math" panose="02040503050406030204" pitchFamily="18" charset="0"/>
                                  <a:ea typeface="Cambria Math" panose="02040503050406030204" pitchFamily="18" charset="0"/>
                                </a:rPr>
                              </m:ctrlPr>
                            </m:sSubSupPr>
                            <m:e>
                              <m:r>
                                <a:rPr lang="en-US" altLang="zh-TW" sz="2800" i="1">
                                  <a:solidFill>
                                    <a:prstClr val="black"/>
                                  </a:solidFill>
                                  <a:latin typeface="Cambria Math" panose="02040503050406030204" pitchFamily="18" charset="0"/>
                                  <a:ea typeface="Cambria Math" panose="02040503050406030204" pitchFamily="18" charset="0"/>
                                </a:rPr>
                                <m:t>𝜎</m:t>
                              </m:r>
                            </m:e>
                            <m:sub>
                              <m:acc>
                                <m:accPr>
                                  <m:chr m:val="̇"/>
                                  <m:ctrlPr>
                                    <a:rPr lang="en-US" altLang="zh-TW" sz="2800" i="1">
                                      <a:solidFill>
                                        <a:prstClr val="black"/>
                                      </a:solidFill>
                                      <a:latin typeface="Cambria Math" panose="02040503050406030204" pitchFamily="18" charset="0"/>
                                      <a:ea typeface="Cambria Math" panose="02040503050406030204" pitchFamily="18" charset="0"/>
                                    </a:rPr>
                                  </m:ctrlPr>
                                </m:accPr>
                                <m:e>
                                  <m:r>
                                    <a:rPr lang="en-US" altLang="zh-TW" sz="2800" i="1">
                                      <a:solidFill>
                                        <a:prstClr val="black"/>
                                      </a:solidFill>
                                      <a:latin typeface="Cambria Math" panose="02040503050406030204" pitchFamily="18" charset="0"/>
                                      <a:ea typeface="Cambria Math" panose="02040503050406030204" pitchFamily="18" charset="0"/>
                                    </a:rPr>
                                    <m:t>𝑖</m:t>
                                  </m:r>
                                </m:e>
                              </m:acc>
                            </m:sub>
                            <m:sup>
                              <m:r>
                                <a:rPr lang="en-US" altLang="zh-TW" sz="2800" b="0" i="1" smtClean="0">
                                  <a:solidFill>
                                    <a:prstClr val="black"/>
                                  </a:solidFill>
                                  <a:latin typeface="Cambria Math" panose="02040503050406030204" pitchFamily="18" charset="0"/>
                                  <a:ea typeface="Cambria Math" panose="02040503050406030204" pitchFamily="18" charset="0"/>
                                </a:rPr>
                                <m:t>2</m:t>
                              </m:r>
                            </m:sup>
                          </m:sSubSup>
                        </m:den>
                      </m:f>
                      <m:sSubSup>
                        <m:sSubSupPr>
                          <m:ctrlPr>
                            <a:rPr lang="en-US" altLang="zh-TW" sz="2800" i="1">
                              <a:solidFill>
                                <a:prstClr val="black"/>
                              </a:solidFill>
                              <a:latin typeface="Cambria Math" panose="02040503050406030204" pitchFamily="18" charset="0"/>
                              <a:ea typeface="Cambria Math" panose="02040503050406030204" pitchFamily="18" charset="0"/>
                            </a:rPr>
                          </m:ctrlPr>
                        </m:sSubSupPr>
                        <m:e>
                          <m:r>
                            <a:rPr lang="en-US" altLang="zh-TW" sz="2800" i="1">
                              <a:solidFill>
                                <a:prstClr val="black"/>
                              </a:solidFill>
                              <a:latin typeface="Cambria Math" panose="02040503050406030204" pitchFamily="18" charset="0"/>
                              <a:ea typeface="Cambria Math" panose="02040503050406030204" pitchFamily="18" charset="0"/>
                            </a:rPr>
                            <m:t>𝑔</m:t>
                          </m:r>
                        </m:e>
                        <m:sub>
                          <m:acc>
                            <m:accPr>
                              <m:chr m:val="̇"/>
                              <m:ctrlPr>
                                <a:rPr lang="en-US" altLang="zh-TW" sz="2800" i="1">
                                  <a:solidFill>
                                    <a:prstClr val="black"/>
                                  </a:solidFill>
                                  <a:latin typeface="Cambria Math" panose="02040503050406030204" pitchFamily="18" charset="0"/>
                                  <a:ea typeface="Cambria Math" panose="02040503050406030204" pitchFamily="18" charset="0"/>
                                </a:rPr>
                              </m:ctrlPr>
                            </m:accPr>
                            <m:e>
                              <m:r>
                                <a:rPr lang="en-US" altLang="zh-TW" sz="2800" i="1">
                                  <a:solidFill>
                                    <a:prstClr val="black"/>
                                  </a:solidFill>
                                  <a:latin typeface="Cambria Math" panose="02040503050406030204" pitchFamily="18" charset="0"/>
                                  <a:ea typeface="Cambria Math" panose="02040503050406030204" pitchFamily="18" charset="0"/>
                                </a:rPr>
                                <m:t>𝑖</m:t>
                              </m:r>
                            </m:e>
                          </m:acc>
                        </m:sub>
                        <m:sup>
                          <m:r>
                            <a:rPr lang="en-US" altLang="zh-TW" sz="2800" b="0" i="1" smtClean="0">
                              <a:solidFill>
                                <a:prstClr val="black"/>
                              </a:solidFill>
                              <a:latin typeface="Cambria Math" panose="02040503050406030204" pitchFamily="18" charset="0"/>
                              <a:ea typeface="Cambria Math" panose="02040503050406030204" pitchFamily="18" charset="0"/>
                            </a:rPr>
                            <m:t>2</m:t>
                          </m:r>
                        </m:sup>
                      </m:sSubSup>
                    </m:oMath>
                  </m:oMathPara>
                </a14:m>
                <a:endParaRPr lang="zh-TW" altLang="en-US" sz="2800" dirty="0"/>
              </a:p>
            </p:txBody>
          </p:sp>
        </mc:Choice>
        <mc:Fallback>
          <p:sp>
            <p:nvSpPr>
              <p:cNvPr id="20" name="文字方塊 29"/>
              <p:cNvSpPr txBox="1">
                <a:spLocks noRot="1" noChangeAspect="1" noMove="1" noResize="1" noEditPoints="1" noAdjustHandles="1" noChangeArrowheads="1" noChangeShapeType="1" noTextEdit="1"/>
              </p:cNvSpPr>
              <p:nvPr/>
            </p:nvSpPr>
            <p:spPr>
              <a:xfrm>
                <a:off x="713693" y="3914993"/>
                <a:ext cx="2872197" cy="853054"/>
              </a:xfrm>
              <a:prstGeom prst="rect">
                <a:avLst/>
              </a:prstGeom>
              <a:blipFill rotWithShape="1">
                <a:blip r:embed="rId8"/>
                <a:stretch>
                  <a:fillRect l="-20" t="-26" r="-264" b="-1881"/>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1" name="文字方塊 30"/>
              <p:cNvSpPr txBox="1"/>
              <p:nvPr/>
            </p:nvSpPr>
            <p:spPr>
              <a:xfrm>
                <a:off x="4100141" y="3814405"/>
                <a:ext cx="5312095" cy="876843"/>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Sup>
                        <m:sSubSupPr>
                          <m:ctrlPr>
                            <a:rPr lang="en-US" altLang="zh-TW" sz="2800" i="1">
                              <a:solidFill>
                                <a:prstClr val="black"/>
                              </a:solidFill>
                              <a:latin typeface="Cambria Math" panose="02040503050406030204" pitchFamily="18" charset="0"/>
                              <a:ea typeface="Cambria Math" panose="02040503050406030204" pitchFamily="18" charset="0"/>
                            </a:rPr>
                          </m:ctrlPr>
                        </m:sSubSupPr>
                        <m:e>
                          <m:r>
                            <a:rPr lang="en-US" altLang="zh-TW" sz="2800" i="1">
                              <a:solidFill>
                                <a:prstClr val="black"/>
                              </a:solidFill>
                              <a:latin typeface="Cambria Math" panose="02040503050406030204" pitchFamily="18" charset="0"/>
                              <a:ea typeface="Cambria Math" panose="02040503050406030204" pitchFamily="18" charset="0"/>
                            </a:rPr>
                            <m:t>𝜎</m:t>
                          </m:r>
                        </m:e>
                        <m:sub>
                          <m:acc>
                            <m:accPr>
                              <m:chr m:val="̇"/>
                              <m:ctrlPr>
                                <a:rPr lang="en-US" altLang="zh-TW" sz="2800" i="1">
                                  <a:solidFill>
                                    <a:prstClr val="black"/>
                                  </a:solidFill>
                                  <a:latin typeface="Cambria Math" panose="02040503050406030204" pitchFamily="18" charset="0"/>
                                  <a:ea typeface="Cambria Math" panose="02040503050406030204" pitchFamily="18" charset="0"/>
                                </a:rPr>
                              </m:ctrlPr>
                            </m:accPr>
                            <m:e>
                              <m:r>
                                <a:rPr lang="en-US" altLang="zh-TW" sz="2800" i="1">
                                  <a:solidFill>
                                    <a:prstClr val="black"/>
                                  </a:solidFill>
                                  <a:latin typeface="Cambria Math" panose="02040503050406030204" pitchFamily="18" charset="0"/>
                                  <a:ea typeface="Cambria Math" panose="02040503050406030204" pitchFamily="18" charset="0"/>
                                </a:rPr>
                                <m:t>𝑖</m:t>
                              </m:r>
                            </m:e>
                          </m:acc>
                        </m:sub>
                        <m:sup>
                          <m:r>
                            <a:rPr lang="en-US" altLang="zh-TW" sz="2800" i="1">
                              <a:solidFill>
                                <a:prstClr val="black"/>
                              </a:solidFill>
                              <a:latin typeface="Cambria Math" panose="02040503050406030204" pitchFamily="18" charset="0"/>
                              <a:ea typeface="Cambria Math" panose="02040503050406030204" pitchFamily="18" charset="0"/>
                            </a:rPr>
                            <m:t>2</m:t>
                          </m:r>
                        </m:sup>
                      </m:sSubSup>
                      <m:r>
                        <a:rPr lang="en-US" altLang="zh-TW" sz="2800" b="0" i="0" smtClean="0">
                          <a:latin typeface="Cambria Math" panose="02040503050406030204" pitchFamily="18" charset="0"/>
                        </a:rPr>
                        <m:t>=</m:t>
                      </m:r>
                      <m:rad>
                        <m:radPr>
                          <m:degHide m:val="on"/>
                          <m:ctrlPr>
                            <a:rPr lang="en-US" altLang="zh-TW" sz="2800" i="1">
                              <a:latin typeface="Cambria Math" panose="02040503050406030204" pitchFamily="18" charset="0"/>
                            </a:rPr>
                          </m:ctrlPr>
                        </m:radPr>
                        <m:deg/>
                        <m:e>
                          <m:sSup>
                            <m:sSupPr>
                              <m:ctrlPr>
                                <a:rPr lang="en-US" altLang="zh-TW" sz="2800" i="1">
                                  <a:latin typeface="Cambria Math" panose="02040503050406030204" pitchFamily="18" charset="0"/>
                                </a:rPr>
                              </m:ctrlPr>
                            </m:sSupPr>
                            <m:e>
                              <m:d>
                                <m:dPr>
                                  <m:ctrlPr>
                                    <a:rPr lang="en-US" altLang="zh-TW" sz="2800" i="1">
                                      <a:latin typeface="Cambria Math" panose="02040503050406030204" pitchFamily="18" charset="0"/>
                                    </a:rPr>
                                  </m:ctrlPr>
                                </m:dPr>
                                <m:e>
                                  <m:sSubSup>
                                    <m:sSubSupPr>
                                      <m:ctrlPr>
                                        <a:rPr lang="en-US" altLang="zh-TW" sz="2800" i="1">
                                          <a:solidFill>
                                            <a:prstClr val="black"/>
                                          </a:solidFill>
                                          <a:latin typeface="Cambria Math" panose="02040503050406030204" pitchFamily="18" charset="0"/>
                                          <a:ea typeface="Cambria Math" panose="02040503050406030204" pitchFamily="18" charset="0"/>
                                        </a:rPr>
                                      </m:ctrlPr>
                                    </m:sSubSupPr>
                                    <m:e>
                                      <m:r>
                                        <a:rPr lang="en-US" altLang="zh-TW" sz="2800" i="1">
                                          <a:solidFill>
                                            <a:prstClr val="black"/>
                                          </a:solidFill>
                                          <a:latin typeface="Cambria Math" panose="02040503050406030204" pitchFamily="18" charset="0"/>
                                          <a:ea typeface="Cambria Math" panose="02040503050406030204" pitchFamily="18" charset="0"/>
                                        </a:rPr>
                                        <m:t>𝑔</m:t>
                                      </m:r>
                                    </m:e>
                                    <m:sub>
                                      <m:acc>
                                        <m:accPr>
                                          <m:chr m:val="̇"/>
                                          <m:ctrlPr>
                                            <a:rPr lang="en-US" altLang="zh-TW" sz="2800" i="1">
                                              <a:solidFill>
                                                <a:prstClr val="black"/>
                                              </a:solidFill>
                                              <a:latin typeface="Cambria Math" panose="02040503050406030204" pitchFamily="18" charset="0"/>
                                              <a:ea typeface="Cambria Math" panose="02040503050406030204" pitchFamily="18" charset="0"/>
                                            </a:rPr>
                                          </m:ctrlPr>
                                        </m:accPr>
                                        <m:e>
                                          <m:r>
                                            <a:rPr lang="en-US" altLang="zh-TW" sz="2800" i="1">
                                              <a:solidFill>
                                                <a:prstClr val="black"/>
                                              </a:solidFill>
                                              <a:latin typeface="Cambria Math" panose="02040503050406030204" pitchFamily="18" charset="0"/>
                                              <a:ea typeface="Cambria Math" panose="02040503050406030204" pitchFamily="18" charset="0"/>
                                            </a:rPr>
                                            <m:t>𝑖</m:t>
                                          </m:r>
                                        </m:e>
                                      </m:acc>
                                    </m:sub>
                                    <m:sup>
                                      <m:r>
                                        <a:rPr lang="en-US" altLang="zh-TW" sz="2800" i="1">
                                          <a:solidFill>
                                            <a:prstClr val="black"/>
                                          </a:solidFill>
                                          <a:latin typeface="Cambria Math" panose="02040503050406030204" pitchFamily="18" charset="0"/>
                                          <a:ea typeface="Cambria Math" panose="02040503050406030204" pitchFamily="18" charset="0"/>
                                        </a:rPr>
                                        <m:t>0</m:t>
                                      </m:r>
                                    </m:sup>
                                  </m:sSubSup>
                                </m:e>
                              </m:d>
                            </m:e>
                            <m:sup>
                              <m:r>
                                <a:rPr lang="en-US" altLang="zh-TW" sz="2800" i="1">
                                  <a:latin typeface="Cambria Math" panose="02040503050406030204" pitchFamily="18" charset="0"/>
                                </a:rPr>
                                <m:t>2</m:t>
                              </m:r>
                            </m:sup>
                          </m:sSup>
                          <m:r>
                            <a:rPr lang="en-US" altLang="zh-TW" sz="2800" i="1">
                              <a:latin typeface="Cambria Math" panose="02040503050406030204" pitchFamily="18" charset="0"/>
                            </a:rPr>
                            <m:t>+</m:t>
                          </m:r>
                          <m:sSup>
                            <m:sSupPr>
                              <m:ctrlPr>
                                <a:rPr lang="en-US" altLang="zh-TW" sz="2800" i="1">
                                  <a:latin typeface="Cambria Math" panose="02040503050406030204" pitchFamily="18" charset="0"/>
                                </a:rPr>
                              </m:ctrlPr>
                            </m:sSupPr>
                            <m:e>
                              <m:d>
                                <m:dPr>
                                  <m:ctrlPr>
                                    <a:rPr lang="en-US" altLang="zh-TW" sz="2800" i="1">
                                      <a:latin typeface="Cambria Math" panose="02040503050406030204" pitchFamily="18" charset="0"/>
                                    </a:rPr>
                                  </m:ctrlPr>
                                </m:dPr>
                                <m:e>
                                  <m:sSubSup>
                                    <m:sSubSupPr>
                                      <m:ctrlPr>
                                        <a:rPr lang="en-US" altLang="zh-TW" sz="2800" i="1">
                                          <a:solidFill>
                                            <a:prstClr val="black"/>
                                          </a:solidFill>
                                          <a:latin typeface="Cambria Math" panose="02040503050406030204" pitchFamily="18" charset="0"/>
                                          <a:ea typeface="Cambria Math" panose="02040503050406030204" pitchFamily="18" charset="0"/>
                                        </a:rPr>
                                      </m:ctrlPr>
                                    </m:sSubSupPr>
                                    <m:e>
                                      <m:r>
                                        <a:rPr lang="en-US" altLang="zh-TW" sz="2800" i="1">
                                          <a:solidFill>
                                            <a:prstClr val="black"/>
                                          </a:solidFill>
                                          <a:latin typeface="Cambria Math" panose="02040503050406030204" pitchFamily="18" charset="0"/>
                                          <a:ea typeface="Cambria Math" panose="02040503050406030204" pitchFamily="18" charset="0"/>
                                        </a:rPr>
                                        <m:t>𝑔</m:t>
                                      </m:r>
                                    </m:e>
                                    <m:sub>
                                      <m:acc>
                                        <m:accPr>
                                          <m:chr m:val="̇"/>
                                          <m:ctrlPr>
                                            <a:rPr lang="en-US" altLang="zh-TW" sz="2800" i="1">
                                              <a:solidFill>
                                                <a:prstClr val="black"/>
                                              </a:solidFill>
                                              <a:latin typeface="Cambria Math" panose="02040503050406030204" pitchFamily="18" charset="0"/>
                                              <a:ea typeface="Cambria Math" panose="02040503050406030204" pitchFamily="18" charset="0"/>
                                            </a:rPr>
                                          </m:ctrlPr>
                                        </m:accPr>
                                        <m:e>
                                          <m:r>
                                            <a:rPr lang="en-US" altLang="zh-TW" sz="2800" i="1">
                                              <a:solidFill>
                                                <a:prstClr val="black"/>
                                              </a:solidFill>
                                              <a:latin typeface="Cambria Math" panose="02040503050406030204" pitchFamily="18" charset="0"/>
                                              <a:ea typeface="Cambria Math" panose="02040503050406030204" pitchFamily="18" charset="0"/>
                                            </a:rPr>
                                            <m:t>𝑖</m:t>
                                          </m:r>
                                        </m:e>
                                      </m:acc>
                                    </m:sub>
                                    <m:sup>
                                      <m:r>
                                        <a:rPr lang="en-US" altLang="zh-TW" sz="2800" i="1">
                                          <a:solidFill>
                                            <a:prstClr val="black"/>
                                          </a:solidFill>
                                          <a:latin typeface="Cambria Math" panose="02040503050406030204" pitchFamily="18" charset="0"/>
                                          <a:ea typeface="Cambria Math" panose="02040503050406030204" pitchFamily="18" charset="0"/>
                                        </a:rPr>
                                        <m:t>1</m:t>
                                      </m:r>
                                    </m:sup>
                                  </m:sSubSup>
                                </m:e>
                              </m:d>
                            </m:e>
                            <m:sup>
                              <m:r>
                                <a:rPr lang="en-US" altLang="zh-TW" sz="2800" i="1">
                                  <a:latin typeface="Cambria Math" panose="02040503050406030204" pitchFamily="18" charset="0"/>
                                </a:rPr>
                                <m:t>2</m:t>
                              </m:r>
                            </m:sup>
                          </m:sSup>
                          <m:r>
                            <a:rPr lang="en-US" altLang="zh-TW" sz="2800" i="1">
                              <a:latin typeface="Cambria Math" panose="02040503050406030204" pitchFamily="18" charset="0"/>
                            </a:rPr>
                            <m:t>+</m:t>
                          </m:r>
                          <m:sSup>
                            <m:sSupPr>
                              <m:ctrlPr>
                                <a:rPr lang="en-US" altLang="zh-TW" sz="2800" i="1">
                                  <a:latin typeface="Cambria Math" panose="02040503050406030204" pitchFamily="18" charset="0"/>
                                </a:rPr>
                              </m:ctrlPr>
                            </m:sSupPr>
                            <m:e>
                              <m:d>
                                <m:dPr>
                                  <m:ctrlPr>
                                    <a:rPr lang="en-US" altLang="zh-TW" sz="2800" i="1">
                                      <a:latin typeface="Cambria Math" panose="02040503050406030204" pitchFamily="18" charset="0"/>
                                    </a:rPr>
                                  </m:ctrlPr>
                                </m:dPr>
                                <m:e>
                                  <m:sSubSup>
                                    <m:sSubSupPr>
                                      <m:ctrlPr>
                                        <a:rPr lang="en-US" altLang="zh-TW" sz="2800" i="1">
                                          <a:solidFill>
                                            <a:prstClr val="black"/>
                                          </a:solidFill>
                                          <a:latin typeface="Cambria Math" panose="02040503050406030204" pitchFamily="18" charset="0"/>
                                          <a:ea typeface="Cambria Math" panose="02040503050406030204" pitchFamily="18" charset="0"/>
                                        </a:rPr>
                                      </m:ctrlPr>
                                    </m:sSubSupPr>
                                    <m:e>
                                      <m:r>
                                        <a:rPr lang="en-US" altLang="zh-TW" sz="2800" i="1">
                                          <a:solidFill>
                                            <a:prstClr val="black"/>
                                          </a:solidFill>
                                          <a:latin typeface="Cambria Math" panose="02040503050406030204" pitchFamily="18" charset="0"/>
                                          <a:ea typeface="Cambria Math" panose="02040503050406030204" pitchFamily="18" charset="0"/>
                                        </a:rPr>
                                        <m:t>𝑔</m:t>
                                      </m:r>
                                    </m:e>
                                    <m:sub>
                                      <m:acc>
                                        <m:accPr>
                                          <m:chr m:val="̇"/>
                                          <m:ctrlPr>
                                            <a:rPr lang="en-US" altLang="zh-TW" sz="2800" i="1">
                                              <a:solidFill>
                                                <a:prstClr val="black"/>
                                              </a:solidFill>
                                              <a:latin typeface="Cambria Math" panose="02040503050406030204" pitchFamily="18" charset="0"/>
                                              <a:ea typeface="Cambria Math" panose="02040503050406030204" pitchFamily="18" charset="0"/>
                                            </a:rPr>
                                          </m:ctrlPr>
                                        </m:accPr>
                                        <m:e>
                                          <m:r>
                                            <a:rPr lang="en-US" altLang="zh-TW" sz="2800" i="1">
                                              <a:solidFill>
                                                <a:prstClr val="black"/>
                                              </a:solidFill>
                                              <a:latin typeface="Cambria Math" panose="02040503050406030204" pitchFamily="18" charset="0"/>
                                              <a:ea typeface="Cambria Math" panose="02040503050406030204" pitchFamily="18" charset="0"/>
                                            </a:rPr>
                                            <m:t>𝑖</m:t>
                                          </m:r>
                                        </m:e>
                                      </m:acc>
                                    </m:sub>
                                    <m:sup>
                                      <m:r>
                                        <a:rPr lang="en-US" altLang="zh-TW" sz="2800" i="1">
                                          <a:solidFill>
                                            <a:prstClr val="black"/>
                                          </a:solidFill>
                                          <a:latin typeface="Cambria Math" panose="02040503050406030204" pitchFamily="18" charset="0"/>
                                          <a:ea typeface="Cambria Math" panose="02040503050406030204" pitchFamily="18" charset="0"/>
                                        </a:rPr>
                                        <m:t>2</m:t>
                                      </m:r>
                                    </m:sup>
                                  </m:sSubSup>
                                </m:e>
                              </m:d>
                            </m:e>
                            <m:sup>
                              <m:r>
                                <a:rPr lang="en-US" altLang="zh-TW" sz="2800" i="1">
                                  <a:latin typeface="Cambria Math" panose="02040503050406030204" pitchFamily="18" charset="0"/>
                                </a:rPr>
                                <m:t>2</m:t>
                              </m:r>
                            </m:sup>
                          </m:sSup>
                          <m:r>
                            <a:rPr lang="en-US" altLang="zh-TW" sz="2800" b="0" i="1" smtClean="0">
                              <a:latin typeface="Cambria Math" panose="02040503050406030204" pitchFamily="18" charset="0"/>
                            </a:rPr>
                            <m:t>+</m:t>
                          </m:r>
                          <m:r>
                            <a:rPr lang="en-US" altLang="zh-TW" sz="2800" i="1">
                              <a:latin typeface="Cambria Math" panose="02040503050406030204" pitchFamily="18" charset="0"/>
                            </a:rPr>
                            <m:t>𝛿</m:t>
                          </m:r>
                        </m:e>
                      </m:rad>
                    </m:oMath>
                  </m:oMathPara>
                </a14:m>
                <a:endParaRPr lang="zh-TW" altLang="en-US" sz="2800" dirty="0"/>
              </a:p>
            </p:txBody>
          </p:sp>
        </mc:Choice>
        <mc:Fallback>
          <p:sp>
            <p:nvSpPr>
              <p:cNvPr id="21" name="文字方塊 30"/>
              <p:cNvSpPr txBox="1">
                <a:spLocks noRot="1" noChangeAspect="1" noMove="1" noResize="1" noEditPoints="1" noAdjustHandles="1" noChangeArrowheads="1" noChangeShapeType="1" noTextEdit="1"/>
              </p:cNvSpPr>
              <p:nvPr/>
            </p:nvSpPr>
            <p:spPr>
              <a:xfrm>
                <a:off x="4100141" y="3814405"/>
                <a:ext cx="5312095" cy="876843"/>
              </a:xfrm>
              <a:prstGeom prst="rect">
                <a:avLst/>
              </a:prstGeom>
              <a:blipFill rotWithShape="1">
                <a:blip r:embed="rId9"/>
                <a:stretch>
                  <a:fillRect l="-11" t="-68" r="-1334" b="57"/>
                </a:stretch>
              </a:blipFill>
            </p:spPr>
            <p:txBody>
              <a:bodyPr/>
              <a:lstStyle/>
              <a:p>
                <a:r>
                  <a:rPr lang="zh-CN" altLang="en-US">
                    <a:noFill/>
                  </a:rPr>
                  <a:t> </a:t>
                </a:r>
              </a:p>
            </p:txBody>
          </p:sp>
        </mc:Fallback>
      </mc:AlternateContent>
      <p:graphicFrame>
        <p:nvGraphicFramePr>
          <p:cNvPr id="22" name="对象 21"/>
          <p:cNvGraphicFramePr>
            <a:graphicFrameLocks noChangeAspect="1"/>
          </p:cNvGraphicFramePr>
          <p:nvPr/>
        </p:nvGraphicFramePr>
        <p:xfrm>
          <a:off x="3808631" y="972083"/>
          <a:ext cx="3276600" cy="639763"/>
        </p:xfrm>
        <a:graphic>
          <a:graphicData uri="http://schemas.openxmlformats.org/presentationml/2006/ole">
            <mc:AlternateContent xmlns:mc="http://schemas.openxmlformats.org/markup-compatibility/2006">
              <mc:Choice xmlns:v="urn:schemas-microsoft-com:vml" Requires="v">
                <p:oleObj spid="_x0000_s11287" name="Equation" r:id="rId10" imgW="29565600" imgH="5791200" progId="Equation.DSMT4">
                  <p:embed/>
                </p:oleObj>
              </mc:Choice>
              <mc:Fallback>
                <p:oleObj name="Equation" r:id="rId10" imgW="29565600" imgH="5791200" progId="Equation.DSMT4">
                  <p:embed/>
                  <p:pic>
                    <p:nvPicPr>
                      <p:cNvPr id="0" name="对象 11"/>
                      <p:cNvPicPr/>
                      <p:nvPr/>
                    </p:nvPicPr>
                    <p:blipFill>
                      <a:blip r:embed="rId11"/>
                      <a:stretch>
                        <a:fillRect/>
                      </a:stretch>
                    </p:blipFill>
                    <p:spPr>
                      <a:xfrm>
                        <a:off x="3808631" y="972083"/>
                        <a:ext cx="3276600" cy="639763"/>
                      </a:xfrm>
                      <a:prstGeom prst="rect">
                        <a:avLst/>
                      </a:prstGeom>
                    </p:spPr>
                  </p:pic>
                </p:oleObj>
              </mc:Fallback>
            </mc:AlternateContent>
          </a:graphicData>
        </a:graphic>
      </p:graphicFrame>
      <mc:AlternateContent xmlns:mc="http://schemas.openxmlformats.org/markup-compatibility/2006">
        <mc:Choice xmlns:a14="http://schemas.microsoft.com/office/drawing/2010/main" Requires="a14">
          <p:sp>
            <p:nvSpPr>
              <p:cNvPr id="23" name="文本框 22"/>
              <p:cNvSpPr txBox="1"/>
              <p:nvPr/>
            </p:nvSpPr>
            <p:spPr>
              <a:xfrm>
                <a:off x="260491" y="814244"/>
                <a:ext cx="4057509" cy="797602"/>
              </a:xfrm>
              <a:prstGeom prst="rect">
                <a:avLst/>
              </a:prstGeom>
              <a:noFill/>
            </p:spPr>
            <p:txBody>
              <a:bodyPr wrap="square" rtlCol="0">
                <a:noAutofit/>
              </a:bodyPr>
              <a:lstStyle/>
              <a:p>
                <a:pPr>
                  <a:lnSpc>
                    <a:spcPct val="150000"/>
                  </a:lnSpc>
                </a:pPr>
                <a14:m>
                  <m:oMath xmlns:m="http://schemas.openxmlformats.org/officeDocument/2006/math">
                    <m:sSub>
                      <m:sSubPr>
                        <m:ctrlPr>
                          <a:rPr lang="zh-CN" altLang="en-US" sz="3200" i="1" smtClean="0">
                            <a:latin typeface="Cambria Math" panose="02040503050406030204" pitchFamily="18" charset="0"/>
                          </a:rPr>
                        </m:ctrlPr>
                      </m:sSubPr>
                      <m:e>
                        <m:r>
                          <a:rPr lang="zh-CN" altLang="en-US" sz="3200" i="1" smtClean="0">
                            <a:latin typeface="Cambria Math" panose="02040503050406030204" pitchFamily="18" charset="0"/>
                          </a:rPr>
                          <m:t>𝑤</m:t>
                        </m:r>
                      </m:e>
                      <m:sub>
                        <m:r>
                          <a:rPr lang="zh-CN" altLang="en-US" sz="3200" i="1" smtClean="0">
                            <a:latin typeface="Cambria Math" panose="02040503050406030204" pitchFamily="18" charset="0"/>
                          </a:rPr>
                          <m:t>𝑖</m:t>
                        </m:r>
                      </m:sub>
                    </m:sSub>
                  </m:oMath>
                </a14:m>
                <a:r>
                  <a:rPr lang="zh-CN" altLang="en-US" sz="2800" dirty="0">
                    <a:latin typeface="微软雅黑" panose="020B0503020204020204" pitchFamily="34" charset="-122"/>
                    <a:ea typeface="微软雅黑" panose="020B0503020204020204" pitchFamily="34" charset="-122"/>
                  </a:rPr>
                  <a:t>是模型的一个参数</a:t>
                </a:r>
                <a:endParaRPr lang="en-US" altLang="zh-CN" sz="3200" dirty="0">
                  <a:solidFill>
                    <a:srgbClr val="000000"/>
                  </a:solidFill>
                  <a:latin typeface="微软雅黑" panose="020B0503020204020204" pitchFamily="34" charset="-122"/>
                  <a:ea typeface="微软雅黑" panose="020B0503020204020204" pitchFamily="34" charset="-122"/>
                </a:endParaRPr>
              </a:p>
            </p:txBody>
          </p:sp>
        </mc:Choice>
        <mc:Fallback>
          <p:sp>
            <p:nvSpPr>
              <p:cNvPr id="23" name="文本框 22"/>
              <p:cNvSpPr txBox="1">
                <a:spLocks noRot="1" noChangeAspect="1" noMove="1" noResize="1" noEditPoints="1" noAdjustHandles="1" noChangeArrowheads="1" noChangeShapeType="1" noTextEdit="1"/>
              </p:cNvSpPr>
              <p:nvPr/>
            </p:nvSpPr>
            <p:spPr>
              <a:xfrm>
                <a:off x="260491" y="814244"/>
                <a:ext cx="4057509" cy="797602"/>
              </a:xfrm>
              <a:prstGeom prst="rect">
                <a:avLst/>
              </a:prstGeom>
              <a:blipFill rotWithShape="1">
                <a:blip r:embed="rId12"/>
                <a:stretch>
                  <a:fillRect l="-3" t="-22" b="27"/>
                </a:stretch>
              </a:blipFill>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P spid="16" grpId="0"/>
      <p:bldP spid="17" grpId="0"/>
      <p:bldP spid="18" grpId="0"/>
      <p:bldP spid="19" grpId="0"/>
      <p:bldP spid="20" grpId="0"/>
      <p:bldP spid="21"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876300" y="118538"/>
            <a:ext cx="11059026" cy="523220"/>
          </a:xfrm>
          <a:prstGeom prst="rect">
            <a:avLst/>
          </a:prstGeom>
          <a:noFill/>
        </p:spPr>
        <p:txBody>
          <a:bodyPr wrap="square" rtlCol="0">
            <a:spAutoFit/>
          </a:bodyPr>
          <a:lstStyle/>
          <a:p>
            <a:r>
              <a:rPr lang="en-US" altLang="zh-CN" sz="2800" b="1" dirty="0" err="1">
                <a:solidFill>
                  <a:srgbClr val="000000"/>
                </a:solidFill>
                <a:latin typeface="微软雅黑" panose="020B0503020204020204" pitchFamily="34" charset="-122"/>
                <a:ea typeface="微软雅黑" panose="020B0503020204020204" pitchFamily="34" charset="-122"/>
              </a:rPr>
              <a:t>AdaGrad</a:t>
            </a:r>
            <a:r>
              <a:rPr lang="zh-CN" altLang="en-US" sz="2800" b="1" dirty="0">
                <a:solidFill>
                  <a:srgbClr val="000000"/>
                </a:solidFill>
                <a:latin typeface="微软雅黑" panose="020B0503020204020204" pitchFamily="34" charset="-122"/>
                <a:ea typeface="微软雅黑" panose="020B0503020204020204" pitchFamily="34" charset="-122"/>
              </a:rPr>
              <a:t>算法</a:t>
            </a:r>
            <a:endParaRPr lang="zh-CN" altLang="en-US" sz="2800" b="1" dirty="0">
              <a:solidFill>
                <a:srgbClr val="000000"/>
              </a:solidFill>
              <a:latin typeface="微软雅黑" panose="020B0503020204020204" pitchFamily="34" charset="-122"/>
              <a:ea typeface="微软雅黑" panose="020B0503020204020204" pitchFamily="34" charset="-122"/>
            </a:endParaRPr>
          </a:p>
        </p:txBody>
      </p:sp>
      <p:sp>
        <p:nvSpPr>
          <p:cNvPr id="23" name="文本框 22"/>
          <p:cNvSpPr txBox="1"/>
          <p:nvPr/>
        </p:nvSpPr>
        <p:spPr>
          <a:xfrm>
            <a:off x="260491" y="814244"/>
            <a:ext cx="4057509" cy="797602"/>
          </a:xfrm>
          <a:prstGeom prst="rect">
            <a:avLst/>
          </a:prstGeom>
          <a:noFill/>
        </p:spPr>
        <p:txBody>
          <a:bodyPr wrap="square" rtlCol="0">
            <a:noAutofit/>
          </a:bodyPr>
          <a:lstStyle/>
          <a:p>
            <a:pPr>
              <a:lnSpc>
                <a:spcPct val="150000"/>
              </a:lnSpc>
            </a:pPr>
            <a:r>
              <a:rPr lang="zh-CN" altLang="en-US" sz="2800" dirty="0">
                <a:solidFill>
                  <a:srgbClr val="000000"/>
                </a:solidFill>
                <a:latin typeface="微软雅黑" panose="020B0503020204020204" pitchFamily="34" charset="-122"/>
                <a:ea typeface="微软雅黑" panose="020B0503020204020204" pitchFamily="34" charset="-122"/>
              </a:rPr>
              <a:t>梯度下降：</a:t>
            </a:r>
            <a:endParaRPr lang="en-US" altLang="zh-CN" sz="3200" dirty="0">
              <a:solidFill>
                <a:srgbClr val="000000"/>
              </a:solidFill>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sp>
            <p:nvSpPr>
              <p:cNvPr id="24" name="文字方塊 25"/>
              <p:cNvSpPr txBox="1"/>
              <p:nvPr/>
            </p:nvSpPr>
            <p:spPr>
              <a:xfrm>
                <a:off x="714437" y="1840360"/>
                <a:ext cx="2779992" cy="457433"/>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Sup>
                        <m:sSubSupPr>
                          <m:ctrlPr>
                            <a:rPr lang="en-US" altLang="zh-TW" sz="2800" i="1" smtClean="0">
                              <a:latin typeface="Cambria Math" panose="02040503050406030204" pitchFamily="18" charset="0"/>
                              <a:ea typeface="Cambria Math" panose="02040503050406030204" pitchFamily="18" charset="0"/>
                            </a:rPr>
                          </m:ctrlPr>
                        </m:sSubSupPr>
                        <m:e>
                          <m:r>
                            <a:rPr lang="en-US" altLang="zh-TW" sz="2800" i="1">
                              <a:latin typeface="Cambria Math" panose="02040503050406030204" pitchFamily="18" charset="0"/>
                              <a:ea typeface="Cambria Math" panose="02040503050406030204" pitchFamily="18" charset="0"/>
                            </a:rPr>
                            <m:t>𝑤</m:t>
                          </m:r>
                        </m:e>
                        <m:sub>
                          <m:acc>
                            <m:accPr>
                              <m:chr m:val="̇"/>
                              <m:ctrlPr>
                                <a:rPr lang="en-US" altLang="zh-TW" sz="2800" i="1">
                                  <a:latin typeface="Cambria Math" panose="02040503050406030204" pitchFamily="18" charset="0"/>
                                  <a:ea typeface="Cambria Math" panose="02040503050406030204" pitchFamily="18" charset="0"/>
                                </a:rPr>
                              </m:ctrlPr>
                            </m:accPr>
                            <m:e>
                              <m:r>
                                <a:rPr lang="en-US" altLang="zh-TW" sz="2800" i="1">
                                  <a:latin typeface="Cambria Math" panose="02040503050406030204" pitchFamily="18" charset="0"/>
                                  <a:ea typeface="Cambria Math" panose="02040503050406030204" pitchFamily="18" charset="0"/>
                                </a:rPr>
                                <m:t>𝑖</m:t>
                              </m:r>
                            </m:e>
                          </m:acc>
                        </m:sub>
                        <m:sup>
                          <m:r>
                            <a:rPr lang="en-US" altLang="zh-TW" sz="2800" b="0" i="1" smtClean="0">
                              <a:latin typeface="Cambria Math" panose="02040503050406030204" pitchFamily="18" charset="0"/>
                              <a:ea typeface="Cambria Math" panose="02040503050406030204" pitchFamily="18" charset="0"/>
                            </a:rPr>
                            <m:t>𝑡</m:t>
                          </m:r>
                          <m:r>
                            <a:rPr lang="en-US" altLang="zh-TW" sz="2800" b="0" i="1" smtClean="0">
                              <a:latin typeface="Cambria Math" panose="02040503050406030204" pitchFamily="18" charset="0"/>
                              <a:ea typeface="Cambria Math" panose="02040503050406030204" pitchFamily="18" charset="0"/>
                            </a:rPr>
                            <m:t>+</m:t>
                          </m:r>
                          <m:r>
                            <a:rPr lang="en-US" altLang="zh-TW" sz="2800" b="0" i="1" smtClean="0">
                              <a:latin typeface="Cambria Math" panose="02040503050406030204" pitchFamily="18" charset="0"/>
                              <a:ea typeface="Cambria Math" panose="02040503050406030204" pitchFamily="18" charset="0"/>
                            </a:rPr>
                            <m:t>1</m:t>
                          </m:r>
                        </m:sup>
                      </m:sSubSup>
                      <m:r>
                        <a:rPr lang="en-US" altLang="zh-TW" sz="2800" i="1" smtClean="0">
                          <a:latin typeface="Cambria Math" panose="02040503050406030204" pitchFamily="18" charset="0"/>
                          <a:ea typeface="Cambria Math" panose="02040503050406030204" pitchFamily="18" charset="0"/>
                        </a:rPr>
                        <m:t>←</m:t>
                      </m:r>
                      <m:sSubSup>
                        <m:sSubSupPr>
                          <m:ctrlPr>
                            <a:rPr lang="en-US" altLang="zh-TW" sz="2800" i="1">
                              <a:latin typeface="Cambria Math" panose="02040503050406030204" pitchFamily="18" charset="0"/>
                              <a:ea typeface="Cambria Math" panose="02040503050406030204" pitchFamily="18" charset="0"/>
                            </a:rPr>
                          </m:ctrlPr>
                        </m:sSubSupPr>
                        <m:e>
                          <m:r>
                            <a:rPr lang="en-US" altLang="zh-TW" sz="2800" i="1">
                              <a:latin typeface="Cambria Math" panose="02040503050406030204" pitchFamily="18" charset="0"/>
                              <a:ea typeface="Cambria Math" panose="02040503050406030204" pitchFamily="18" charset="0"/>
                            </a:rPr>
                            <m:t>𝑤</m:t>
                          </m:r>
                        </m:e>
                        <m:sub>
                          <m:acc>
                            <m:accPr>
                              <m:chr m:val="̇"/>
                              <m:ctrlPr>
                                <a:rPr lang="en-US" altLang="zh-TW" sz="2800" i="1">
                                  <a:latin typeface="Cambria Math" panose="02040503050406030204" pitchFamily="18" charset="0"/>
                                  <a:ea typeface="Cambria Math" panose="02040503050406030204" pitchFamily="18" charset="0"/>
                                </a:rPr>
                              </m:ctrlPr>
                            </m:accPr>
                            <m:e>
                              <m:r>
                                <a:rPr lang="en-US" altLang="zh-TW" sz="2800" i="1">
                                  <a:latin typeface="Cambria Math" panose="02040503050406030204" pitchFamily="18" charset="0"/>
                                  <a:ea typeface="Cambria Math" panose="02040503050406030204" pitchFamily="18" charset="0"/>
                                </a:rPr>
                                <m:t>𝑖</m:t>
                              </m:r>
                            </m:e>
                          </m:acc>
                        </m:sub>
                        <m:sup>
                          <m:r>
                            <a:rPr lang="en-US" altLang="zh-TW" sz="2800" i="1">
                              <a:latin typeface="Cambria Math" panose="02040503050406030204" pitchFamily="18" charset="0"/>
                              <a:ea typeface="Cambria Math" panose="02040503050406030204" pitchFamily="18" charset="0"/>
                            </a:rPr>
                            <m:t>𝑡</m:t>
                          </m:r>
                        </m:sup>
                      </m:sSubSup>
                      <m:r>
                        <a:rPr lang="en-US" altLang="zh-TW" sz="2800" b="0" i="1" smtClean="0">
                          <a:latin typeface="Cambria Math" panose="02040503050406030204" pitchFamily="18" charset="0"/>
                        </a:rPr>
                        <m:t>−</m:t>
                      </m:r>
                      <m:sSubSup>
                        <m:sSubSupPr>
                          <m:ctrlPr>
                            <a:rPr lang="en-US" altLang="zh-TW" sz="2800" i="1">
                              <a:solidFill>
                                <a:prstClr val="black"/>
                              </a:solidFill>
                              <a:latin typeface="Cambria Math" panose="02040503050406030204" pitchFamily="18" charset="0"/>
                              <a:ea typeface="Cambria Math" panose="02040503050406030204" pitchFamily="18" charset="0"/>
                            </a:rPr>
                          </m:ctrlPr>
                        </m:sSubSupPr>
                        <m:e>
                          <m:r>
                            <a:rPr lang="en-US" altLang="zh-TW" sz="2800" i="1">
                              <a:latin typeface="Cambria Math" panose="02040503050406030204" pitchFamily="18" charset="0"/>
                            </a:rPr>
                            <m:t>𝑎</m:t>
                          </m:r>
                          <m:r>
                            <a:rPr lang="en-US" altLang="zh-TW" sz="2800" i="1">
                              <a:solidFill>
                                <a:prstClr val="black"/>
                              </a:solidFill>
                              <a:latin typeface="Cambria Math" panose="02040503050406030204" pitchFamily="18" charset="0"/>
                              <a:ea typeface="Cambria Math" panose="02040503050406030204" pitchFamily="18" charset="0"/>
                            </a:rPr>
                            <m:t>𝑔</m:t>
                          </m:r>
                        </m:e>
                        <m:sub>
                          <m:acc>
                            <m:accPr>
                              <m:chr m:val="̇"/>
                              <m:ctrlPr>
                                <a:rPr lang="en-US" altLang="zh-TW" sz="2800" i="1">
                                  <a:solidFill>
                                    <a:prstClr val="black"/>
                                  </a:solidFill>
                                  <a:latin typeface="Cambria Math" panose="02040503050406030204" pitchFamily="18" charset="0"/>
                                  <a:ea typeface="Cambria Math" panose="02040503050406030204" pitchFamily="18" charset="0"/>
                                </a:rPr>
                              </m:ctrlPr>
                            </m:accPr>
                            <m:e>
                              <m:r>
                                <a:rPr lang="en-US" altLang="zh-TW" sz="2800" i="1">
                                  <a:solidFill>
                                    <a:prstClr val="black"/>
                                  </a:solidFill>
                                  <a:latin typeface="Cambria Math" panose="02040503050406030204" pitchFamily="18" charset="0"/>
                                  <a:ea typeface="Cambria Math" panose="02040503050406030204" pitchFamily="18" charset="0"/>
                                </a:rPr>
                                <m:t>𝑖</m:t>
                              </m:r>
                            </m:e>
                          </m:acc>
                        </m:sub>
                        <m:sup>
                          <m:r>
                            <a:rPr lang="en-US" altLang="zh-TW" sz="2800" b="0" i="1" smtClean="0">
                              <a:solidFill>
                                <a:prstClr val="black"/>
                              </a:solidFill>
                              <a:latin typeface="Cambria Math" panose="02040503050406030204" pitchFamily="18" charset="0"/>
                              <a:ea typeface="Cambria Math" panose="02040503050406030204" pitchFamily="18" charset="0"/>
                            </a:rPr>
                            <m:t>𝑡</m:t>
                          </m:r>
                        </m:sup>
                      </m:sSubSup>
                    </m:oMath>
                  </m:oMathPara>
                </a14:m>
                <a:endParaRPr lang="zh-TW" altLang="en-US" sz="2800" dirty="0"/>
              </a:p>
            </p:txBody>
          </p:sp>
        </mc:Choice>
        <mc:Fallback>
          <p:sp>
            <p:nvSpPr>
              <p:cNvPr id="24" name="文字方塊 25"/>
              <p:cNvSpPr txBox="1">
                <a:spLocks noRot="1" noChangeAspect="1" noMove="1" noResize="1" noEditPoints="1" noAdjustHandles="1" noChangeArrowheads="1" noChangeShapeType="1" noTextEdit="1"/>
              </p:cNvSpPr>
              <p:nvPr/>
            </p:nvSpPr>
            <p:spPr>
              <a:xfrm>
                <a:off x="714437" y="1840360"/>
                <a:ext cx="2779992" cy="457433"/>
              </a:xfrm>
              <a:prstGeom prst="rect">
                <a:avLst/>
              </a:prstGeom>
              <a:blipFill rotWithShape="1">
                <a:blip r:embed="rId1"/>
                <a:stretch>
                  <a:fillRect l="-2" t="-28" r="-1872" b="-4502"/>
                </a:stretch>
              </a:blipFill>
            </p:spPr>
            <p:txBody>
              <a:bodyPr/>
              <a:lstStyle/>
              <a:p>
                <a:r>
                  <a:rPr lang="zh-CN" altLang="en-US">
                    <a:noFill/>
                  </a:rPr>
                  <a:t> </a:t>
                </a:r>
              </a:p>
            </p:txBody>
          </p:sp>
        </mc:Fallback>
      </mc:AlternateContent>
      <p:sp>
        <p:nvSpPr>
          <p:cNvPr id="25" name="矩形 24"/>
          <p:cNvSpPr/>
          <p:nvPr/>
        </p:nvSpPr>
        <p:spPr>
          <a:xfrm>
            <a:off x="4570000" y="1727005"/>
            <a:ext cx="3052000" cy="829331"/>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zh-CN" altLang="en-US" sz="2800" dirty="0">
                <a:solidFill>
                  <a:srgbClr val="000000"/>
                </a:solidFill>
                <a:latin typeface="微软雅黑" panose="020B0503020204020204" pitchFamily="34" charset="-122"/>
                <a:ea typeface="微软雅黑" panose="020B0503020204020204" pitchFamily="34" charset="-122"/>
              </a:rPr>
              <a:t>大梯度，大步长</a:t>
            </a:r>
            <a:endParaRPr lang="zh-TW" altLang="en-US" sz="2800" dirty="0">
              <a:solidFill>
                <a:srgbClr val="000000"/>
              </a:solidFill>
              <a:latin typeface="微软雅黑" panose="020B0503020204020204" pitchFamily="34" charset="-122"/>
              <a:ea typeface="微软雅黑" panose="020B0503020204020204" pitchFamily="34" charset="-122"/>
            </a:endParaRPr>
          </a:p>
        </p:txBody>
      </p:sp>
      <p:cxnSp>
        <p:nvCxnSpPr>
          <p:cNvPr id="26" name="直線接點 4"/>
          <p:cNvCxnSpPr/>
          <p:nvPr/>
        </p:nvCxnSpPr>
        <p:spPr>
          <a:xfrm>
            <a:off x="3169994" y="2365748"/>
            <a:ext cx="312058"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7" name="直線單箭頭接點 17"/>
          <p:cNvCxnSpPr>
            <a:endCxn id="25" idx="1"/>
          </p:cNvCxnSpPr>
          <p:nvPr/>
        </p:nvCxnSpPr>
        <p:spPr>
          <a:xfrm>
            <a:off x="3648516" y="2141671"/>
            <a:ext cx="92148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文本框 27"/>
          <p:cNvSpPr txBox="1"/>
          <p:nvPr/>
        </p:nvSpPr>
        <p:spPr>
          <a:xfrm>
            <a:off x="260491" y="2763669"/>
            <a:ext cx="4057509" cy="797602"/>
          </a:xfrm>
          <a:prstGeom prst="rect">
            <a:avLst/>
          </a:prstGeom>
          <a:noFill/>
        </p:spPr>
        <p:txBody>
          <a:bodyPr wrap="square" rtlCol="0">
            <a:noAutofit/>
          </a:bodyPr>
          <a:lstStyle/>
          <a:p>
            <a:pPr>
              <a:lnSpc>
                <a:spcPct val="150000"/>
              </a:lnSpc>
            </a:pPr>
            <a:r>
              <a:rPr lang="en-US" altLang="zh-CN" sz="2800" dirty="0" err="1">
                <a:solidFill>
                  <a:srgbClr val="000000"/>
                </a:solidFill>
                <a:latin typeface="微软雅黑" panose="020B0503020204020204" pitchFamily="34" charset="-122"/>
                <a:ea typeface="微软雅黑" panose="020B0503020204020204" pitchFamily="34" charset="-122"/>
              </a:rPr>
              <a:t>AdaGrad</a:t>
            </a:r>
            <a:r>
              <a:rPr lang="zh-CN" altLang="en-US" sz="2800" dirty="0">
                <a:solidFill>
                  <a:srgbClr val="000000"/>
                </a:solidFill>
                <a:latin typeface="微软雅黑" panose="020B0503020204020204" pitchFamily="34" charset="-122"/>
                <a:ea typeface="微软雅黑" panose="020B0503020204020204" pitchFamily="34" charset="-122"/>
              </a:rPr>
              <a:t>：</a:t>
            </a:r>
            <a:endParaRPr lang="en-US" altLang="zh-CN" sz="3200" dirty="0">
              <a:solidFill>
                <a:srgbClr val="000000"/>
              </a:solidFill>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sp>
            <p:nvSpPr>
              <p:cNvPr id="29" name="文字方塊 25"/>
              <p:cNvSpPr txBox="1"/>
              <p:nvPr/>
            </p:nvSpPr>
            <p:spPr>
              <a:xfrm>
                <a:off x="714437" y="3959191"/>
                <a:ext cx="5147884" cy="1273875"/>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Sup>
                        <m:sSubSupPr>
                          <m:ctrlPr>
                            <a:rPr lang="en-US" altLang="zh-TW" sz="2800" i="1" smtClean="0">
                              <a:latin typeface="Cambria Math" panose="02040503050406030204" pitchFamily="18" charset="0"/>
                              <a:ea typeface="Cambria Math" panose="02040503050406030204" pitchFamily="18" charset="0"/>
                            </a:rPr>
                          </m:ctrlPr>
                        </m:sSubSupPr>
                        <m:e>
                          <m:r>
                            <a:rPr lang="en-US" altLang="zh-TW" sz="2800" i="1">
                              <a:latin typeface="Cambria Math" panose="02040503050406030204" pitchFamily="18" charset="0"/>
                              <a:ea typeface="Cambria Math" panose="02040503050406030204" pitchFamily="18" charset="0"/>
                            </a:rPr>
                            <m:t>𝑤</m:t>
                          </m:r>
                        </m:e>
                        <m:sub>
                          <m:acc>
                            <m:accPr>
                              <m:chr m:val="̇"/>
                              <m:ctrlPr>
                                <a:rPr lang="en-US" altLang="zh-TW" sz="2800" i="1">
                                  <a:latin typeface="Cambria Math" panose="02040503050406030204" pitchFamily="18" charset="0"/>
                                  <a:ea typeface="Cambria Math" panose="02040503050406030204" pitchFamily="18" charset="0"/>
                                </a:rPr>
                              </m:ctrlPr>
                            </m:accPr>
                            <m:e>
                              <m:r>
                                <a:rPr lang="en-US" altLang="zh-TW" sz="2800" i="1">
                                  <a:latin typeface="Cambria Math" panose="02040503050406030204" pitchFamily="18" charset="0"/>
                                  <a:ea typeface="Cambria Math" panose="02040503050406030204" pitchFamily="18" charset="0"/>
                                </a:rPr>
                                <m:t>𝑖</m:t>
                              </m:r>
                            </m:e>
                          </m:acc>
                        </m:sub>
                        <m:sup>
                          <m:r>
                            <a:rPr lang="en-US" altLang="zh-TW" sz="2800" b="0" i="1" smtClean="0">
                              <a:latin typeface="Cambria Math" panose="02040503050406030204" pitchFamily="18" charset="0"/>
                              <a:ea typeface="Cambria Math" panose="02040503050406030204" pitchFamily="18" charset="0"/>
                            </a:rPr>
                            <m:t>𝑡</m:t>
                          </m:r>
                          <m:r>
                            <a:rPr lang="en-US" altLang="zh-TW" sz="2800" b="0" i="1" smtClean="0">
                              <a:latin typeface="Cambria Math" panose="02040503050406030204" pitchFamily="18" charset="0"/>
                              <a:ea typeface="Cambria Math" panose="02040503050406030204" pitchFamily="18" charset="0"/>
                            </a:rPr>
                            <m:t>+</m:t>
                          </m:r>
                          <m:r>
                            <a:rPr lang="en-US" altLang="zh-TW" sz="2800" b="0" i="1" smtClean="0">
                              <a:latin typeface="Cambria Math" panose="02040503050406030204" pitchFamily="18" charset="0"/>
                              <a:ea typeface="Cambria Math" panose="02040503050406030204" pitchFamily="18" charset="0"/>
                            </a:rPr>
                            <m:t>1</m:t>
                          </m:r>
                        </m:sup>
                      </m:sSubSup>
                      <m:r>
                        <a:rPr lang="en-US" altLang="zh-TW" sz="2800" i="1" smtClean="0">
                          <a:latin typeface="Cambria Math" panose="02040503050406030204" pitchFamily="18" charset="0"/>
                          <a:ea typeface="Cambria Math" panose="02040503050406030204" pitchFamily="18" charset="0"/>
                        </a:rPr>
                        <m:t>←</m:t>
                      </m:r>
                      <m:sSubSup>
                        <m:sSubSupPr>
                          <m:ctrlPr>
                            <a:rPr lang="en-US" altLang="zh-TW" sz="2800" i="1">
                              <a:latin typeface="Cambria Math" panose="02040503050406030204" pitchFamily="18" charset="0"/>
                              <a:ea typeface="Cambria Math" panose="02040503050406030204" pitchFamily="18" charset="0"/>
                            </a:rPr>
                          </m:ctrlPr>
                        </m:sSubSupPr>
                        <m:e>
                          <m:r>
                            <a:rPr lang="en-US" altLang="zh-TW" sz="2800" i="1">
                              <a:latin typeface="Cambria Math" panose="02040503050406030204" pitchFamily="18" charset="0"/>
                              <a:ea typeface="Cambria Math" panose="02040503050406030204" pitchFamily="18" charset="0"/>
                            </a:rPr>
                            <m:t>𝑤</m:t>
                          </m:r>
                        </m:e>
                        <m:sub>
                          <m:acc>
                            <m:accPr>
                              <m:chr m:val="̇"/>
                              <m:ctrlPr>
                                <a:rPr lang="en-US" altLang="zh-TW" sz="2800" i="1">
                                  <a:latin typeface="Cambria Math" panose="02040503050406030204" pitchFamily="18" charset="0"/>
                                  <a:ea typeface="Cambria Math" panose="02040503050406030204" pitchFamily="18" charset="0"/>
                                </a:rPr>
                              </m:ctrlPr>
                            </m:accPr>
                            <m:e>
                              <m:r>
                                <a:rPr lang="en-US" altLang="zh-TW" sz="2800" i="1">
                                  <a:latin typeface="Cambria Math" panose="02040503050406030204" pitchFamily="18" charset="0"/>
                                  <a:ea typeface="Cambria Math" panose="02040503050406030204" pitchFamily="18" charset="0"/>
                                </a:rPr>
                                <m:t>𝑖</m:t>
                              </m:r>
                            </m:e>
                          </m:acc>
                        </m:sub>
                        <m:sup>
                          <m:r>
                            <a:rPr lang="en-US" altLang="zh-TW" sz="2800" i="1">
                              <a:latin typeface="Cambria Math" panose="02040503050406030204" pitchFamily="18" charset="0"/>
                              <a:ea typeface="Cambria Math" panose="02040503050406030204" pitchFamily="18" charset="0"/>
                            </a:rPr>
                            <m:t>𝑡</m:t>
                          </m:r>
                        </m:sup>
                      </m:sSubSup>
                      <m:r>
                        <a:rPr lang="en-US" altLang="zh-TW" sz="2800" b="0" i="1" smtClean="0">
                          <a:latin typeface="Cambria Math" panose="02040503050406030204" pitchFamily="18" charset="0"/>
                        </a:rPr>
                        <m:t>−</m:t>
                      </m:r>
                      <m:f>
                        <m:fPr>
                          <m:ctrlPr>
                            <a:rPr lang="en-US" altLang="zh-TW" sz="2800" b="0" i="1" smtClean="0">
                              <a:latin typeface="Cambria Math" panose="02040503050406030204" pitchFamily="18" charset="0"/>
                            </a:rPr>
                          </m:ctrlPr>
                        </m:fPr>
                        <m:num>
                          <m:r>
                            <a:rPr lang="en-US" altLang="zh-TW" sz="2800" i="1">
                              <a:latin typeface="Cambria Math" panose="02040503050406030204" pitchFamily="18" charset="0"/>
                            </a:rPr>
                            <m:t>𝑎</m:t>
                          </m:r>
                        </m:num>
                        <m:den>
                          <m:rad>
                            <m:radPr>
                              <m:degHide m:val="on"/>
                              <m:ctrlPr>
                                <a:rPr lang="en-US" altLang="zh-TW" sz="2800" i="1">
                                  <a:latin typeface="Cambria Math" panose="02040503050406030204" pitchFamily="18" charset="0"/>
                                </a:rPr>
                              </m:ctrlPr>
                            </m:radPr>
                            <m:deg/>
                            <m:e>
                              <m:nary>
                                <m:naryPr>
                                  <m:chr m:val="∑"/>
                                  <m:ctrlPr>
                                    <a:rPr lang="en-US" altLang="zh-TW" sz="2800" i="1">
                                      <a:latin typeface="Cambria Math" panose="02040503050406030204" pitchFamily="18" charset="0"/>
                                    </a:rPr>
                                  </m:ctrlPr>
                                </m:naryPr>
                                <m:sub>
                                  <m:r>
                                    <a:rPr lang="en-US" altLang="zh-TW" sz="2800" i="1">
                                      <a:latin typeface="Cambria Math" panose="02040503050406030204" pitchFamily="18" charset="0"/>
                                    </a:rPr>
                                    <m:t>𝜏</m:t>
                                  </m:r>
                                  <m:r>
                                    <a:rPr lang="en-US" altLang="zh-TW" sz="2800" i="1">
                                      <a:latin typeface="Cambria Math" panose="02040503050406030204" pitchFamily="18" charset="0"/>
                                    </a:rPr>
                                    <m:t>=</m:t>
                                  </m:r>
                                  <m:r>
                                    <a:rPr lang="en-US" altLang="zh-TW" sz="2800" i="1">
                                      <a:latin typeface="Cambria Math" panose="02040503050406030204" pitchFamily="18" charset="0"/>
                                    </a:rPr>
                                    <m:t>0</m:t>
                                  </m:r>
                                </m:sub>
                                <m:sup>
                                  <m:r>
                                    <a:rPr lang="en-US" altLang="zh-TW" sz="2800" i="1">
                                      <a:latin typeface="Cambria Math" panose="02040503050406030204" pitchFamily="18" charset="0"/>
                                    </a:rPr>
                                    <m:t>𝑡</m:t>
                                  </m:r>
                                </m:sup>
                                <m:e>
                                  <m:sSup>
                                    <m:sSupPr>
                                      <m:ctrlPr>
                                        <a:rPr lang="en-US" altLang="zh-TW" sz="2800" i="1">
                                          <a:latin typeface="Cambria Math" panose="02040503050406030204" pitchFamily="18" charset="0"/>
                                        </a:rPr>
                                      </m:ctrlPr>
                                    </m:sSupPr>
                                    <m:e>
                                      <m:d>
                                        <m:dPr>
                                          <m:ctrlPr>
                                            <a:rPr lang="en-US" altLang="zh-TW" sz="2800" i="1">
                                              <a:latin typeface="Cambria Math" panose="02040503050406030204" pitchFamily="18" charset="0"/>
                                            </a:rPr>
                                          </m:ctrlPr>
                                        </m:dPr>
                                        <m:e>
                                          <m:sSubSup>
                                            <m:sSubSupPr>
                                              <m:ctrlPr>
                                                <a:rPr lang="en-US" altLang="zh-TW" sz="2800" i="1">
                                                  <a:solidFill>
                                                    <a:prstClr val="black"/>
                                                  </a:solidFill>
                                                  <a:latin typeface="Cambria Math" panose="02040503050406030204" pitchFamily="18" charset="0"/>
                                                  <a:ea typeface="Cambria Math" panose="02040503050406030204" pitchFamily="18" charset="0"/>
                                                </a:rPr>
                                              </m:ctrlPr>
                                            </m:sSubSupPr>
                                            <m:e>
                                              <m:r>
                                                <a:rPr lang="en-US" altLang="zh-TW" sz="2800" i="1">
                                                  <a:solidFill>
                                                    <a:prstClr val="black"/>
                                                  </a:solidFill>
                                                  <a:latin typeface="Cambria Math" panose="02040503050406030204" pitchFamily="18" charset="0"/>
                                                  <a:ea typeface="Cambria Math" panose="02040503050406030204" pitchFamily="18" charset="0"/>
                                                </a:rPr>
                                                <m:t>𝑔</m:t>
                                              </m:r>
                                            </m:e>
                                            <m:sub>
                                              <m:acc>
                                                <m:accPr>
                                                  <m:chr m:val="̇"/>
                                                  <m:ctrlPr>
                                                    <a:rPr lang="en-US" altLang="zh-TW" sz="2800" i="1">
                                                      <a:solidFill>
                                                        <a:prstClr val="black"/>
                                                      </a:solidFill>
                                                      <a:latin typeface="Cambria Math" panose="02040503050406030204" pitchFamily="18" charset="0"/>
                                                      <a:ea typeface="Cambria Math" panose="02040503050406030204" pitchFamily="18" charset="0"/>
                                                    </a:rPr>
                                                  </m:ctrlPr>
                                                </m:accPr>
                                                <m:e>
                                                  <m:r>
                                                    <a:rPr lang="en-US" altLang="zh-TW" sz="2800" i="1">
                                                      <a:solidFill>
                                                        <a:prstClr val="black"/>
                                                      </a:solidFill>
                                                      <a:latin typeface="Cambria Math" panose="02040503050406030204" pitchFamily="18" charset="0"/>
                                                      <a:ea typeface="Cambria Math" panose="02040503050406030204" pitchFamily="18" charset="0"/>
                                                    </a:rPr>
                                                    <m:t>𝑖</m:t>
                                                  </m:r>
                                                </m:e>
                                              </m:acc>
                                            </m:sub>
                                            <m:sup>
                                              <m:r>
                                                <a:rPr lang="en-US" altLang="zh-TW" sz="2800" i="1">
                                                  <a:latin typeface="Cambria Math" panose="02040503050406030204" pitchFamily="18" charset="0"/>
                                                </a:rPr>
                                                <m:t>𝜏</m:t>
                                              </m:r>
                                            </m:sup>
                                          </m:sSubSup>
                                        </m:e>
                                      </m:d>
                                    </m:e>
                                    <m:sup>
                                      <m:r>
                                        <a:rPr lang="en-US" altLang="zh-TW" sz="2800" i="1">
                                          <a:latin typeface="Cambria Math" panose="02040503050406030204" pitchFamily="18" charset="0"/>
                                        </a:rPr>
                                        <m:t>2</m:t>
                                      </m:r>
                                    </m:sup>
                                  </m:sSup>
                                  <m:r>
                                    <a:rPr lang="en-US" altLang="zh-TW" sz="2800" i="1">
                                      <a:latin typeface="Cambria Math" panose="02040503050406030204" pitchFamily="18" charset="0"/>
                                    </a:rPr>
                                    <m:t>+</m:t>
                                  </m:r>
                                  <m:r>
                                    <a:rPr lang="en-US" altLang="zh-TW" sz="2800" i="1">
                                      <a:latin typeface="Cambria Math" panose="02040503050406030204" pitchFamily="18" charset="0"/>
                                    </a:rPr>
                                    <m:t>𝛿</m:t>
                                  </m:r>
                                </m:e>
                              </m:nary>
                            </m:e>
                          </m:rad>
                        </m:den>
                      </m:f>
                      <m:sSubSup>
                        <m:sSubSupPr>
                          <m:ctrlPr>
                            <a:rPr lang="en-US" altLang="zh-TW" sz="2800" i="1">
                              <a:solidFill>
                                <a:prstClr val="black"/>
                              </a:solidFill>
                              <a:latin typeface="Cambria Math" panose="02040503050406030204" pitchFamily="18" charset="0"/>
                              <a:ea typeface="Cambria Math" panose="02040503050406030204" pitchFamily="18" charset="0"/>
                            </a:rPr>
                          </m:ctrlPr>
                        </m:sSubSupPr>
                        <m:e>
                          <m:r>
                            <a:rPr lang="en-US" altLang="zh-TW" sz="2800" i="1">
                              <a:solidFill>
                                <a:prstClr val="black"/>
                              </a:solidFill>
                              <a:latin typeface="Cambria Math" panose="02040503050406030204" pitchFamily="18" charset="0"/>
                              <a:ea typeface="Cambria Math" panose="02040503050406030204" pitchFamily="18" charset="0"/>
                            </a:rPr>
                            <m:t>𝑔</m:t>
                          </m:r>
                        </m:e>
                        <m:sub>
                          <m:acc>
                            <m:accPr>
                              <m:chr m:val="̇"/>
                              <m:ctrlPr>
                                <a:rPr lang="en-US" altLang="zh-TW" sz="2800" i="1">
                                  <a:solidFill>
                                    <a:prstClr val="black"/>
                                  </a:solidFill>
                                  <a:latin typeface="Cambria Math" panose="02040503050406030204" pitchFamily="18" charset="0"/>
                                  <a:ea typeface="Cambria Math" panose="02040503050406030204" pitchFamily="18" charset="0"/>
                                </a:rPr>
                              </m:ctrlPr>
                            </m:accPr>
                            <m:e>
                              <m:r>
                                <a:rPr lang="en-US" altLang="zh-TW" sz="2800" i="1">
                                  <a:solidFill>
                                    <a:prstClr val="black"/>
                                  </a:solidFill>
                                  <a:latin typeface="Cambria Math" panose="02040503050406030204" pitchFamily="18" charset="0"/>
                                  <a:ea typeface="Cambria Math" panose="02040503050406030204" pitchFamily="18" charset="0"/>
                                </a:rPr>
                                <m:t>𝑖</m:t>
                              </m:r>
                            </m:e>
                          </m:acc>
                        </m:sub>
                        <m:sup>
                          <m:r>
                            <a:rPr lang="en-US" altLang="zh-TW" sz="2800" b="0" i="1" smtClean="0">
                              <a:solidFill>
                                <a:prstClr val="black"/>
                              </a:solidFill>
                              <a:latin typeface="Cambria Math" panose="02040503050406030204" pitchFamily="18" charset="0"/>
                              <a:ea typeface="Cambria Math" panose="02040503050406030204" pitchFamily="18" charset="0"/>
                            </a:rPr>
                            <m:t>𝑡</m:t>
                          </m:r>
                        </m:sup>
                      </m:sSubSup>
                    </m:oMath>
                  </m:oMathPara>
                </a14:m>
                <a:endParaRPr lang="zh-TW" altLang="en-US" sz="2800" dirty="0"/>
              </a:p>
            </p:txBody>
          </p:sp>
        </mc:Choice>
        <mc:Fallback>
          <p:sp>
            <p:nvSpPr>
              <p:cNvPr id="29" name="文字方塊 25"/>
              <p:cNvSpPr txBox="1">
                <a:spLocks noRot="1" noChangeAspect="1" noMove="1" noResize="1" noEditPoints="1" noAdjustHandles="1" noChangeArrowheads="1" noChangeShapeType="1" noTextEdit="1"/>
              </p:cNvSpPr>
              <p:nvPr/>
            </p:nvSpPr>
            <p:spPr>
              <a:xfrm>
                <a:off x="714437" y="3959191"/>
                <a:ext cx="5147884" cy="1273875"/>
              </a:xfrm>
              <a:prstGeom prst="rect">
                <a:avLst/>
              </a:prstGeom>
              <a:blipFill rotWithShape="1">
                <a:blip r:embed="rId2"/>
                <a:stretch>
                  <a:fillRect l="-1" t="-47" r="-777" b="2"/>
                </a:stretch>
              </a:blipFill>
            </p:spPr>
            <p:txBody>
              <a:bodyPr/>
              <a:lstStyle/>
              <a:p>
                <a:r>
                  <a:rPr lang="zh-CN" altLang="en-US">
                    <a:noFill/>
                  </a:rPr>
                  <a:t> </a:t>
                </a:r>
              </a:p>
            </p:txBody>
          </p:sp>
        </mc:Fallback>
      </mc:AlternateContent>
      <p:sp>
        <p:nvSpPr>
          <p:cNvPr id="30" name="矩形 29"/>
          <p:cNvSpPr/>
          <p:nvPr/>
        </p:nvSpPr>
        <p:spPr>
          <a:xfrm>
            <a:off x="6830600" y="3959191"/>
            <a:ext cx="3052000" cy="829331"/>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zh-CN" altLang="en-US" sz="2800" dirty="0">
                <a:solidFill>
                  <a:srgbClr val="000000"/>
                </a:solidFill>
                <a:latin typeface="微软雅黑" panose="020B0503020204020204" pitchFamily="34" charset="-122"/>
                <a:ea typeface="微软雅黑" panose="020B0503020204020204" pitchFamily="34" charset="-122"/>
              </a:rPr>
              <a:t>大梯度，大步长</a:t>
            </a:r>
            <a:endParaRPr lang="zh-TW" altLang="en-US" sz="2800" dirty="0">
              <a:solidFill>
                <a:srgbClr val="000000"/>
              </a:solidFill>
              <a:latin typeface="微软雅黑" panose="020B0503020204020204" pitchFamily="34" charset="-122"/>
              <a:ea typeface="微软雅黑" panose="020B0503020204020204" pitchFamily="34" charset="-122"/>
            </a:endParaRPr>
          </a:p>
        </p:txBody>
      </p:sp>
      <p:cxnSp>
        <p:nvCxnSpPr>
          <p:cNvPr id="31" name="直線接點 4"/>
          <p:cNvCxnSpPr/>
          <p:nvPr/>
        </p:nvCxnSpPr>
        <p:spPr>
          <a:xfrm>
            <a:off x="5430594" y="4597934"/>
            <a:ext cx="312058"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2" name="直線單箭頭接點 17"/>
          <p:cNvCxnSpPr>
            <a:endCxn id="30" idx="1"/>
          </p:cNvCxnSpPr>
          <p:nvPr/>
        </p:nvCxnSpPr>
        <p:spPr>
          <a:xfrm>
            <a:off x="5909116" y="4373857"/>
            <a:ext cx="92148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矩形 32"/>
          <p:cNvSpPr/>
          <p:nvPr/>
        </p:nvSpPr>
        <p:spPr>
          <a:xfrm>
            <a:off x="6830600" y="5233066"/>
            <a:ext cx="3052000" cy="829331"/>
          </a:xfrm>
          <a:prstGeom prst="rect">
            <a:avLst/>
          </a:prstGeom>
          <a:solidFill>
            <a:schemeClr val="accent5">
              <a:lumMod val="60000"/>
              <a:lumOff val="40000"/>
            </a:schemeClr>
          </a:solidFill>
          <a:ln>
            <a:solidFill>
              <a:schemeClr val="accent1"/>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zh-CN" altLang="en-US" sz="2800" dirty="0">
                <a:solidFill>
                  <a:srgbClr val="000000"/>
                </a:solidFill>
                <a:latin typeface="微软雅黑" panose="020B0503020204020204" pitchFamily="34" charset="-122"/>
                <a:ea typeface="微软雅黑" panose="020B0503020204020204" pitchFamily="34" charset="-122"/>
              </a:rPr>
              <a:t>大梯度，小步长</a:t>
            </a:r>
            <a:endParaRPr lang="zh-TW" altLang="en-US" sz="2800" dirty="0">
              <a:solidFill>
                <a:srgbClr val="000000"/>
              </a:solidFill>
              <a:latin typeface="微软雅黑" panose="020B0503020204020204" pitchFamily="34" charset="-122"/>
              <a:ea typeface="微软雅黑" panose="020B0503020204020204" pitchFamily="34" charset="-122"/>
            </a:endParaRPr>
          </a:p>
        </p:txBody>
      </p:sp>
      <p:cxnSp>
        <p:nvCxnSpPr>
          <p:cNvPr id="34" name="直線接點 4"/>
          <p:cNvCxnSpPr/>
          <p:nvPr/>
        </p:nvCxnSpPr>
        <p:spPr>
          <a:xfrm>
            <a:off x="3258823" y="5261073"/>
            <a:ext cx="2171771" cy="0"/>
          </a:xfrm>
          <a:prstGeom prst="line">
            <a:avLst/>
          </a:prstGeom>
          <a:ln w="571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35" name="直線單箭頭接點 17"/>
          <p:cNvCxnSpPr>
            <a:endCxn id="33" idx="1"/>
          </p:cNvCxnSpPr>
          <p:nvPr/>
        </p:nvCxnSpPr>
        <p:spPr>
          <a:xfrm>
            <a:off x="4789900" y="5386602"/>
            <a:ext cx="2040700" cy="261130"/>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36" name="文本框 35"/>
          <p:cNvSpPr txBox="1"/>
          <p:nvPr/>
        </p:nvSpPr>
        <p:spPr>
          <a:xfrm>
            <a:off x="10163245" y="4589000"/>
            <a:ext cx="4057509" cy="797602"/>
          </a:xfrm>
          <a:prstGeom prst="rect">
            <a:avLst/>
          </a:prstGeom>
          <a:noFill/>
        </p:spPr>
        <p:txBody>
          <a:bodyPr wrap="square" rtlCol="0">
            <a:noAutofit/>
          </a:bodyPr>
          <a:lstStyle/>
          <a:p>
            <a:pPr>
              <a:lnSpc>
                <a:spcPct val="150000"/>
              </a:lnSpc>
            </a:pPr>
            <a:r>
              <a:rPr lang="zh-CN" altLang="en-US" sz="2800" dirty="0">
                <a:solidFill>
                  <a:srgbClr val="FF0000"/>
                </a:solidFill>
                <a:latin typeface="微软雅黑" panose="020B0503020204020204" pitchFamily="34" charset="-122"/>
                <a:ea typeface="微软雅黑" panose="020B0503020204020204" pitchFamily="34" charset="-122"/>
              </a:rPr>
              <a:t>矛盾？</a:t>
            </a:r>
            <a:endParaRPr lang="en-US" altLang="zh-CN" sz="3200" dirty="0">
              <a:solidFill>
                <a:srgbClr val="FF000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grpId="0" nodeType="clickEffect">
                                  <p:stCondLst>
                                    <p:cond delay="0"/>
                                  </p:stCondLst>
                                  <p:childTnLst>
                                    <p:set>
                                      <p:cBhvr>
                                        <p:cTn id="18" dur="1" fill="hold">
                                          <p:stCondLst>
                                            <p:cond delay="0"/>
                                          </p:stCondLst>
                                        </p:cTn>
                                        <p:tgtEl>
                                          <p:spTgt spid="29"/>
                                        </p:tgtEl>
                                        <p:attrNameLst>
                                          <p:attrName>style.visibility</p:attrName>
                                        </p:attrNameLst>
                                      </p:cBhvr>
                                      <p:to>
                                        <p:strVal val="visible"/>
                                      </p:to>
                                    </p:set>
                                    <p:animEffect transition="in" filter="barn(inVertical)">
                                      <p:cBhvr>
                                        <p:cTn id="19" dur="500"/>
                                        <p:tgtEl>
                                          <p:spTgt spid="29"/>
                                        </p:tgtEl>
                                      </p:cBhvr>
                                    </p:animEffect>
                                  </p:childTnLst>
                                </p:cTn>
                              </p:par>
                              <p:par>
                                <p:cTn id="20" presetID="16" presetClass="entr" presetSubtype="21" fill="hold" grpId="0" nodeType="with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barn(inVertical)">
                                      <p:cBhvr>
                                        <p:cTn id="22" dur="500"/>
                                        <p:tgtEl>
                                          <p:spTgt spid="28"/>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6" presetClass="entr" presetSubtype="21" fill="hold" grpId="0" nodeType="clickEffect">
                                  <p:stCondLst>
                                    <p:cond delay="0"/>
                                  </p:stCondLst>
                                  <p:childTnLst>
                                    <p:set>
                                      <p:cBhvr>
                                        <p:cTn id="42" dur="1" fill="hold">
                                          <p:stCondLst>
                                            <p:cond delay="0"/>
                                          </p:stCondLst>
                                        </p:cTn>
                                        <p:tgtEl>
                                          <p:spTgt spid="36"/>
                                        </p:tgtEl>
                                        <p:attrNameLst>
                                          <p:attrName>style.visibility</p:attrName>
                                        </p:attrNameLst>
                                      </p:cBhvr>
                                      <p:to>
                                        <p:strVal val="visible"/>
                                      </p:to>
                                    </p:set>
                                    <p:animEffect transition="in" filter="barn(inVertical)">
                                      <p:cBhvr>
                                        <p:cTn id="43"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animBg="1"/>
      <p:bldP spid="28" grpId="0"/>
      <p:bldP spid="29" grpId="0"/>
      <p:bldP spid="30" grpId="0" animBg="1"/>
      <p:bldP spid="33" grpId="0" animBg="1"/>
      <p:bldP spid="36"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777846" y="118538"/>
            <a:ext cx="11157480" cy="523220"/>
          </a:xfrm>
          <a:prstGeom prst="rect">
            <a:avLst/>
          </a:prstGeom>
          <a:noFill/>
        </p:spPr>
        <p:txBody>
          <a:bodyPr wrap="square" rtlCol="0">
            <a:spAutoFit/>
          </a:bodyPr>
          <a:lstStyle/>
          <a:p>
            <a:r>
              <a:rPr lang="zh-CN" altLang="en-US" sz="2800" b="1" dirty="0">
                <a:solidFill>
                  <a:srgbClr val="000000"/>
                </a:solidFill>
                <a:latin typeface="微软雅黑" panose="020B0503020204020204" pitchFamily="34" charset="-122"/>
                <a:ea typeface="微软雅黑" panose="020B0503020204020204" pitchFamily="34" charset="-122"/>
              </a:rPr>
              <a:t>大梯度，大步长？</a:t>
            </a:r>
            <a:endParaRPr lang="zh-CN" altLang="en-US" sz="2800" b="1" dirty="0">
              <a:solidFill>
                <a:srgbClr val="000000"/>
              </a:solidFill>
              <a:latin typeface="微软雅黑" panose="020B0503020204020204" pitchFamily="34" charset="-122"/>
              <a:ea typeface="微软雅黑" panose="020B0503020204020204" pitchFamily="34" charset="-122"/>
            </a:endParaRPr>
          </a:p>
        </p:txBody>
      </p:sp>
      <p:pic>
        <p:nvPicPr>
          <p:cNvPr id="24" name="圖片 2"/>
          <p:cNvPicPr>
            <a:picLocks noChangeAspect="1"/>
          </p:cNvPicPr>
          <p:nvPr/>
        </p:nvPicPr>
        <p:blipFill>
          <a:blip r:embed="rId1"/>
          <a:stretch>
            <a:fillRect/>
          </a:stretch>
        </p:blipFill>
        <p:spPr>
          <a:xfrm>
            <a:off x="3008131" y="1342167"/>
            <a:ext cx="5583524" cy="3094096"/>
          </a:xfrm>
          <a:prstGeom prst="rect">
            <a:avLst/>
          </a:prstGeom>
        </p:spPr>
      </p:pic>
      <p:pic>
        <p:nvPicPr>
          <p:cNvPr id="25" name="圖片 6"/>
          <p:cNvPicPr>
            <a:picLocks noChangeAspect="1"/>
          </p:cNvPicPr>
          <p:nvPr/>
        </p:nvPicPr>
        <p:blipFill>
          <a:blip r:embed="rId2"/>
          <a:stretch>
            <a:fillRect/>
          </a:stretch>
        </p:blipFill>
        <p:spPr>
          <a:xfrm>
            <a:off x="3091865" y="4555719"/>
            <a:ext cx="5416056" cy="1700336"/>
          </a:xfrm>
          <a:prstGeom prst="rect">
            <a:avLst/>
          </a:prstGeom>
        </p:spPr>
      </p:pic>
      <mc:AlternateContent xmlns:mc="http://schemas.openxmlformats.org/markup-compatibility/2006">
        <mc:Choice xmlns:a14="http://schemas.microsoft.com/office/drawing/2010/main" Requires="a14">
          <p:sp>
            <p:nvSpPr>
              <p:cNvPr id="26" name="文字方塊 7"/>
              <p:cNvSpPr txBox="1"/>
              <p:nvPr/>
            </p:nvSpPr>
            <p:spPr>
              <a:xfrm>
                <a:off x="1995045" y="3688628"/>
                <a:ext cx="2370264" cy="369332"/>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𝑦</m:t>
                      </m:r>
                      <m:r>
                        <a:rPr lang="en-US" altLang="zh-TW" sz="2400" b="0" i="1" smtClean="0">
                          <a:latin typeface="Cambria Math" panose="02040503050406030204" pitchFamily="18" charset="0"/>
                        </a:rPr>
                        <m:t>=</m:t>
                      </m:r>
                      <m:r>
                        <a:rPr lang="en-US" altLang="zh-TW" sz="2400" b="0" i="1" smtClean="0">
                          <a:latin typeface="Cambria Math" panose="02040503050406030204" pitchFamily="18" charset="0"/>
                        </a:rPr>
                        <m:t>𝑎</m:t>
                      </m:r>
                      <m:sSup>
                        <m:sSupPr>
                          <m:ctrlPr>
                            <a:rPr lang="en-US" altLang="zh-TW" sz="2400" b="0" i="1" smtClean="0">
                              <a:latin typeface="Cambria Math" panose="02040503050406030204" pitchFamily="18" charset="0"/>
                            </a:rPr>
                          </m:ctrlPr>
                        </m:sSupPr>
                        <m:e>
                          <m:r>
                            <a:rPr lang="en-US" altLang="zh-TW" sz="2400" b="0" i="1" smtClean="0">
                              <a:latin typeface="Cambria Math" panose="02040503050406030204" pitchFamily="18" charset="0"/>
                            </a:rPr>
                            <m:t>𝑥</m:t>
                          </m:r>
                        </m:e>
                        <m:sup>
                          <m:r>
                            <a:rPr lang="en-US" altLang="zh-TW" sz="2400" b="0" i="1" smtClean="0">
                              <a:latin typeface="Cambria Math" panose="02040503050406030204" pitchFamily="18" charset="0"/>
                            </a:rPr>
                            <m:t>2</m:t>
                          </m:r>
                        </m:sup>
                      </m:sSup>
                      <m:r>
                        <a:rPr lang="en-US" altLang="zh-TW" sz="2400" b="0" i="1" smtClean="0">
                          <a:latin typeface="Cambria Math" panose="02040503050406030204" pitchFamily="18" charset="0"/>
                        </a:rPr>
                        <m:t>+</m:t>
                      </m:r>
                      <m:r>
                        <a:rPr lang="en-US" altLang="zh-TW" sz="2400" b="0" i="1" smtClean="0">
                          <a:latin typeface="Cambria Math" panose="02040503050406030204" pitchFamily="18" charset="0"/>
                        </a:rPr>
                        <m:t>𝑏𝑥</m:t>
                      </m:r>
                      <m:r>
                        <a:rPr lang="en-US" altLang="zh-TW" sz="2400" b="0" i="1" smtClean="0">
                          <a:latin typeface="Cambria Math" panose="02040503050406030204" pitchFamily="18" charset="0"/>
                        </a:rPr>
                        <m:t>+</m:t>
                      </m:r>
                      <m:r>
                        <a:rPr lang="en-US" altLang="zh-TW" sz="2400" b="0" i="1" smtClean="0">
                          <a:latin typeface="Cambria Math" panose="02040503050406030204" pitchFamily="18" charset="0"/>
                        </a:rPr>
                        <m:t>𝑐</m:t>
                      </m:r>
                    </m:oMath>
                  </m:oMathPara>
                </a14:m>
                <a:endParaRPr lang="zh-TW" altLang="en-US" sz="2400" dirty="0"/>
              </a:p>
            </p:txBody>
          </p:sp>
        </mc:Choice>
        <mc:Fallback>
          <p:sp>
            <p:nvSpPr>
              <p:cNvPr id="26" name="文字方塊 7"/>
              <p:cNvSpPr txBox="1">
                <a:spLocks noRot="1" noChangeAspect="1" noMove="1" noResize="1" noEditPoints="1" noAdjustHandles="1" noChangeArrowheads="1" noChangeShapeType="1" noTextEdit="1"/>
              </p:cNvSpPr>
              <p:nvPr/>
            </p:nvSpPr>
            <p:spPr>
              <a:xfrm>
                <a:off x="1995045" y="3688628"/>
                <a:ext cx="2370264" cy="369332"/>
              </a:xfrm>
              <a:prstGeom prst="rect">
                <a:avLst/>
              </a:prstGeom>
              <a:blipFill rotWithShape="1">
                <a:blip r:embed="rId3"/>
                <a:stretch>
                  <a:fillRect l="-22" t="-148" r="-2826" b="84"/>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7" name="文字方塊 8"/>
              <p:cNvSpPr txBox="1"/>
              <p:nvPr/>
            </p:nvSpPr>
            <p:spPr>
              <a:xfrm>
                <a:off x="1957195" y="5297025"/>
                <a:ext cx="2269339" cy="821763"/>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d>
                        <m:dPr>
                          <m:begChr m:val="|"/>
                          <m:endChr m:val="|"/>
                          <m:ctrlPr>
                            <a:rPr lang="en-US" altLang="zh-TW" sz="2400" b="0" i="1" smtClean="0">
                              <a:latin typeface="Cambria Math" panose="02040503050406030204" pitchFamily="18" charset="0"/>
                            </a:rPr>
                          </m:ctrlPr>
                        </m:dPr>
                        <m:e>
                          <m:f>
                            <m:fPr>
                              <m:ctrlPr>
                                <a:rPr lang="en-US" altLang="zh-TW" sz="2400" b="0" i="1" smtClean="0">
                                  <a:latin typeface="Cambria Math" panose="02040503050406030204" pitchFamily="18" charset="0"/>
                                </a:rPr>
                              </m:ctrlPr>
                            </m:fPr>
                            <m:num>
                              <m:r>
                                <a:rPr lang="zh-TW" altLang="en-US" sz="2400" i="1">
                                  <a:latin typeface="Cambria Math" panose="02040503050406030204" pitchFamily="18" charset="0"/>
                                </a:rPr>
                                <m:t>𝜕</m:t>
                              </m:r>
                              <m:r>
                                <a:rPr lang="en-US" altLang="zh-TW" sz="2400" b="0" i="1" smtClean="0">
                                  <a:latin typeface="Cambria Math" panose="02040503050406030204" pitchFamily="18" charset="0"/>
                                </a:rPr>
                                <m:t>𝑦</m:t>
                              </m:r>
                            </m:num>
                            <m:den>
                              <m:r>
                                <a:rPr lang="zh-TW" altLang="en-US" sz="2400" b="0" i="1" smtClean="0">
                                  <a:latin typeface="Cambria Math" panose="02040503050406030204" pitchFamily="18" charset="0"/>
                                </a:rPr>
                                <m:t>𝜕</m:t>
                              </m:r>
                              <m:r>
                                <a:rPr lang="en-US" altLang="zh-TW" sz="2400" b="0" i="1" smtClean="0">
                                  <a:latin typeface="Cambria Math" panose="02040503050406030204" pitchFamily="18" charset="0"/>
                                </a:rPr>
                                <m:t>𝑥</m:t>
                              </m:r>
                            </m:den>
                          </m:f>
                        </m:e>
                      </m:d>
                      <m:r>
                        <a:rPr lang="en-US" altLang="zh-TW" sz="2400" b="0" i="1" smtClean="0">
                          <a:latin typeface="Cambria Math" panose="02040503050406030204" pitchFamily="18" charset="0"/>
                        </a:rPr>
                        <m:t>=</m:t>
                      </m:r>
                      <m:r>
                        <a:rPr lang="en-US" altLang="zh-TW" sz="2400" i="1">
                          <a:latin typeface="Cambria Math" panose="02040503050406030204" pitchFamily="18" charset="0"/>
                        </a:rPr>
                        <m:t>|</m:t>
                      </m:r>
                      <m:r>
                        <a:rPr lang="en-US" altLang="zh-TW" sz="2400" b="0" i="1" smtClean="0">
                          <a:latin typeface="Cambria Math" panose="02040503050406030204" pitchFamily="18" charset="0"/>
                        </a:rPr>
                        <m:t>2</m:t>
                      </m:r>
                      <m:r>
                        <a:rPr lang="en-US" altLang="zh-TW" sz="2400" b="0" i="1" smtClean="0">
                          <a:latin typeface="Cambria Math" panose="02040503050406030204" pitchFamily="18" charset="0"/>
                        </a:rPr>
                        <m:t>𝑎𝑥</m:t>
                      </m:r>
                      <m:r>
                        <a:rPr lang="en-US" altLang="zh-TW" sz="2400" b="0" i="1" smtClean="0">
                          <a:latin typeface="Cambria Math" panose="02040503050406030204" pitchFamily="18" charset="0"/>
                        </a:rPr>
                        <m:t>+</m:t>
                      </m:r>
                      <m:r>
                        <a:rPr lang="en-US" altLang="zh-TW" sz="2400" b="0" i="1" smtClean="0">
                          <a:latin typeface="Cambria Math" panose="02040503050406030204" pitchFamily="18" charset="0"/>
                        </a:rPr>
                        <m:t>𝑏</m:t>
                      </m:r>
                      <m:r>
                        <a:rPr lang="en-US" altLang="zh-TW" sz="2400" i="1">
                          <a:latin typeface="Cambria Math" panose="02040503050406030204" pitchFamily="18" charset="0"/>
                        </a:rPr>
                        <m:t>|</m:t>
                      </m:r>
                    </m:oMath>
                  </m:oMathPara>
                </a14:m>
                <a:endParaRPr lang="zh-TW" altLang="en-US" sz="2400" dirty="0"/>
              </a:p>
            </p:txBody>
          </p:sp>
        </mc:Choice>
        <mc:Fallback>
          <p:sp>
            <p:nvSpPr>
              <p:cNvPr id="27" name="文字方塊 8"/>
              <p:cNvSpPr txBox="1">
                <a:spLocks noRot="1" noChangeAspect="1" noMove="1" noResize="1" noEditPoints="1" noAdjustHandles="1" noChangeArrowheads="1" noChangeShapeType="1" noTextEdit="1"/>
              </p:cNvSpPr>
              <p:nvPr/>
            </p:nvSpPr>
            <p:spPr>
              <a:xfrm>
                <a:off x="1957195" y="5297025"/>
                <a:ext cx="2269339" cy="821763"/>
              </a:xfrm>
              <a:prstGeom prst="rect">
                <a:avLst/>
              </a:prstGeom>
              <a:blipFill rotWithShape="1">
                <a:blip r:embed="rId4"/>
                <a:stretch>
                  <a:fillRect l="-6" t="-60" r="-3415" b="69"/>
                </a:stretch>
              </a:blipFill>
            </p:spPr>
            <p:txBody>
              <a:bodyPr/>
              <a:lstStyle/>
              <a:p>
                <a:r>
                  <a:rPr lang="zh-CN" altLang="en-US">
                    <a:noFill/>
                  </a:rPr>
                  <a:t> </a:t>
                </a:r>
              </a:p>
            </p:txBody>
          </p:sp>
        </mc:Fallback>
      </mc:AlternateContent>
      <p:cxnSp>
        <p:nvCxnSpPr>
          <p:cNvPr id="28" name="直線單箭頭接點 10"/>
          <p:cNvCxnSpPr/>
          <p:nvPr/>
        </p:nvCxnSpPr>
        <p:spPr>
          <a:xfrm>
            <a:off x="3154073" y="1253873"/>
            <a:ext cx="797861" cy="1435453"/>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線單箭頭接點 11"/>
          <p:cNvCxnSpPr/>
          <p:nvPr/>
        </p:nvCxnSpPr>
        <p:spPr>
          <a:xfrm>
            <a:off x="3959645" y="2715078"/>
            <a:ext cx="598554" cy="839104"/>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線單箭頭接點 13"/>
          <p:cNvCxnSpPr/>
          <p:nvPr/>
        </p:nvCxnSpPr>
        <p:spPr>
          <a:xfrm>
            <a:off x="4593969" y="3569172"/>
            <a:ext cx="326687" cy="304122"/>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31" name="橢圓 18"/>
          <p:cNvSpPr/>
          <p:nvPr/>
        </p:nvSpPr>
        <p:spPr>
          <a:xfrm>
            <a:off x="7574034" y="2842550"/>
            <a:ext cx="164892" cy="16489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mc:Choice xmlns:a14="http://schemas.microsoft.com/office/drawing/2010/main" Requires="a14">
          <p:sp>
            <p:nvSpPr>
              <p:cNvPr id="32" name="文字方塊 22"/>
              <p:cNvSpPr txBox="1"/>
              <p:nvPr/>
            </p:nvSpPr>
            <p:spPr>
              <a:xfrm>
                <a:off x="7678952" y="2930934"/>
                <a:ext cx="372025" cy="369332"/>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𝑥</m:t>
                          </m:r>
                        </m:e>
                        <m:sub>
                          <m:r>
                            <a:rPr lang="en-US" altLang="zh-TW" sz="2400" b="0" i="1" smtClean="0">
                              <a:latin typeface="Cambria Math" panose="02040503050406030204" pitchFamily="18" charset="0"/>
                            </a:rPr>
                            <m:t>0</m:t>
                          </m:r>
                        </m:sub>
                      </m:sSub>
                    </m:oMath>
                  </m:oMathPara>
                </a14:m>
                <a:endParaRPr lang="zh-TW" altLang="en-US" sz="2400" dirty="0"/>
              </a:p>
            </p:txBody>
          </p:sp>
        </mc:Choice>
        <mc:Fallback>
          <p:sp>
            <p:nvSpPr>
              <p:cNvPr id="32" name="文字方塊 22"/>
              <p:cNvSpPr txBox="1">
                <a:spLocks noRot="1" noChangeAspect="1" noMove="1" noResize="1" noEditPoints="1" noAdjustHandles="1" noChangeArrowheads="1" noChangeShapeType="1" noTextEdit="1"/>
              </p:cNvSpPr>
              <p:nvPr/>
            </p:nvSpPr>
            <p:spPr>
              <a:xfrm>
                <a:off x="7678952" y="2930934"/>
                <a:ext cx="372025" cy="369332"/>
              </a:xfrm>
              <a:prstGeom prst="rect">
                <a:avLst/>
              </a:prstGeom>
              <a:blipFill rotWithShape="1">
                <a:blip r:embed="rId5"/>
                <a:stretch>
                  <a:fillRect l="-143" t="-111" r="-26507" b="46"/>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3" name="文字方塊 23"/>
              <p:cNvSpPr txBox="1"/>
              <p:nvPr/>
            </p:nvSpPr>
            <p:spPr>
              <a:xfrm>
                <a:off x="5741033" y="2050700"/>
                <a:ext cx="1925798" cy="701282"/>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𝑥</m:t>
                          </m:r>
                        </m:e>
                        <m:sub>
                          <m:r>
                            <a:rPr lang="en-US" altLang="zh-TW" sz="2400" i="1">
                              <a:latin typeface="Cambria Math" panose="02040503050406030204" pitchFamily="18" charset="0"/>
                            </a:rPr>
                            <m:t>0</m:t>
                          </m:r>
                        </m:sub>
                      </m:sSub>
                      <m:r>
                        <a:rPr lang="en-US" altLang="zh-TW" sz="2400" b="0" i="0" smtClean="0">
                          <a:latin typeface="Cambria Math" panose="02040503050406030204" pitchFamily="18" charset="0"/>
                        </a:rPr>
                        <m:t>+</m:t>
                      </m:r>
                      <m:f>
                        <m:fPr>
                          <m:ctrlPr>
                            <a:rPr lang="en-US" altLang="zh-TW" sz="2400" i="1" smtClean="0">
                              <a:latin typeface="Cambria Math" panose="02040503050406030204" pitchFamily="18" charset="0"/>
                            </a:rPr>
                          </m:ctrlPr>
                        </m:fPr>
                        <m:num>
                          <m:r>
                            <a:rPr lang="en-US" altLang="zh-TW" sz="2400" b="0" i="1" smtClean="0">
                              <a:latin typeface="Cambria Math" panose="02040503050406030204" pitchFamily="18" charset="0"/>
                            </a:rPr>
                            <m:t>𝑏</m:t>
                          </m:r>
                        </m:num>
                        <m:den>
                          <m:r>
                            <a:rPr lang="en-US" altLang="zh-TW" sz="2400" b="0" i="1" smtClean="0">
                              <a:latin typeface="Cambria Math" panose="02040503050406030204" pitchFamily="18" charset="0"/>
                            </a:rPr>
                            <m:t>2</m:t>
                          </m:r>
                          <m:r>
                            <a:rPr lang="en-US" altLang="zh-TW" sz="2400" b="0" i="1" smtClean="0">
                              <a:latin typeface="Cambria Math" panose="02040503050406030204" pitchFamily="18" charset="0"/>
                            </a:rPr>
                            <m:t>𝑎</m:t>
                          </m:r>
                        </m:den>
                      </m:f>
                      <m:r>
                        <a:rPr lang="en-US" altLang="zh-TW" sz="2400" b="0" i="1" smtClean="0">
                          <a:latin typeface="Cambria Math" panose="02040503050406030204" pitchFamily="18" charset="0"/>
                        </a:rPr>
                        <m:t>|</m:t>
                      </m:r>
                    </m:oMath>
                  </m:oMathPara>
                </a14:m>
                <a:endParaRPr lang="zh-TW" altLang="en-US" sz="2400" dirty="0"/>
              </a:p>
            </p:txBody>
          </p:sp>
        </mc:Choice>
        <mc:Fallback>
          <p:sp>
            <p:nvSpPr>
              <p:cNvPr id="33" name="文字方塊 23"/>
              <p:cNvSpPr txBox="1">
                <a:spLocks noRot="1" noChangeAspect="1" noMove="1" noResize="1" noEditPoints="1" noAdjustHandles="1" noChangeArrowheads="1" noChangeShapeType="1" noTextEdit="1"/>
              </p:cNvSpPr>
              <p:nvPr/>
            </p:nvSpPr>
            <p:spPr>
              <a:xfrm>
                <a:off x="5741033" y="2050700"/>
                <a:ext cx="1925798" cy="701282"/>
              </a:xfrm>
              <a:prstGeom prst="rect">
                <a:avLst/>
              </a:prstGeom>
              <a:blipFill rotWithShape="1">
                <a:blip r:embed="rId6"/>
                <a:stretch>
                  <a:fillRect l="-33" t="-41" r="25" b="75"/>
                </a:stretch>
              </a:blipFill>
            </p:spPr>
            <p:txBody>
              <a:bodyPr/>
              <a:lstStyle/>
              <a:p>
                <a:r>
                  <a:rPr lang="zh-CN" altLang="en-US">
                    <a:noFill/>
                  </a:rPr>
                  <a:t> </a:t>
                </a:r>
              </a:p>
            </p:txBody>
          </p:sp>
        </mc:Fallback>
      </mc:AlternateContent>
      <p:cxnSp>
        <p:nvCxnSpPr>
          <p:cNvPr id="34" name="直線單箭頭接點 25"/>
          <p:cNvCxnSpPr/>
          <p:nvPr/>
        </p:nvCxnSpPr>
        <p:spPr>
          <a:xfrm>
            <a:off x="5786881" y="2924996"/>
            <a:ext cx="1757173" cy="0"/>
          </a:xfrm>
          <a:prstGeom prst="straightConnector1">
            <a:avLst/>
          </a:prstGeom>
          <a:ln w="381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5" name="橢圓 28"/>
          <p:cNvSpPr/>
          <p:nvPr/>
        </p:nvSpPr>
        <p:spPr>
          <a:xfrm>
            <a:off x="7648998" y="5260321"/>
            <a:ext cx="164892" cy="16489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mc:Choice xmlns:a14="http://schemas.microsoft.com/office/drawing/2010/main" Requires="a14">
          <p:sp>
            <p:nvSpPr>
              <p:cNvPr id="36" name="文字方塊 29"/>
              <p:cNvSpPr txBox="1"/>
              <p:nvPr/>
            </p:nvSpPr>
            <p:spPr>
              <a:xfrm>
                <a:off x="7753916" y="5348705"/>
                <a:ext cx="372025" cy="369332"/>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𝑥</m:t>
                          </m:r>
                        </m:e>
                        <m:sub>
                          <m:r>
                            <a:rPr lang="en-US" altLang="zh-TW" sz="2400" b="0" i="1" smtClean="0">
                              <a:latin typeface="Cambria Math" panose="02040503050406030204" pitchFamily="18" charset="0"/>
                            </a:rPr>
                            <m:t>0</m:t>
                          </m:r>
                        </m:sub>
                      </m:sSub>
                    </m:oMath>
                  </m:oMathPara>
                </a14:m>
                <a:endParaRPr lang="zh-TW" altLang="en-US" sz="2400" dirty="0"/>
              </a:p>
            </p:txBody>
          </p:sp>
        </mc:Choice>
        <mc:Fallback>
          <p:sp>
            <p:nvSpPr>
              <p:cNvPr id="36" name="文字方塊 29"/>
              <p:cNvSpPr txBox="1">
                <a:spLocks noRot="1" noChangeAspect="1" noMove="1" noResize="1" noEditPoints="1" noAdjustHandles="1" noChangeArrowheads="1" noChangeShapeType="1" noTextEdit="1"/>
              </p:cNvSpPr>
              <p:nvPr/>
            </p:nvSpPr>
            <p:spPr>
              <a:xfrm>
                <a:off x="7753916" y="5348705"/>
                <a:ext cx="372025" cy="369332"/>
              </a:xfrm>
              <a:prstGeom prst="rect">
                <a:avLst/>
              </a:prstGeom>
              <a:blipFill rotWithShape="1">
                <a:blip r:embed="rId5"/>
                <a:stretch>
                  <a:fillRect l="-152" t="-27" r="-26498" b="135"/>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7" name="文字方塊 30"/>
              <p:cNvSpPr txBox="1"/>
              <p:nvPr/>
            </p:nvSpPr>
            <p:spPr>
              <a:xfrm>
                <a:off x="5862967" y="4805302"/>
                <a:ext cx="1456040" cy="369332"/>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altLang="zh-TW" sz="2400" i="1">
                          <a:latin typeface="Cambria Math" panose="02040503050406030204" pitchFamily="18" charset="0"/>
                        </a:rPr>
                        <m:t>|</m:t>
                      </m:r>
                      <m:r>
                        <a:rPr lang="en-US" altLang="zh-TW" sz="2400" b="0" i="1" smtClean="0">
                          <a:latin typeface="Cambria Math" panose="02040503050406030204" pitchFamily="18" charset="0"/>
                        </a:rPr>
                        <m:t>2</m:t>
                      </m:r>
                      <m:r>
                        <a:rPr lang="en-US" altLang="zh-TW" sz="2400" b="0" i="1" smtClean="0">
                          <a:latin typeface="Cambria Math" panose="02040503050406030204" pitchFamily="18" charset="0"/>
                        </a:rPr>
                        <m:t>𝑎</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𝑥</m:t>
                          </m:r>
                        </m:e>
                        <m:sub>
                          <m:r>
                            <a:rPr lang="en-US" altLang="zh-TW" sz="2400" i="1">
                              <a:latin typeface="Cambria Math" panose="02040503050406030204" pitchFamily="18" charset="0"/>
                            </a:rPr>
                            <m:t>0</m:t>
                          </m:r>
                        </m:sub>
                      </m:sSub>
                      <m:r>
                        <a:rPr lang="en-US" altLang="zh-TW" sz="2400" b="0" i="1" smtClean="0">
                          <a:latin typeface="Cambria Math" panose="02040503050406030204" pitchFamily="18" charset="0"/>
                        </a:rPr>
                        <m:t>+</m:t>
                      </m:r>
                      <m:r>
                        <a:rPr lang="en-US" altLang="zh-TW" sz="2400" b="0" i="1" smtClean="0">
                          <a:latin typeface="Cambria Math" panose="02040503050406030204" pitchFamily="18" charset="0"/>
                        </a:rPr>
                        <m:t>𝑏</m:t>
                      </m:r>
                      <m:r>
                        <a:rPr lang="en-US" altLang="zh-TW" sz="2400" i="1">
                          <a:latin typeface="Cambria Math" panose="02040503050406030204" pitchFamily="18" charset="0"/>
                        </a:rPr>
                        <m:t>|</m:t>
                      </m:r>
                    </m:oMath>
                  </m:oMathPara>
                </a14:m>
                <a:endParaRPr lang="zh-TW" altLang="en-US" sz="2400" dirty="0"/>
              </a:p>
            </p:txBody>
          </p:sp>
        </mc:Choice>
        <mc:Fallback>
          <p:sp>
            <p:nvSpPr>
              <p:cNvPr id="37" name="文字方塊 30"/>
              <p:cNvSpPr txBox="1">
                <a:spLocks noRot="1" noChangeAspect="1" noMove="1" noResize="1" noEditPoints="1" noAdjustHandles="1" noChangeArrowheads="1" noChangeShapeType="1" noTextEdit="1"/>
              </p:cNvSpPr>
              <p:nvPr/>
            </p:nvSpPr>
            <p:spPr>
              <a:xfrm>
                <a:off x="5862967" y="4805302"/>
                <a:ext cx="1456040" cy="369332"/>
              </a:xfrm>
              <a:prstGeom prst="rect">
                <a:avLst/>
              </a:prstGeom>
              <a:blipFill rotWithShape="1">
                <a:blip r:embed="rId7"/>
                <a:stretch>
                  <a:fillRect l="-1" t="-70" r="-6019" b="5"/>
                </a:stretch>
              </a:blipFill>
            </p:spPr>
            <p:txBody>
              <a:bodyPr/>
              <a:lstStyle/>
              <a:p>
                <a:r>
                  <a:rPr lang="zh-CN" altLang="en-US">
                    <a:noFill/>
                  </a:rPr>
                  <a:t> </a:t>
                </a:r>
              </a:p>
            </p:txBody>
          </p:sp>
        </mc:Fallback>
      </mc:AlternateContent>
      <p:cxnSp>
        <p:nvCxnSpPr>
          <p:cNvPr id="38" name="直線單箭頭接點 31"/>
          <p:cNvCxnSpPr>
            <a:stCxn id="35" idx="1"/>
            <a:endCxn id="37" idx="3"/>
          </p:cNvCxnSpPr>
          <p:nvPr/>
        </p:nvCxnSpPr>
        <p:spPr>
          <a:xfrm flipH="1" flipV="1">
            <a:off x="7319007" y="4989968"/>
            <a:ext cx="354139" cy="294501"/>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39" name="文字方塊 35"/>
          <p:cNvSpPr txBox="1"/>
          <p:nvPr/>
        </p:nvSpPr>
        <p:spPr>
          <a:xfrm>
            <a:off x="5799893" y="1611733"/>
            <a:ext cx="2326048" cy="523220"/>
          </a:xfrm>
          <a:prstGeom prst="rect">
            <a:avLst/>
          </a:prstGeom>
          <a:noFill/>
        </p:spPr>
        <p:txBody>
          <a:bodyPr wrap="square" rtlCol="0">
            <a:spAutoFit/>
          </a:bodyPr>
          <a:lstStyle/>
          <a:p>
            <a:r>
              <a:rPr lang="zh-CN" altLang="en-US" sz="2800" dirty="0">
                <a:solidFill>
                  <a:srgbClr val="FF0000"/>
                </a:solidFill>
                <a:latin typeface="微软雅黑" panose="020B0503020204020204" pitchFamily="34" charset="-122"/>
                <a:ea typeface="微软雅黑" panose="020B0503020204020204" pitchFamily="34" charset="-122"/>
              </a:rPr>
              <a:t>最优步长</a:t>
            </a:r>
            <a:r>
              <a:rPr lang="en-US" altLang="zh-TW" sz="2800" dirty="0">
                <a:solidFill>
                  <a:srgbClr val="FF0000"/>
                </a:solidFill>
                <a:latin typeface="微软雅黑" panose="020B0503020204020204" pitchFamily="34" charset="-122"/>
                <a:ea typeface="微软雅黑" panose="020B0503020204020204" pitchFamily="34" charset="-122"/>
              </a:rPr>
              <a:t>:</a:t>
            </a:r>
            <a:endParaRPr lang="zh-TW" altLang="en-US" sz="2800" dirty="0">
              <a:solidFill>
                <a:srgbClr val="FF0000"/>
              </a:solidFill>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sp>
            <p:nvSpPr>
              <p:cNvPr id="40" name="文字方塊 27"/>
              <p:cNvSpPr txBox="1"/>
              <p:nvPr/>
            </p:nvSpPr>
            <p:spPr>
              <a:xfrm>
                <a:off x="5038768" y="3424402"/>
                <a:ext cx="698396" cy="701282"/>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altLang="zh-TW" sz="2400" b="0" i="0" smtClean="0">
                          <a:latin typeface="Cambria Math" panose="02040503050406030204" pitchFamily="18" charset="0"/>
                        </a:rPr>
                        <m:t>−</m:t>
                      </m:r>
                      <m:f>
                        <m:fPr>
                          <m:ctrlPr>
                            <a:rPr lang="en-US" altLang="zh-TW" sz="2400" i="1" smtClean="0">
                              <a:latin typeface="Cambria Math" panose="02040503050406030204" pitchFamily="18" charset="0"/>
                            </a:rPr>
                          </m:ctrlPr>
                        </m:fPr>
                        <m:num>
                          <m:r>
                            <a:rPr lang="en-US" altLang="zh-TW" sz="2400" b="0" i="1" smtClean="0">
                              <a:latin typeface="Cambria Math" panose="02040503050406030204" pitchFamily="18" charset="0"/>
                            </a:rPr>
                            <m:t>𝑏</m:t>
                          </m:r>
                        </m:num>
                        <m:den>
                          <m:r>
                            <a:rPr lang="en-US" altLang="zh-TW" sz="2400" b="0" i="1" smtClean="0">
                              <a:latin typeface="Cambria Math" panose="02040503050406030204" pitchFamily="18" charset="0"/>
                            </a:rPr>
                            <m:t>2</m:t>
                          </m:r>
                          <m:r>
                            <a:rPr lang="en-US" altLang="zh-TW" sz="2400" b="0" i="1" smtClean="0">
                              <a:latin typeface="Cambria Math" panose="02040503050406030204" pitchFamily="18" charset="0"/>
                            </a:rPr>
                            <m:t>𝑎</m:t>
                          </m:r>
                        </m:den>
                      </m:f>
                    </m:oMath>
                  </m:oMathPara>
                </a14:m>
                <a:endParaRPr lang="zh-TW" altLang="en-US" sz="2400" dirty="0"/>
              </a:p>
            </p:txBody>
          </p:sp>
        </mc:Choice>
        <mc:Fallback>
          <p:sp>
            <p:nvSpPr>
              <p:cNvPr id="40" name="文字方塊 27"/>
              <p:cNvSpPr txBox="1">
                <a:spLocks noRot="1" noChangeAspect="1" noMove="1" noResize="1" noEditPoints="1" noAdjustHandles="1" noChangeArrowheads="1" noChangeShapeType="1" noTextEdit="1"/>
              </p:cNvSpPr>
              <p:nvPr/>
            </p:nvSpPr>
            <p:spPr>
              <a:xfrm>
                <a:off x="5038768" y="3424402"/>
                <a:ext cx="698396" cy="701282"/>
              </a:xfrm>
              <a:prstGeom prst="rect">
                <a:avLst/>
              </a:prstGeom>
              <a:blipFill rotWithShape="1">
                <a:blip r:embed="rId8"/>
                <a:stretch>
                  <a:fillRect l="-6" t="-69" r="-14556" b="13"/>
                </a:stretch>
              </a:blipFill>
            </p:spPr>
            <p:txBody>
              <a:bodyPr/>
              <a:lstStyle/>
              <a:p>
                <a:r>
                  <a:rPr lang="zh-CN" altLang="en-US">
                    <a:noFill/>
                  </a:rPr>
                  <a:t> </a:t>
                </a:r>
              </a:p>
            </p:txBody>
          </p:sp>
        </mc:Fallback>
      </mc:AlternateContent>
      <p:sp>
        <p:nvSpPr>
          <p:cNvPr id="41" name="橢圓 32"/>
          <p:cNvSpPr/>
          <p:nvPr/>
        </p:nvSpPr>
        <p:spPr>
          <a:xfrm>
            <a:off x="5698075" y="4228725"/>
            <a:ext cx="164892" cy="16489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a:p>
        </p:txBody>
      </p:sp>
      <mc:AlternateContent xmlns:mc="http://schemas.openxmlformats.org/markup-compatibility/2006">
        <mc:Choice xmlns:a14="http://schemas.microsoft.com/office/drawing/2010/main" Requires="a14">
          <p:sp>
            <p:nvSpPr>
              <p:cNvPr id="42" name="矩形 41"/>
              <p:cNvSpPr/>
              <p:nvPr/>
            </p:nvSpPr>
            <p:spPr>
              <a:xfrm>
                <a:off x="8359801" y="2004469"/>
                <a:ext cx="1709635" cy="793743"/>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f>
                        <m:fPr>
                          <m:ctrlPr>
                            <a:rPr lang="en-US" altLang="zh-TW" sz="2400" i="1" smtClean="0">
                              <a:latin typeface="Cambria Math" panose="02040503050406030204" pitchFamily="18" charset="0"/>
                            </a:rPr>
                          </m:ctrlPr>
                        </m:fPr>
                        <m:num>
                          <m:r>
                            <a:rPr lang="en-US" altLang="zh-TW" sz="2400" i="1">
                              <a:latin typeface="Cambria Math" panose="02040503050406030204" pitchFamily="18" charset="0"/>
                            </a:rPr>
                            <m:t>|</m:t>
                          </m:r>
                          <m:r>
                            <a:rPr lang="en-US" altLang="zh-TW" sz="2400" i="1">
                              <a:latin typeface="Cambria Math" panose="02040503050406030204" pitchFamily="18" charset="0"/>
                            </a:rPr>
                            <m:t>2</m:t>
                          </m:r>
                          <m:r>
                            <a:rPr lang="en-US" altLang="zh-TW" sz="2400" i="1">
                              <a:latin typeface="Cambria Math" panose="02040503050406030204" pitchFamily="18" charset="0"/>
                            </a:rPr>
                            <m:t>𝑎</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𝑥</m:t>
                              </m:r>
                            </m:e>
                            <m:sub>
                              <m:r>
                                <a:rPr lang="en-US" altLang="zh-TW" sz="2400" i="1">
                                  <a:latin typeface="Cambria Math" panose="02040503050406030204" pitchFamily="18" charset="0"/>
                                </a:rPr>
                                <m:t>0</m:t>
                              </m:r>
                            </m:sub>
                          </m:sSub>
                          <m:r>
                            <a:rPr lang="en-US" altLang="zh-TW" sz="2400" b="0" i="1" smtClean="0">
                              <a:latin typeface="Cambria Math" panose="02040503050406030204" pitchFamily="18" charset="0"/>
                            </a:rPr>
                            <m:t>+</m:t>
                          </m:r>
                          <m:r>
                            <a:rPr lang="en-US" altLang="zh-TW" sz="2400" i="1">
                              <a:latin typeface="Cambria Math" panose="02040503050406030204" pitchFamily="18" charset="0"/>
                            </a:rPr>
                            <m:t>𝑏</m:t>
                          </m:r>
                          <m:r>
                            <a:rPr lang="en-US" altLang="zh-TW" sz="2400" i="1">
                              <a:latin typeface="Cambria Math" panose="02040503050406030204" pitchFamily="18" charset="0"/>
                            </a:rPr>
                            <m:t>|</m:t>
                          </m:r>
                          <m:r>
                            <m:rPr>
                              <m:nor/>
                            </m:rPr>
                            <a:rPr lang="zh-TW" altLang="en-US" sz="2400" dirty="0">
                              <a:latin typeface="Cambria Math" panose="02040503050406030204" pitchFamily="18" charset="0"/>
                            </a:rPr>
                            <m:t> </m:t>
                          </m:r>
                        </m:num>
                        <m:den>
                          <m:r>
                            <a:rPr lang="en-US" altLang="zh-TW" sz="2400" i="1">
                              <a:latin typeface="Cambria Math" panose="02040503050406030204" pitchFamily="18" charset="0"/>
                            </a:rPr>
                            <m:t>2</m:t>
                          </m:r>
                          <m:r>
                            <a:rPr lang="en-US" altLang="zh-TW" sz="2400" i="1">
                              <a:latin typeface="Cambria Math" panose="02040503050406030204" pitchFamily="18" charset="0"/>
                            </a:rPr>
                            <m:t>𝑎</m:t>
                          </m:r>
                        </m:den>
                      </m:f>
                    </m:oMath>
                  </m:oMathPara>
                </a14:m>
                <a:endParaRPr lang="zh-TW" altLang="en-US" sz="2400" dirty="0"/>
              </a:p>
            </p:txBody>
          </p:sp>
        </mc:Choice>
        <mc:Fallback>
          <p:sp>
            <p:nvSpPr>
              <p:cNvPr id="42" name="矩形 41"/>
              <p:cNvSpPr>
                <a:spLocks noRot="1" noChangeAspect="1" noMove="1" noResize="1" noEditPoints="1" noAdjustHandles="1" noChangeArrowheads="1" noChangeShapeType="1" noTextEdit="1"/>
              </p:cNvSpPr>
              <p:nvPr/>
            </p:nvSpPr>
            <p:spPr>
              <a:xfrm>
                <a:off x="8359801" y="2004469"/>
                <a:ext cx="1709635" cy="793743"/>
              </a:xfrm>
              <a:prstGeom prst="rect">
                <a:avLst/>
              </a:prstGeom>
              <a:blipFill rotWithShape="1">
                <a:blip r:embed="rId9"/>
                <a:stretch>
                  <a:fillRect l="-2" t="-52" r="14" b="51"/>
                </a:stretch>
              </a:blipFill>
            </p:spPr>
            <p:txBody>
              <a:bodyPr/>
              <a:lstStyle/>
              <a:p>
                <a:r>
                  <a:rPr lang="zh-CN" altLang="en-US">
                    <a:noFill/>
                  </a:rPr>
                  <a:t> </a:t>
                </a:r>
              </a:p>
            </p:txBody>
          </p:sp>
        </mc:Fallback>
      </mc:AlternateContent>
      <p:cxnSp>
        <p:nvCxnSpPr>
          <p:cNvPr id="43" name="直線單箭頭接點 37"/>
          <p:cNvCxnSpPr/>
          <p:nvPr/>
        </p:nvCxnSpPr>
        <p:spPr>
          <a:xfrm>
            <a:off x="7401651" y="2442947"/>
            <a:ext cx="988286" cy="0"/>
          </a:xfrm>
          <a:prstGeom prst="straightConnector1">
            <a:avLst/>
          </a:prstGeom>
          <a:ln w="762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44" name="文字方塊 3"/>
          <p:cNvSpPr txBox="1"/>
          <p:nvPr/>
        </p:nvSpPr>
        <p:spPr>
          <a:xfrm>
            <a:off x="336554" y="2134953"/>
            <a:ext cx="2843623" cy="1384995"/>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zh-CN" altLang="en-US" sz="2800" dirty="0">
                <a:solidFill>
                  <a:srgbClr val="0000FF"/>
                </a:solidFill>
                <a:latin typeface="微软雅黑" panose="020B0503020204020204" pitchFamily="34" charset="-122"/>
                <a:ea typeface="微软雅黑" panose="020B0503020204020204" pitchFamily="34" charset="-122"/>
              </a:rPr>
              <a:t>一阶导数越大，意味着离极小值点越远</a:t>
            </a:r>
            <a:endParaRPr lang="zh-TW" altLang="en-US" sz="2800" dirty="0">
              <a:solidFill>
                <a:srgbClr val="0000FF"/>
              </a:solidFill>
              <a:latin typeface="微软雅黑" panose="020B0503020204020204" pitchFamily="34" charset="-122"/>
              <a:ea typeface="微软雅黑" panose="020B0503020204020204" pitchFamily="34" charset="-122"/>
            </a:endParaRPr>
          </a:p>
        </p:txBody>
      </p:sp>
      <p:sp>
        <p:nvSpPr>
          <p:cNvPr id="45" name="矩形 44"/>
          <p:cNvSpPr/>
          <p:nvPr/>
        </p:nvSpPr>
        <p:spPr>
          <a:xfrm>
            <a:off x="9653022" y="6488668"/>
            <a:ext cx="1980029" cy="369332"/>
          </a:xfrm>
          <a:prstGeom prst="rect">
            <a:avLst/>
          </a:prstGeom>
        </p:spPr>
        <p:txBody>
          <a:bodyPr wrap="none">
            <a:spAutoFit/>
          </a:bodyPr>
          <a:lstStyle/>
          <a:p>
            <a:r>
              <a:rPr lang="en-US" altLang="zh-CN" dirty="0"/>
              <a:t>Slides from</a:t>
            </a:r>
            <a:r>
              <a:rPr lang="zh-CN" altLang="en-US" dirty="0"/>
              <a:t>李宏毅</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6"/>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7"/>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8"/>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P spid="31" grpId="0" animBg="1"/>
      <p:bldP spid="32" grpId="0"/>
      <p:bldP spid="33" grpId="0"/>
      <p:bldP spid="35" grpId="0" animBg="1"/>
      <p:bldP spid="36" grpId="0"/>
      <p:bldP spid="37" grpId="0"/>
      <p:bldP spid="39" grpId="0"/>
      <p:bldP spid="40" grpId="0"/>
      <p:bldP spid="41" grpId="0" animBg="1"/>
      <p:bldP spid="42" grpId="0"/>
      <p:bldP spid="44"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777846" y="118538"/>
            <a:ext cx="11157480" cy="523220"/>
          </a:xfrm>
          <a:prstGeom prst="rect">
            <a:avLst/>
          </a:prstGeom>
          <a:noFill/>
        </p:spPr>
        <p:txBody>
          <a:bodyPr wrap="square" rtlCol="0">
            <a:spAutoFit/>
          </a:bodyPr>
          <a:lstStyle/>
          <a:p>
            <a:r>
              <a:rPr lang="zh-CN" altLang="en-US" sz="2800" b="1" dirty="0">
                <a:solidFill>
                  <a:srgbClr val="000000"/>
                </a:solidFill>
                <a:latin typeface="微软雅黑" panose="020B0503020204020204" pitchFamily="34" charset="-122"/>
                <a:ea typeface="微软雅黑" panose="020B0503020204020204" pitchFamily="34" charset="-122"/>
              </a:rPr>
              <a:t>大梯度，大步长？</a:t>
            </a:r>
            <a:endParaRPr lang="zh-CN" altLang="en-US" sz="2800" b="1" dirty="0">
              <a:solidFill>
                <a:srgbClr val="000000"/>
              </a:solidFill>
              <a:latin typeface="微软雅黑" panose="020B0503020204020204" pitchFamily="34" charset="-122"/>
              <a:ea typeface="微软雅黑" panose="020B0503020204020204" pitchFamily="34" charset="-122"/>
            </a:endParaRPr>
          </a:p>
        </p:txBody>
      </p:sp>
      <p:pic>
        <p:nvPicPr>
          <p:cNvPr id="45" name="圖片 18"/>
          <p:cNvPicPr>
            <a:picLocks noChangeAspect="1"/>
          </p:cNvPicPr>
          <p:nvPr/>
        </p:nvPicPr>
        <p:blipFill>
          <a:blip r:embed="rId1"/>
          <a:stretch>
            <a:fillRect/>
          </a:stretch>
        </p:blipFill>
        <p:spPr>
          <a:xfrm>
            <a:off x="5624075" y="2960613"/>
            <a:ext cx="2960678" cy="2645153"/>
          </a:xfrm>
          <a:prstGeom prst="rect">
            <a:avLst/>
          </a:prstGeom>
        </p:spPr>
      </p:pic>
      <p:grpSp>
        <p:nvGrpSpPr>
          <p:cNvPr id="47" name="群組 4"/>
          <p:cNvGrpSpPr/>
          <p:nvPr/>
        </p:nvGrpSpPr>
        <p:grpSpPr>
          <a:xfrm>
            <a:off x="84434" y="1493038"/>
            <a:ext cx="5558825" cy="4289424"/>
            <a:chOff x="773413" y="2230720"/>
            <a:chExt cx="5558825" cy="4289424"/>
          </a:xfrm>
        </p:grpSpPr>
        <p:pic>
          <p:nvPicPr>
            <p:cNvPr id="48" name="圖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3413" y="2230720"/>
              <a:ext cx="5558825" cy="4169118"/>
            </a:xfrm>
            <a:prstGeom prst="rect">
              <a:avLst/>
            </a:prstGeom>
          </p:spPr>
        </p:pic>
        <mc:AlternateContent xmlns:mc="http://schemas.openxmlformats.org/markup-compatibility/2006">
          <mc:Choice xmlns:a14="http://schemas.microsoft.com/office/drawing/2010/main" Requires="a14">
            <p:sp>
              <p:nvSpPr>
                <p:cNvPr id="49" name="文字方塊 6"/>
                <p:cNvSpPr txBox="1"/>
                <p:nvPr/>
              </p:nvSpPr>
              <p:spPr>
                <a:xfrm>
                  <a:off x="3552825" y="6150812"/>
                  <a:ext cx="421847" cy="369332"/>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𝑤</m:t>
                            </m:r>
                          </m:e>
                          <m:sub>
                            <m:r>
                              <a:rPr lang="en-US" altLang="zh-TW" sz="2400" b="0" i="1" smtClean="0">
                                <a:latin typeface="Cambria Math" panose="02040503050406030204" pitchFamily="18" charset="0"/>
                              </a:rPr>
                              <m:t>1</m:t>
                            </m:r>
                          </m:sub>
                        </m:sSub>
                      </m:oMath>
                    </m:oMathPara>
                  </a14:m>
                  <a:endParaRPr lang="zh-TW" altLang="en-US" sz="2400" dirty="0"/>
                </a:p>
              </p:txBody>
            </p:sp>
          </mc:Choice>
          <mc:Fallback>
            <p:sp>
              <p:nvSpPr>
                <p:cNvPr id="49" name="文字方塊 6"/>
                <p:cNvSpPr txBox="1">
                  <a:spLocks noRot="1" noChangeAspect="1" noMove="1" noResize="1" noEditPoints="1" noAdjustHandles="1" noChangeArrowheads="1" noChangeShapeType="1" noTextEdit="1"/>
                </p:cNvSpPr>
                <p:nvPr/>
              </p:nvSpPr>
              <p:spPr>
                <a:xfrm>
                  <a:off x="3552825" y="6150812"/>
                  <a:ext cx="421847" cy="369332"/>
                </a:xfrm>
                <a:prstGeom prst="rect">
                  <a:avLst/>
                </a:prstGeom>
                <a:blipFill rotWithShape="1">
                  <a:blip r:embed="rId3"/>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0" name="文字方塊 7"/>
                <p:cNvSpPr txBox="1"/>
                <p:nvPr/>
              </p:nvSpPr>
              <p:spPr>
                <a:xfrm>
                  <a:off x="843326" y="4119935"/>
                  <a:ext cx="428964" cy="369332"/>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𝑤</m:t>
                            </m:r>
                          </m:e>
                          <m:sub>
                            <m:r>
                              <a:rPr lang="en-US" altLang="zh-TW" sz="2400" b="0" i="1" smtClean="0">
                                <a:latin typeface="Cambria Math" panose="02040503050406030204" pitchFamily="18" charset="0"/>
                              </a:rPr>
                              <m:t>2</m:t>
                            </m:r>
                          </m:sub>
                        </m:sSub>
                      </m:oMath>
                    </m:oMathPara>
                  </a14:m>
                  <a:endParaRPr lang="zh-TW" altLang="en-US" sz="2400" dirty="0"/>
                </a:p>
              </p:txBody>
            </p:sp>
          </mc:Choice>
          <mc:Fallback>
            <p:sp>
              <p:nvSpPr>
                <p:cNvPr id="50" name="文字方塊 7"/>
                <p:cNvSpPr txBox="1">
                  <a:spLocks noRot="1" noChangeAspect="1" noMove="1" noResize="1" noEditPoints="1" noAdjustHandles="1" noChangeArrowheads="1" noChangeShapeType="1" noTextEdit="1"/>
                </p:cNvSpPr>
                <p:nvPr/>
              </p:nvSpPr>
              <p:spPr>
                <a:xfrm>
                  <a:off x="843326" y="4119935"/>
                  <a:ext cx="428964" cy="369332"/>
                </a:xfrm>
                <a:prstGeom prst="rect">
                  <a:avLst/>
                </a:prstGeom>
                <a:blipFill rotWithShape="1">
                  <a:blip r:embed="rId4"/>
                </a:blipFill>
              </p:spPr>
              <p:txBody>
                <a:bodyPr/>
                <a:lstStyle/>
                <a:p>
                  <a:r>
                    <a:rPr lang="zh-CN" altLang="en-US">
                      <a:noFill/>
                    </a:rPr>
                    <a:t> </a:t>
                  </a:r>
                </a:p>
              </p:txBody>
            </p:sp>
          </mc:Fallback>
        </mc:AlternateContent>
      </p:grpSp>
      <p:cxnSp>
        <p:nvCxnSpPr>
          <p:cNvPr id="51" name="直線接點 9"/>
          <p:cNvCxnSpPr/>
          <p:nvPr/>
        </p:nvCxnSpPr>
        <p:spPr>
          <a:xfrm flipH="1">
            <a:off x="583311" y="3566919"/>
            <a:ext cx="4693798" cy="0"/>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52" name="直線接點 10"/>
          <p:cNvCxnSpPr/>
          <p:nvPr/>
        </p:nvCxnSpPr>
        <p:spPr>
          <a:xfrm>
            <a:off x="2937251" y="1675738"/>
            <a:ext cx="0" cy="3782362"/>
          </a:xfrm>
          <a:prstGeom prst="line">
            <a:avLst/>
          </a:prstGeom>
          <a:ln w="76200">
            <a:solidFill>
              <a:srgbClr val="00B050"/>
            </a:solidFill>
          </a:ln>
        </p:spPr>
        <p:style>
          <a:lnRef idx="1">
            <a:schemeClr val="accent1"/>
          </a:lnRef>
          <a:fillRef idx="0">
            <a:schemeClr val="accent1"/>
          </a:fillRef>
          <a:effectRef idx="0">
            <a:schemeClr val="accent1"/>
          </a:effectRef>
          <a:fontRef idx="minor">
            <a:schemeClr val="tx1"/>
          </a:fontRef>
        </p:style>
      </p:cxnSp>
      <p:pic>
        <p:nvPicPr>
          <p:cNvPr id="53" name="圖片 15"/>
          <p:cNvPicPr>
            <a:picLocks noChangeAspect="1"/>
          </p:cNvPicPr>
          <p:nvPr/>
        </p:nvPicPr>
        <p:blipFill>
          <a:blip r:embed="rId5"/>
          <a:stretch>
            <a:fillRect/>
          </a:stretch>
        </p:blipFill>
        <p:spPr>
          <a:xfrm>
            <a:off x="5252087" y="1396256"/>
            <a:ext cx="3746235" cy="1469653"/>
          </a:xfrm>
          <a:prstGeom prst="rect">
            <a:avLst/>
          </a:prstGeom>
        </p:spPr>
      </p:pic>
      <mc:AlternateContent xmlns:mc="http://schemas.openxmlformats.org/markup-compatibility/2006">
        <mc:Choice xmlns:a14="http://schemas.microsoft.com/office/drawing/2010/main" Requires="a14">
          <p:sp>
            <p:nvSpPr>
              <p:cNvPr id="54" name="文字方塊 16"/>
              <p:cNvSpPr txBox="1"/>
              <p:nvPr/>
            </p:nvSpPr>
            <p:spPr>
              <a:xfrm>
                <a:off x="8452360" y="2416874"/>
                <a:ext cx="421847" cy="369332"/>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𝑤</m:t>
                          </m:r>
                        </m:e>
                        <m:sub>
                          <m:r>
                            <a:rPr lang="en-US" altLang="zh-TW" sz="2400" b="0" i="1" smtClean="0">
                              <a:latin typeface="Cambria Math" panose="02040503050406030204" pitchFamily="18" charset="0"/>
                            </a:rPr>
                            <m:t>1</m:t>
                          </m:r>
                        </m:sub>
                      </m:sSub>
                    </m:oMath>
                  </m:oMathPara>
                </a14:m>
                <a:endParaRPr lang="zh-TW" altLang="en-US" sz="2400" dirty="0"/>
              </a:p>
            </p:txBody>
          </p:sp>
        </mc:Choice>
        <mc:Fallback>
          <p:sp>
            <p:nvSpPr>
              <p:cNvPr id="54" name="文字方塊 16"/>
              <p:cNvSpPr txBox="1">
                <a:spLocks noRot="1" noChangeAspect="1" noMove="1" noResize="1" noEditPoints="1" noAdjustHandles="1" noChangeArrowheads="1" noChangeShapeType="1" noTextEdit="1"/>
              </p:cNvSpPr>
              <p:nvPr/>
            </p:nvSpPr>
            <p:spPr>
              <a:xfrm>
                <a:off x="8452360" y="2416874"/>
                <a:ext cx="421847" cy="369332"/>
              </a:xfrm>
              <a:prstGeom prst="rect">
                <a:avLst/>
              </a:prstGeom>
              <a:blipFill rotWithShape="1">
                <a:blip r:embed="rId3"/>
                <a:stretch>
                  <a:fillRect l="-121" t="-17" r="-24968" b="125"/>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5" name="文字方塊 17"/>
              <p:cNvSpPr txBox="1"/>
              <p:nvPr/>
            </p:nvSpPr>
            <p:spPr>
              <a:xfrm>
                <a:off x="8476844" y="4947877"/>
                <a:ext cx="428964" cy="369332"/>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𝑤</m:t>
                          </m:r>
                        </m:e>
                        <m:sub>
                          <m:r>
                            <a:rPr lang="en-US" altLang="zh-TW" sz="2400" b="0" i="1" smtClean="0">
                              <a:latin typeface="Cambria Math" panose="02040503050406030204" pitchFamily="18" charset="0"/>
                            </a:rPr>
                            <m:t>2</m:t>
                          </m:r>
                        </m:sub>
                      </m:sSub>
                    </m:oMath>
                  </m:oMathPara>
                </a14:m>
                <a:endParaRPr lang="zh-TW" altLang="en-US" sz="2400" dirty="0"/>
              </a:p>
            </p:txBody>
          </p:sp>
        </mc:Choice>
        <mc:Fallback>
          <p:sp>
            <p:nvSpPr>
              <p:cNvPr id="55" name="文字方塊 17"/>
              <p:cNvSpPr txBox="1">
                <a:spLocks noRot="1" noChangeAspect="1" noMove="1" noResize="1" noEditPoints="1" noAdjustHandles="1" noChangeArrowheads="1" noChangeShapeType="1" noTextEdit="1"/>
              </p:cNvSpPr>
              <p:nvPr/>
            </p:nvSpPr>
            <p:spPr>
              <a:xfrm>
                <a:off x="8476844" y="4947877"/>
                <a:ext cx="428964" cy="369332"/>
              </a:xfrm>
              <a:prstGeom prst="rect">
                <a:avLst/>
              </a:prstGeom>
              <a:blipFill rotWithShape="1">
                <a:blip r:embed="rId4"/>
                <a:stretch>
                  <a:fillRect l="-53" t="-160" r="-23849" b="96"/>
                </a:stretch>
              </a:blipFill>
            </p:spPr>
            <p:txBody>
              <a:bodyPr/>
              <a:lstStyle/>
              <a:p>
                <a:r>
                  <a:rPr lang="zh-CN" altLang="en-US">
                    <a:noFill/>
                  </a:rPr>
                  <a:t> </a:t>
                </a:r>
              </a:p>
            </p:txBody>
          </p:sp>
        </mc:Fallback>
      </mc:AlternateContent>
      <p:sp>
        <p:nvSpPr>
          <p:cNvPr id="56" name="橢圓 28"/>
          <p:cNvSpPr/>
          <p:nvPr/>
        </p:nvSpPr>
        <p:spPr>
          <a:xfrm>
            <a:off x="5630508" y="1888490"/>
            <a:ext cx="149902" cy="14990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7" name="橢圓 29"/>
          <p:cNvSpPr/>
          <p:nvPr/>
        </p:nvSpPr>
        <p:spPr>
          <a:xfrm>
            <a:off x="6399327" y="2535348"/>
            <a:ext cx="149902" cy="14990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8" name="橢圓 30"/>
          <p:cNvSpPr/>
          <p:nvPr/>
        </p:nvSpPr>
        <p:spPr>
          <a:xfrm>
            <a:off x="5851445" y="3641828"/>
            <a:ext cx="149902" cy="149902"/>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sp>
        <p:nvSpPr>
          <p:cNvPr id="59" name="橢圓 31"/>
          <p:cNvSpPr/>
          <p:nvPr/>
        </p:nvSpPr>
        <p:spPr>
          <a:xfrm>
            <a:off x="6467845" y="4947877"/>
            <a:ext cx="149902" cy="149902"/>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sp>
        <p:nvSpPr>
          <p:cNvPr id="60" name="文字方塊 32"/>
          <p:cNvSpPr txBox="1"/>
          <p:nvPr/>
        </p:nvSpPr>
        <p:spPr>
          <a:xfrm>
            <a:off x="5423841" y="1463185"/>
            <a:ext cx="563236" cy="461665"/>
          </a:xfrm>
          <a:prstGeom prst="rect">
            <a:avLst/>
          </a:prstGeom>
          <a:noFill/>
        </p:spPr>
        <p:txBody>
          <a:bodyPr wrap="square" rtlCol="0">
            <a:spAutoFit/>
          </a:bodyPr>
          <a:lstStyle/>
          <a:p>
            <a:pPr algn="ctr"/>
            <a:r>
              <a:rPr lang="en-US" altLang="zh-TW" sz="2400" dirty="0">
                <a:solidFill>
                  <a:srgbClr val="0070C0"/>
                </a:solidFill>
              </a:rPr>
              <a:t>a</a:t>
            </a:r>
            <a:endParaRPr lang="zh-TW" altLang="en-US" sz="2400" dirty="0">
              <a:solidFill>
                <a:srgbClr val="0070C0"/>
              </a:solidFill>
            </a:endParaRPr>
          </a:p>
        </p:txBody>
      </p:sp>
      <p:sp>
        <p:nvSpPr>
          <p:cNvPr id="61" name="文字方塊 33"/>
          <p:cNvSpPr txBox="1"/>
          <p:nvPr/>
        </p:nvSpPr>
        <p:spPr>
          <a:xfrm>
            <a:off x="6210846" y="2105946"/>
            <a:ext cx="563236" cy="461665"/>
          </a:xfrm>
          <a:prstGeom prst="rect">
            <a:avLst/>
          </a:prstGeom>
          <a:noFill/>
        </p:spPr>
        <p:txBody>
          <a:bodyPr wrap="square" rtlCol="0">
            <a:spAutoFit/>
          </a:bodyPr>
          <a:lstStyle/>
          <a:p>
            <a:pPr algn="ctr"/>
            <a:r>
              <a:rPr lang="en-US" altLang="zh-TW" sz="2400" dirty="0">
                <a:solidFill>
                  <a:srgbClr val="0070C0"/>
                </a:solidFill>
              </a:rPr>
              <a:t>b</a:t>
            </a:r>
            <a:endParaRPr lang="zh-TW" altLang="en-US" sz="2400" dirty="0">
              <a:solidFill>
                <a:srgbClr val="0070C0"/>
              </a:solidFill>
            </a:endParaRPr>
          </a:p>
        </p:txBody>
      </p:sp>
      <p:sp>
        <p:nvSpPr>
          <p:cNvPr id="62" name="文字方塊 34"/>
          <p:cNvSpPr txBox="1"/>
          <p:nvPr/>
        </p:nvSpPr>
        <p:spPr>
          <a:xfrm>
            <a:off x="5742370" y="3232626"/>
            <a:ext cx="563236" cy="461665"/>
          </a:xfrm>
          <a:prstGeom prst="rect">
            <a:avLst/>
          </a:prstGeom>
          <a:noFill/>
        </p:spPr>
        <p:txBody>
          <a:bodyPr wrap="square" rtlCol="0">
            <a:spAutoFit/>
          </a:bodyPr>
          <a:lstStyle/>
          <a:p>
            <a:pPr algn="ctr"/>
            <a:r>
              <a:rPr lang="en-US" altLang="zh-TW" sz="2400" dirty="0">
                <a:solidFill>
                  <a:srgbClr val="00B050"/>
                </a:solidFill>
              </a:rPr>
              <a:t>c</a:t>
            </a:r>
            <a:endParaRPr lang="zh-TW" altLang="en-US" sz="2400" dirty="0">
              <a:solidFill>
                <a:srgbClr val="00B050"/>
              </a:solidFill>
            </a:endParaRPr>
          </a:p>
        </p:txBody>
      </p:sp>
      <p:sp>
        <p:nvSpPr>
          <p:cNvPr id="63" name="文字方塊 35"/>
          <p:cNvSpPr txBox="1"/>
          <p:nvPr/>
        </p:nvSpPr>
        <p:spPr>
          <a:xfrm>
            <a:off x="6336129" y="4544505"/>
            <a:ext cx="563236" cy="461665"/>
          </a:xfrm>
          <a:prstGeom prst="rect">
            <a:avLst/>
          </a:prstGeom>
          <a:noFill/>
        </p:spPr>
        <p:txBody>
          <a:bodyPr wrap="square" rtlCol="0">
            <a:spAutoFit/>
          </a:bodyPr>
          <a:lstStyle/>
          <a:p>
            <a:pPr algn="ctr"/>
            <a:r>
              <a:rPr lang="en-US" altLang="zh-TW" sz="2400" dirty="0">
                <a:solidFill>
                  <a:srgbClr val="00B050"/>
                </a:solidFill>
              </a:rPr>
              <a:t>d</a:t>
            </a:r>
            <a:endParaRPr lang="zh-TW" altLang="en-US" sz="2400" dirty="0">
              <a:solidFill>
                <a:srgbClr val="00B050"/>
              </a:solidFill>
            </a:endParaRPr>
          </a:p>
        </p:txBody>
      </p:sp>
      <p:sp>
        <p:nvSpPr>
          <p:cNvPr id="64" name="文字方塊 39"/>
          <p:cNvSpPr txBox="1"/>
          <p:nvPr/>
        </p:nvSpPr>
        <p:spPr>
          <a:xfrm>
            <a:off x="6009977" y="3598020"/>
            <a:ext cx="881262" cy="461665"/>
          </a:xfrm>
          <a:prstGeom prst="rect">
            <a:avLst/>
          </a:prstGeom>
          <a:noFill/>
        </p:spPr>
        <p:txBody>
          <a:bodyPr wrap="square" rtlCol="0">
            <a:spAutoFit/>
          </a:bodyPr>
          <a:lstStyle/>
          <a:p>
            <a:pPr algn="ctr"/>
            <a:r>
              <a:rPr lang="en-US" altLang="zh-TW" sz="2400" dirty="0">
                <a:solidFill>
                  <a:srgbClr val="00B050"/>
                </a:solidFill>
              </a:rPr>
              <a:t>c &gt; d</a:t>
            </a:r>
            <a:endParaRPr lang="zh-TW" altLang="en-US" sz="2400" dirty="0">
              <a:solidFill>
                <a:srgbClr val="00B050"/>
              </a:solidFill>
            </a:endParaRPr>
          </a:p>
        </p:txBody>
      </p:sp>
      <p:sp>
        <p:nvSpPr>
          <p:cNvPr id="65" name="文字方塊 37"/>
          <p:cNvSpPr txBox="1"/>
          <p:nvPr/>
        </p:nvSpPr>
        <p:spPr>
          <a:xfrm>
            <a:off x="5801026" y="1211763"/>
            <a:ext cx="1433655" cy="461665"/>
          </a:xfrm>
          <a:prstGeom prst="rect">
            <a:avLst/>
          </a:prstGeom>
          <a:noFill/>
        </p:spPr>
        <p:txBody>
          <a:bodyPr wrap="square" rtlCol="0">
            <a:spAutoFit/>
          </a:bodyPr>
          <a:lstStyle/>
          <a:p>
            <a:pPr algn="ctr"/>
            <a:r>
              <a:rPr lang="en-US" altLang="zh-TW" sz="2400" dirty="0">
                <a:solidFill>
                  <a:srgbClr val="0070C0"/>
                </a:solidFill>
              </a:rPr>
              <a:t>a &gt; b</a:t>
            </a:r>
            <a:endParaRPr lang="zh-TW" altLang="en-US" sz="2400" dirty="0">
              <a:solidFill>
                <a:srgbClr val="0070C0"/>
              </a:solidFill>
            </a:endParaRPr>
          </a:p>
        </p:txBody>
      </p:sp>
      <p:sp>
        <p:nvSpPr>
          <p:cNvPr id="66" name="文字方塊 45"/>
          <p:cNvSpPr txBox="1"/>
          <p:nvPr/>
        </p:nvSpPr>
        <p:spPr>
          <a:xfrm>
            <a:off x="9396002" y="1933430"/>
            <a:ext cx="2539324" cy="1384995"/>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lvl="0"/>
            <a:r>
              <a:rPr lang="zh-CN" altLang="en-US" sz="2800" dirty="0">
                <a:solidFill>
                  <a:srgbClr val="0000FF"/>
                </a:solidFill>
                <a:latin typeface="微软雅黑" panose="020B0503020204020204" pitchFamily="34" charset="-122"/>
                <a:ea typeface="微软雅黑" panose="020B0503020204020204" pitchFamily="34" charset="-122"/>
              </a:rPr>
              <a:t>一阶导数越大，意味着离极小值点越远</a:t>
            </a:r>
            <a:endParaRPr lang="zh-TW" altLang="en-US" sz="2800" dirty="0">
              <a:solidFill>
                <a:srgbClr val="0000FF"/>
              </a:solidFill>
              <a:latin typeface="微软雅黑" panose="020B0503020204020204" pitchFamily="34" charset="-122"/>
              <a:ea typeface="微软雅黑" panose="020B0503020204020204" pitchFamily="34" charset="-122"/>
            </a:endParaRPr>
          </a:p>
        </p:txBody>
      </p:sp>
      <p:sp>
        <p:nvSpPr>
          <p:cNvPr id="67" name="矩形 66"/>
          <p:cNvSpPr/>
          <p:nvPr/>
        </p:nvSpPr>
        <p:spPr>
          <a:xfrm>
            <a:off x="5448959" y="1512048"/>
            <a:ext cx="457200" cy="68481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8" name="矩形 67"/>
          <p:cNvSpPr/>
          <p:nvPr/>
        </p:nvSpPr>
        <p:spPr>
          <a:xfrm>
            <a:off x="5647574" y="3264362"/>
            <a:ext cx="457200" cy="68481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9" name="文字方塊 8"/>
          <p:cNvSpPr txBox="1"/>
          <p:nvPr/>
        </p:nvSpPr>
        <p:spPr>
          <a:xfrm>
            <a:off x="9583183" y="3496224"/>
            <a:ext cx="1688393" cy="954107"/>
          </a:xfrm>
          <a:prstGeom prst="rect">
            <a:avLst/>
          </a:prstGeom>
          <a:noFill/>
        </p:spPr>
        <p:txBody>
          <a:bodyPr wrap="square" rtlCol="0">
            <a:spAutoFit/>
          </a:bodyPr>
          <a:lstStyle/>
          <a:p>
            <a:r>
              <a:rPr lang="zh-CN" altLang="en-US" sz="2800" dirty="0">
                <a:solidFill>
                  <a:srgbClr val="FF0000"/>
                </a:solidFill>
                <a:latin typeface="微软雅黑" panose="020B0503020204020204" pitchFamily="34" charset="-122"/>
                <a:ea typeface="微软雅黑" panose="020B0503020204020204" pitchFamily="34" charset="-122"/>
              </a:rPr>
              <a:t>不同参数间不成立</a:t>
            </a:r>
            <a:endParaRPr lang="zh-TW" altLang="en-US" sz="2800" dirty="0">
              <a:solidFill>
                <a:srgbClr val="FF0000"/>
              </a:solidFill>
              <a:latin typeface="微软雅黑" panose="020B0503020204020204" pitchFamily="34" charset="-122"/>
              <a:ea typeface="微软雅黑" panose="020B0503020204020204" pitchFamily="34" charset="-122"/>
            </a:endParaRPr>
          </a:p>
        </p:txBody>
      </p:sp>
      <p:cxnSp>
        <p:nvCxnSpPr>
          <p:cNvPr id="70" name="直線接點 47"/>
          <p:cNvCxnSpPr/>
          <p:nvPr/>
        </p:nvCxnSpPr>
        <p:spPr>
          <a:xfrm>
            <a:off x="9369765" y="2046512"/>
            <a:ext cx="2565561" cy="1204984"/>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28" name="矩形 27"/>
          <p:cNvSpPr/>
          <p:nvPr/>
        </p:nvSpPr>
        <p:spPr>
          <a:xfrm>
            <a:off x="9662530" y="6488668"/>
            <a:ext cx="1980029" cy="369332"/>
          </a:xfrm>
          <a:prstGeom prst="rect">
            <a:avLst/>
          </a:prstGeom>
        </p:spPr>
        <p:txBody>
          <a:bodyPr wrap="none">
            <a:spAutoFit/>
          </a:bodyPr>
          <a:lstStyle/>
          <a:p>
            <a:r>
              <a:rPr lang="en-US" altLang="zh-CN" dirty="0"/>
              <a:t>Slides from</a:t>
            </a:r>
            <a:r>
              <a:rPr lang="zh-CN" altLang="en-US" dirty="0"/>
              <a:t>李宏毅</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5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6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5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63"/>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64"/>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68"/>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67"/>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70"/>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P spid="55" grpId="0"/>
      <p:bldP spid="56" grpId="0" animBg="1"/>
      <p:bldP spid="57" grpId="0" animBg="1"/>
      <p:bldP spid="58" grpId="0" animBg="1"/>
      <p:bldP spid="59" grpId="0" animBg="1"/>
      <p:bldP spid="60" grpId="0"/>
      <p:bldP spid="61" grpId="0"/>
      <p:bldP spid="62" grpId="0"/>
      <p:bldP spid="63" grpId="0"/>
      <p:bldP spid="64" grpId="0"/>
      <p:bldP spid="65" grpId="0"/>
      <p:bldP spid="67" grpId="0" animBg="1"/>
      <p:bldP spid="68" grpId="0" animBg="1"/>
      <p:bldP spid="69"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777846" y="118538"/>
            <a:ext cx="11157480" cy="523220"/>
          </a:xfrm>
          <a:prstGeom prst="rect">
            <a:avLst/>
          </a:prstGeom>
          <a:noFill/>
        </p:spPr>
        <p:txBody>
          <a:bodyPr wrap="square" rtlCol="0">
            <a:spAutoFit/>
          </a:bodyPr>
          <a:lstStyle/>
          <a:p>
            <a:r>
              <a:rPr lang="zh-CN" altLang="en-US" sz="2800" b="1" dirty="0">
                <a:solidFill>
                  <a:srgbClr val="000000"/>
                </a:solidFill>
                <a:latin typeface="微软雅黑" panose="020B0503020204020204" pitchFamily="34" charset="-122"/>
                <a:ea typeface="微软雅黑" panose="020B0503020204020204" pitchFamily="34" charset="-122"/>
              </a:rPr>
              <a:t>大梯度，大步长？</a:t>
            </a:r>
            <a:endParaRPr lang="zh-CN" altLang="en-US" sz="2800" b="1" dirty="0">
              <a:solidFill>
                <a:srgbClr val="000000"/>
              </a:solidFill>
              <a:latin typeface="微软雅黑" panose="020B0503020204020204" pitchFamily="34" charset="-122"/>
              <a:ea typeface="微软雅黑" panose="020B0503020204020204" pitchFamily="34" charset="-122"/>
            </a:endParaRPr>
          </a:p>
        </p:txBody>
      </p:sp>
      <p:pic>
        <p:nvPicPr>
          <p:cNvPr id="28" name="圖片 6"/>
          <p:cNvPicPr>
            <a:picLocks noChangeAspect="1"/>
          </p:cNvPicPr>
          <p:nvPr/>
        </p:nvPicPr>
        <p:blipFill>
          <a:blip r:embed="rId1"/>
          <a:stretch>
            <a:fillRect/>
          </a:stretch>
        </p:blipFill>
        <p:spPr>
          <a:xfrm>
            <a:off x="2198949" y="3668181"/>
            <a:ext cx="5416056" cy="1700336"/>
          </a:xfrm>
          <a:prstGeom prst="rect">
            <a:avLst/>
          </a:prstGeom>
        </p:spPr>
      </p:pic>
      <p:pic>
        <p:nvPicPr>
          <p:cNvPr id="29" name="圖片 2"/>
          <p:cNvPicPr>
            <a:picLocks noChangeAspect="1"/>
          </p:cNvPicPr>
          <p:nvPr/>
        </p:nvPicPr>
        <p:blipFill>
          <a:blip r:embed="rId2"/>
          <a:stretch>
            <a:fillRect/>
          </a:stretch>
        </p:blipFill>
        <p:spPr>
          <a:xfrm>
            <a:off x="2106431" y="1570767"/>
            <a:ext cx="5583524" cy="1973089"/>
          </a:xfrm>
          <a:prstGeom prst="rect">
            <a:avLst/>
          </a:prstGeom>
        </p:spPr>
      </p:pic>
      <mc:AlternateContent xmlns:mc="http://schemas.openxmlformats.org/markup-compatibility/2006">
        <mc:Choice xmlns:a14="http://schemas.microsoft.com/office/drawing/2010/main" Requires="a14">
          <p:sp>
            <p:nvSpPr>
              <p:cNvPr id="30" name="文字方塊 7"/>
              <p:cNvSpPr txBox="1"/>
              <p:nvPr/>
            </p:nvSpPr>
            <p:spPr>
              <a:xfrm>
                <a:off x="628650" y="2987492"/>
                <a:ext cx="2370264" cy="369332"/>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𝑦</m:t>
                      </m:r>
                      <m:r>
                        <a:rPr lang="en-US" altLang="zh-TW" sz="2400" b="0" i="1" smtClean="0">
                          <a:latin typeface="Cambria Math" panose="02040503050406030204" pitchFamily="18" charset="0"/>
                        </a:rPr>
                        <m:t>=</m:t>
                      </m:r>
                      <m:r>
                        <a:rPr lang="en-US" altLang="zh-TW" sz="2400" b="0" i="1" smtClean="0">
                          <a:latin typeface="Cambria Math" panose="02040503050406030204" pitchFamily="18" charset="0"/>
                        </a:rPr>
                        <m:t>𝑎</m:t>
                      </m:r>
                      <m:sSup>
                        <m:sSupPr>
                          <m:ctrlPr>
                            <a:rPr lang="en-US" altLang="zh-TW" sz="2400" b="0" i="1" smtClean="0">
                              <a:latin typeface="Cambria Math" panose="02040503050406030204" pitchFamily="18" charset="0"/>
                            </a:rPr>
                          </m:ctrlPr>
                        </m:sSupPr>
                        <m:e>
                          <m:r>
                            <a:rPr lang="en-US" altLang="zh-TW" sz="2400" b="0" i="1" smtClean="0">
                              <a:latin typeface="Cambria Math" panose="02040503050406030204" pitchFamily="18" charset="0"/>
                            </a:rPr>
                            <m:t>𝑥</m:t>
                          </m:r>
                        </m:e>
                        <m:sup>
                          <m:r>
                            <a:rPr lang="en-US" altLang="zh-TW" sz="2400" b="0" i="1" smtClean="0">
                              <a:latin typeface="Cambria Math" panose="02040503050406030204" pitchFamily="18" charset="0"/>
                            </a:rPr>
                            <m:t>2</m:t>
                          </m:r>
                        </m:sup>
                      </m:sSup>
                      <m:r>
                        <a:rPr lang="en-US" altLang="zh-TW" sz="2400" b="0" i="1" smtClean="0">
                          <a:latin typeface="Cambria Math" panose="02040503050406030204" pitchFamily="18" charset="0"/>
                        </a:rPr>
                        <m:t>+</m:t>
                      </m:r>
                      <m:r>
                        <a:rPr lang="en-US" altLang="zh-TW" sz="2400" b="0" i="1" smtClean="0">
                          <a:latin typeface="Cambria Math" panose="02040503050406030204" pitchFamily="18" charset="0"/>
                        </a:rPr>
                        <m:t>𝑏𝑥</m:t>
                      </m:r>
                      <m:r>
                        <a:rPr lang="en-US" altLang="zh-TW" sz="2400" b="0" i="1" smtClean="0">
                          <a:latin typeface="Cambria Math" panose="02040503050406030204" pitchFamily="18" charset="0"/>
                        </a:rPr>
                        <m:t>+</m:t>
                      </m:r>
                      <m:r>
                        <a:rPr lang="en-US" altLang="zh-TW" sz="2400" b="0" i="1" smtClean="0">
                          <a:latin typeface="Cambria Math" panose="02040503050406030204" pitchFamily="18" charset="0"/>
                        </a:rPr>
                        <m:t>𝑐</m:t>
                      </m:r>
                    </m:oMath>
                  </m:oMathPara>
                </a14:m>
                <a:endParaRPr lang="zh-TW" altLang="en-US" sz="2400" dirty="0"/>
              </a:p>
            </p:txBody>
          </p:sp>
        </mc:Choice>
        <mc:Fallback>
          <p:sp>
            <p:nvSpPr>
              <p:cNvPr id="30" name="文字方塊 7"/>
              <p:cNvSpPr txBox="1">
                <a:spLocks noRot="1" noChangeAspect="1" noMove="1" noResize="1" noEditPoints="1" noAdjustHandles="1" noChangeArrowheads="1" noChangeShapeType="1" noTextEdit="1"/>
              </p:cNvSpPr>
              <p:nvPr/>
            </p:nvSpPr>
            <p:spPr>
              <a:xfrm>
                <a:off x="628650" y="2987492"/>
                <a:ext cx="2370264" cy="369332"/>
              </a:xfrm>
              <a:prstGeom prst="rect">
                <a:avLst/>
              </a:prstGeom>
              <a:blipFill rotWithShape="1">
                <a:blip r:embed="rId3"/>
                <a:stretch>
                  <a:fillRect t="-122" r="-2848" b="58"/>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1" name="文字方塊 8"/>
              <p:cNvSpPr txBox="1"/>
              <p:nvPr/>
            </p:nvSpPr>
            <p:spPr>
              <a:xfrm>
                <a:off x="1064279" y="4409487"/>
                <a:ext cx="2269339" cy="821763"/>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d>
                        <m:dPr>
                          <m:begChr m:val="|"/>
                          <m:endChr m:val="|"/>
                          <m:ctrlPr>
                            <a:rPr lang="en-US" altLang="zh-TW" sz="2400" b="0" i="1" smtClean="0">
                              <a:latin typeface="Cambria Math" panose="02040503050406030204" pitchFamily="18" charset="0"/>
                            </a:rPr>
                          </m:ctrlPr>
                        </m:dPr>
                        <m:e>
                          <m:f>
                            <m:fPr>
                              <m:ctrlPr>
                                <a:rPr lang="en-US" altLang="zh-TW" sz="2400" b="0" i="1" smtClean="0">
                                  <a:latin typeface="Cambria Math" panose="02040503050406030204" pitchFamily="18" charset="0"/>
                                </a:rPr>
                              </m:ctrlPr>
                            </m:fPr>
                            <m:num>
                              <m:r>
                                <a:rPr lang="zh-TW" altLang="en-US" sz="2400" i="1">
                                  <a:latin typeface="Cambria Math" panose="02040503050406030204" pitchFamily="18" charset="0"/>
                                </a:rPr>
                                <m:t>𝜕</m:t>
                              </m:r>
                              <m:r>
                                <a:rPr lang="en-US" altLang="zh-TW" sz="2400" b="0" i="1" smtClean="0">
                                  <a:latin typeface="Cambria Math" panose="02040503050406030204" pitchFamily="18" charset="0"/>
                                </a:rPr>
                                <m:t>𝑦</m:t>
                              </m:r>
                            </m:num>
                            <m:den>
                              <m:r>
                                <a:rPr lang="zh-TW" altLang="en-US" sz="2400" b="0" i="1" smtClean="0">
                                  <a:latin typeface="Cambria Math" panose="02040503050406030204" pitchFamily="18" charset="0"/>
                                </a:rPr>
                                <m:t>𝜕</m:t>
                              </m:r>
                              <m:r>
                                <a:rPr lang="en-US" altLang="zh-TW" sz="2400" b="0" i="1" smtClean="0">
                                  <a:latin typeface="Cambria Math" panose="02040503050406030204" pitchFamily="18" charset="0"/>
                                </a:rPr>
                                <m:t>𝑥</m:t>
                              </m:r>
                            </m:den>
                          </m:f>
                        </m:e>
                      </m:d>
                      <m:r>
                        <a:rPr lang="en-US" altLang="zh-TW" sz="2400" b="0" i="1" smtClean="0">
                          <a:latin typeface="Cambria Math" panose="02040503050406030204" pitchFamily="18" charset="0"/>
                        </a:rPr>
                        <m:t>=</m:t>
                      </m:r>
                      <m:r>
                        <a:rPr lang="en-US" altLang="zh-TW" sz="2400" i="1">
                          <a:latin typeface="Cambria Math" panose="02040503050406030204" pitchFamily="18" charset="0"/>
                        </a:rPr>
                        <m:t>|</m:t>
                      </m:r>
                      <m:r>
                        <a:rPr lang="en-US" altLang="zh-TW" sz="2400" b="0" i="1" smtClean="0">
                          <a:latin typeface="Cambria Math" panose="02040503050406030204" pitchFamily="18" charset="0"/>
                        </a:rPr>
                        <m:t>2</m:t>
                      </m:r>
                      <m:r>
                        <a:rPr lang="en-US" altLang="zh-TW" sz="2400" b="0" i="1" smtClean="0">
                          <a:latin typeface="Cambria Math" panose="02040503050406030204" pitchFamily="18" charset="0"/>
                        </a:rPr>
                        <m:t>𝑎𝑥</m:t>
                      </m:r>
                      <m:r>
                        <a:rPr lang="en-US" altLang="zh-TW" sz="2400" b="0" i="1" smtClean="0">
                          <a:latin typeface="Cambria Math" panose="02040503050406030204" pitchFamily="18" charset="0"/>
                        </a:rPr>
                        <m:t>+</m:t>
                      </m:r>
                      <m:r>
                        <a:rPr lang="en-US" altLang="zh-TW" sz="2400" b="0" i="1" smtClean="0">
                          <a:latin typeface="Cambria Math" panose="02040503050406030204" pitchFamily="18" charset="0"/>
                        </a:rPr>
                        <m:t>𝑏</m:t>
                      </m:r>
                      <m:r>
                        <a:rPr lang="en-US" altLang="zh-TW" sz="2400" i="1">
                          <a:latin typeface="Cambria Math" panose="02040503050406030204" pitchFamily="18" charset="0"/>
                        </a:rPr>
                        <m:t>|</m:t>
                      </m:r>
                    </m:oMath>
                  </m:oMathPara>
                </a14:m>
                <a:endParaRPr lang="zh-TW" altLang="en-US" sz="2400" dirty="0"/>
              </a:p>
            </p:txBody>
          </p:sp>
        </mc:Choice>
        <mc:Fallback>
          <p:sp>
            <p:nvSpPr>
              <p:cNvPr id="31" name="文字方塊 8"/>
              <p:cNvSpPr txBox="1">
                <a:spLocks noRot="1" noChangeAspect="1" noMove="1" noResize="1" noEditPoints="1" noAdjustHandles="1" noChangeArrowheads="1" noChangeShapeType="1" noTextEdit="1"/>
              </p:cNvSpPr>
              <p:nvPr/>
            </p:nvSpPr>
            <p:spPr>
              <a:xfrm>
                <a:off x="1064279" y="4409487"/>
                <a:ext cx="2269339" cy="821763"/>
              </a:xfrm>
              <a:prstGeom prst="rect">
                <a:avLst/>
              </a:prstGeom>
              <a:blipFill rotWithShape="1">
                <a:blip r:embed="rId4"/>
                <a:stretch>
                  <a:fillRect l="-1" t="-6" r="-3420" b="15"/>
                </a:stretch>
              </a:blipFill>
            </p:spPr>
            <p:txBody>
              <a:bodyPr/>
              <a:lstStyle/>
              <a:p>
                <a:r>
                  <a:rPr lang="zh-CN" altLang="en-US">
                    <a:noFill/>
                  </a:rPr>
                  <a:t> </a:t>
                </a:r>
              </a:p>
            </p:txBody>
          </p:sp>
        </mc:Fallback>
      </mc:AlternateContent>
      <p:sp>
        <p:nvSpPr>
          <p:cNvPr id="32" name="橢圓 18"/>
          <p:cNvSpPr/>
          <p:nvPr/>
        </p:nvSpPr>
        <p:spPr>
          <a:xfrm>
            <a:off x="6725529" y="2443106"/>
            <a:ext cx="164892" cy="16489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mc:Choice xmlns:a14="http://schemas.microsoft.com/office/drawing/2010/main" Requires="a14">
          <p:sp>
            <p:nvSpPr>
              <p:cNvPr id="33" name="文字方塊 19"/>
              <p:cNvSpPr txBox="1"/>
              <p:nvPr/>
            </p:nvSpPr>
            <p:spPr>
              <a:xfrm>
                <a:off x="4081841" y="2644931"/>
                <a:ext cx="698396" cy="701282"/>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altLang="zh-TW" sz="2400" b="0" i="0" smtClean="0">
                          <a:latin typeface="Cambria Math" panose="02040503050406030204" pitchFamily="18" charset="0"/>
                        </a:rPr>
                        <m:t>−</m:t>
                      </m:r>
                      <m:f>
                        <m:fPr>
                          <m:ctrlPr>
                            <a:rPr lang="en-US" altLang="zh-TW" sz="2400" i="1" smtClean="0">
                              <a:latin typeface="Cambria Math" panose="02040503050406030204" pitchFamily="18" charset="0"/>
                            </a:rPr>
                          </m:ctrlPr>
                        </m:fPr>
                        <m:num>
                          <m:r>
                            <a:rPr lang="en-US" altLang="zh-TW" sz="2400" b="0" i="1" smtClean="0">
                              <a:latin typeface="Cambria Math" panose="02040503050406030204" pitchFamily="18" charset="0"/>
                            </a:rPr>
                            <m:t>𝑏</m:t>
                          </m:r>
                        </m:num>
                        <m:den>
                          <m:r>
                            <a:rPr lang="en-US" altLang="zh-TW" sz="2400" b="0" i="1" smtClean="0">
                              <a:latin typeface="Cambria Math" panose="02040503050406030204" pitchFamily="18" charset="0"/>
                            </a:rPr>
                            <m:t>2</m:t>
                          </m:r>
                          <m:r>
                            <a:rPr lang="en-US" altLang="zh-TW" sz="2400" b="0" i="1" smtClean="0">
                              <a:latin typeface="Cambria Math" panose="02040503050406030204" pitchFamily="18" charset="0"/>
                            </a:rPr>
                            <m:t>𝑎</m:t>
                          </m:r>
                        </m:den>
                      </m:f>
                    </m:oMath>
                  </m:oMathPara>
                </a14:m>
                <a:endParaRPr lang="zh-TW" altLang="en-US" sz="2400" dirty="0"/>
              </a:p>
            </p:txBody>
          </p:sp>
        </mc:Choice>
        <mc:Fallback>
          <p:sp>
            <p:nvSpPr>
              <p:cNvPr id="33" name="文字方塊 19"/>
              <p:cNvSpPr txBox="1">
                <a:spLocks noRot="1" noChangeAspect="1" noMove="1" noResize="1" noEditPoints="1" noAdjustHandles="1" noChangeArrowheads="1" noChangeShapeType="1" noTextEdit="1"/>
              </p:cNvSpPr>
              <p:nvPr/>
            </p:nvSpPr>
            <p:spPr>
              <a:xfrm>
                <a:off x="4081841" y="2644931"/>
                <a:ext cx="698396" cy="701282"/>
              </a:xfrm>
              <a:prstGeom prst="rect">
                <a:avLst/>
              </a:prstGeom>
              <a:blipFill rotWithShape="1">
                <a:blip r:embed="rId5"/>
                <a:stretch>
                  <a:fillRect l="-9" t="-22" r="-14554" b="57"/>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4" name="文字方塊 22"/>
              <p:cNvSpPr txBox="1"/>
              <p:nvPr/>
            </p:nvSpPr>
            <p:spPr>
              <a:xfrm>
                <a:off x="6785477" y="2516500"/>
                <a:ext cx="372025" cy="369332"/>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𝑥</m:t>
                          </m:r>
                        </m:e>
                        <m:sub>
                          <m:r>
                            <a:rPr lang="en-US" altLang="zh-TW" sz="2400" b="0" i="1" smtClean="0">
                              <a:latin typeface="Cambria Math" panose="02040503050406030204" pitchFamily="18" charset="0"/>
                            </a:rPr>
                            <m:t>0</m:t>
                          </m:r>
                        </m:sub>
                      </m:sSub>
                    </m:oMath>
                  </m:oMathPara>
                </a14:m>
                <a:endParaRPr lang="zh-TW" altLang="en-US" sz="2400" dirty="0"/>
              </a:p>
            </p:txBody>
          </p:sp>
        </mc:Choice>
        <mc:Fallback>
          <p:sp>
            <p:nvSpPr>
              <p:cNvPr id="34" name="文字方塊 22"/>
              <p:cNvSpPr txBox="1">
                <a:spLocks noRot="1" noChangeAspect="1" noMove="1" noResize="1" noEditPoints="1" noAdjustHandles="1" noChangeArrowheads="1" noChangeShapeType="1" noTextEdit="1"/>
              </p:cNvSpPr>
              <p:nvPr/>
            </p:nvSpPr>
            <p:spPr>
              <a:xfrm>
                <a:off x="6785477" y="2516500"/>
                <a:ext cx="372025" cy="369332"/>
              </a:xfrm>
              <a:prstGeom prst="rect">
                <a:avLst/>
              </a:prstGeom>
              <a:blipFill rotWithShape="1">
                <a:blip r:embed="rId6"/>
                <a:stretch>
                  <a:fillRect l="-135" t="-171" r="-26515" b="106"/>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5" name="文字方塊 23"/>
              <p:cNvSpPr txBox="1"/>
              <p:nvPr/>
            </p:nvSpPr>
            <p:spPr>
              <a:xfrm>
                <a:off x="4847558" y="1636266"/>
                <a:ext cx="1925798" cy="701282"/>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𝑥</m:t>
                          </m:r>
                        </m:e>
                        <m:sub>
                          <m:r>
                            <a:rPr lang="en-US" altLang="zh-TW" sz="2400" i="1">
                              <a:latin typeface="Cambria Math" panose="02040503050406030204" pitchFamily="18" charset="0"/>
                            </a:rPr>
                            <m:t>0</m:t>
                          </m:r>
                        </m:sub>
                      </m:sSub>
                      <m:r>
                        <a:rPr lang="en-US" altLang="zh-TW" sz="2400" b="0" i="0" smtClean="0">
                          <a:latin typeface="Cambria Math" panose="02040503050406030204" pitchFamily="18" charset="0"/>
                        </a:rPr>
                        <m:t>+</m:t>
                      </m:r>
                      <m:f>
                        <m:fPr>
                          <m:ctrlPr>
                            <a:rPr lang="en-US" altLang="zh-TW" sz="2400" i="1" smtClean="0">
                              <a:latin typeface="Cambria Math" panose="02040503050406030204" pitchFamily="18" charset="0"/>
                            </a:rPr>
                          </m:ctrlPr>
                        </m:fPr>
                        <m:num>
                          <m:r>
                            <a:rPr lang="en-US" altLang="zh-TW" sz="2400" b="0" i="1" smtClean="0">
                              <a:latin typeface="Cambria Math" panose="02040503050406030204" pitchFamily="18" charset="0"/>
                            </a:rPr>
                            <m:t>𝑏</m:t>
                          </m:r>
                        </m:num>
                        <m:den>
                          <m:r>
                            <a:rPr lang="en-US" altLang="zh-TW" sz="2400" b="0" i="1" smtClean="0">
                              <a:latin typeface="Cambria Math" panose="02040503050406030204" pitchFamily="18" charset="0"/>
                            </a:rPr>
                            <m:t>2</m:t>
                          </m:r>
                          <m:r>
                            <a:rPr lang="en-US" altLang="zh-TW" sz="2400" b="0" i="1" smtClean="0">
                              <a:latin typeface="Cambria Math" panose="02040503050406030204" pitchFamily="18" charset="0"/>
                            </a:rPr>
                            <m:t>𝑎</m:t>
                          </m:r>
                        </m:den>
                      </m:f>
                      <m:r>
                        <a:rPr lang="en-US" altLang="zh-TW" sz="2400" b="0" i="1" smtClean="0">
                          <a:latin typeface="Cambria Math" panose="02040503050406030204" pitchFamily="18" charset="0"/>
                        </a:rPr>
                        <m:t>|</m:t>
                      </m:r>
                    </m:oMath>
                  </m:oMathPara>
                </a14:m>
                <a:endParaRPr lang="zh-TW" altLang="en-US" sz="2400" dirty="0"/>
              </a:p>
            </p:txBody>
          </p:sp>
        </mc:Choice>
        <mc:Fallback>
          <p:sp>
            <p:nvSpPr>
              <p:cNvPr id="35" name="文字方塊 23"/>
              <p:cNvSpPr txBox="1">
                <a:spLocks noRot="1" noChangeAspect="1" noMove="1" noResize="1" noEditPoints="1" noAdjustHandles="1" noChangeArrowheads="1" noChangeShapeType="1" noTextEdit="1"/>
              </p:cNvSpPr>
              <p:nvPr/>
            </p:nvSpPr>
            <p:spPr>
              <a:xfrm>
                <a:off x="4847558" y="1636266"/>
                <a:ext cx="1925798" cy="701282"/>
              </a:xfrm>
              <a:prstGeom prst="rect">
                <a:avLst/>
              </a:prstGeom>
              <a:blipFill rotWithShape="1">
                <a:blip r:embed="rId7"/>
                <a:stretch>
                  <a:fillRect l="-31" t="-72" r="23" b="16"/>
                </a:stretch>
              </a:blipFill>
            </p:spPr>
            <p:txBody>
              <a:bodyPr/>
              <a:lstStyle/>
              <a:p>
                <a:r>
                  <a:rPr lang="zh-CN" altLang="en-US">
                    <a:noFill/>
                  </a:rPr>
                  <a:t> </a:t>
                </a:r>
              </a:p>
            </p:txBody>
          </p:sp>
        </mc:Fallback>
      </mc:AlternateContent>
      <p:cxnSp>
        <p:nvCxnSpPr>
          <p:cNvPr id="36" name="直線單箭頭接點 25"/>
          <p:cNvCxnSpPr/>
          <p:nvPr/>
        </p:nvCxnSpPr>
        <p:spPr>
          <a:xfrm>
            <a:off x="4893406" y="2510562"/>
            <a:ext cx="1757173" cy="0"/>
          </a:xfrm>
          <a:prstGeom prst="straightConnector1">
            <a:avLst/>
          </a:prstGeom>
          <a:ln w="381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7" name="橢圓 28"/>
          <p:cNvSpPr/>
          <p:nvPr/>
        </p:nvSpPr>
        <p:spPr>
          <a:xfrm>
            <a:off x="6756082" y="4372783"/>
            <a:ext cx="164892" cy="16489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mc:Choice xmlns:a14="http://schemas.microsoft.com/office/drawing/2010/main" Requires="a14">
          <p:sp>
            <p:nvSpPr>
              <p:cNvPr id="38" name="文字方塊 29"/>
              <p:cNvSpPr txBox="1"/>
              <p:nvPr/>
            </p:nvSpPr>
            <p:spPr>
              <a:xfrm>
                <a:off x="6861000" y="4461167"/>
                <a:ext cx="372025" cy="369332"/>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𝑥</m:t>
                          </m:r>
                        </m:e>
                        <m:sub>
                          <m:r>
                            <a:rPr lang="en-US" altLang="zh-TW" sz="2400" b="0" i="1" smtClean="0">
                              <a:latin typeface="Cambria Math" panose="02040503050406030204" pitchFamily="18" charset="0"/>
                            </a:rPr>
                            <m:t>0</m:t>
                          </m:r>
                        </m:sub>
                      </m:sSub>
                    </m:oMath>
                  </m:oMathPara>
                </a14:m>
                <a:endParaRPr lang="zh-TW" altLang="en-US" sz="2400" dirty="0"/>
              </a:p>
            </p:txBody>
          </p:sp>
        </mc:Choice>
        <mc:Fallback>
          <p:sp>
            <p:nvSpPr>
              <p:cNvPr id="38" name="文字方塊 29"/>
              <p:cNvSpPr txBox="1">
                <a:spLocks noRot="1" noChangeAspect="1" noMove="1" noResize="1" noEditPoints="1" noAdjustHandles="1" noChangeArrowheads="1" noChangeShapeType="1" noTextEdit="1"/>
              </p:cNvSpPr>
              <p:nvPr/>
            </p:nvSpPr>
            <p:spPr>
              <a:xfrm>
                <a:off x="6861000" y="4461167"/>
                <a:ext cx="372025" cy="369332"/>
              </a:xfrm>
              <a:prstGeom prst="rect">
                <a:avLst/>
              </a:prstGeom>
              <a:blipFill rotWithShape="1">
                <a:blip r:embed="rId6"/>
                <a:stretch>
                  <a:fillRect l="-124" t="-79" r="-26526" b="15"/>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9" name="文字方塊 30"/>
              <p:cNvSpPr txBox="1"/>
              <p:nvPr/>
            </p:nvSpPr>
            <p:spPr>
              <a:xfrm>
                <a:off x="4987991" y="4113093"/>
                <a:ext cx="1456040" cy="369332"/>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altLang="zh-TW" sz="2400" i="1">
                          <a:latin typeface="Cambria Math" panose="02040503050406030204" pitchFamily="18" charset="0"/>
                        </a:rPr>
                        <m:t>|</m:t>
                      </m:r>
                      <m:r>
                        <a:rPr lang="en-US" altLang="zh-TW" sz="2400" b="0" i="1" smtClean="0">
                          <a:latin typeface="Cambria Math" panose="02040503050406030204" pitchFamily="18" charset="0"/>
                        </a:rPr>
                        <m:t>2</m:t>
                      </m:r>
                      <m:r>
                        <a:rPr lang="en-US" altLang="zh-TW" sz="2400" b="0" i="1" smtClean="0">
                          <a:latin typeface="Cambria Math" panose="02040503050406030204" pitchFamily="18" charset="0"/>
                        </a:rPr>
                        <m:t>𝑎</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𝑥</m:t>
                          </m:r>
                        </m:e>
                        <m:sub>
                          <m:r>
                            <a:rPr lang="en-US" altLang="zh-TW" sz="2400" i="1">
                              <a:latin typeface="Cambria Math" panose="02040503050406030204" pitchFamily="18" charset="0"/>
                            </a:rPr>
                            <m:t>0</m:t>
                          </m:r>
                        </m:sub>
                      </m:sSub>
                      <m:r>
                        <a:rPr lang="en-US" altLang="zh-TW" sz="2400" b="0" i="1" smtClean="0">
                          <a:latin typeface="Cambria Math" panose="02040503050406030204" pitchFamily="18" charset="0"/>
                        </a:rPr>
                        <m:t>+</m:t>
                      </m:r>
                      <m:r>
                        <a:rPr lang="en-US" altLang="zh-TW" sz="2400" b="0" i="1" smtClean="0">
                          <a:latin typeface="Cambria Math" panose="02040503050406030204" pitchFamily="18" charset="0"/>
                        </a:rPr>
                        <m:t>𝑏</m:t>
                      </m:r>
                      <m:r>
                        <a:rPr lang="en-US" altLang="zh-TW" sz="2400" i="1">
                          <a:latin typeface="Cambria Math" panose="02040503050406030204" pitchFamily="18" charset="0"/>
                        </a:rPr>
                        <m:t>|</m:t>
                      </m:r>
                    </m:oMath>
                  </m:oMathPara>
                </a14:m>
                <a:endParaRPr lang="zh-TW" altLang="en-US" sz="2400" dirty="0"/>
              </a:p>
            </p:txBody>
          </p:sp>
        </mc:Choice>
        <mc:Fallback>
          <p:sp>
            <p:nvSpPr>
              <p:cNvPr id="39" name="文字方塊 30"/>
              <p:cNvSpPr txBox="1">
                <a:spLocks noRot="1" noChangeAspect="1" noMove="1" noResize="1" noEditPoints="1" noAdjustHandles="1" noChangeArrowheads="1" noChangeShapeType="1" noTextEdit="1"/>
              </p:cNvSpPr>
              <p:nvPr/>
            </p:nvSpPr>
            <p:spPr>
              <a:xfrm>
                <a:off x="4987991" y="4113093"/>
                <a:ext cx="1456040" cy="369332"/>
              </a:xfrm>
              <a:prstGeom prst="rect">
                <a:avLst/>
              </a:prstGeom>
              <a:blipFill rotWithShape="1">
                <a:blip r:embed="rId8"/>
                <a:stretch>
                  <a:fillRect l="-5" t="-54" r="-6015" b="161"/>
                </a:stretch>
              </a:blipFill>
            </p:spPr>
            <p:txBody>
              <a:bodyPr/>
              <a:lstStyle/>
              <a:p>
                <a:r>
                  <a:rPr lang="zh-CN" altLang="en-US">
                    <a:noFill/>
                  </a:rPr>
                  <a:t> </a:t>
                </a:r>
              </a:p>
            </p:txBody>
          </p:sp>
        </mc:Fallback>
      </mc:AlternateContent>
      <p:cxnSp>
        <p:nvCxnSpPr>
          <p:cNvPr id="40" name="直線單箭頭接點 31"/>
          <p:cNvCxnSpPr/>
          <p:nvPr/>
        </p:nvCxnSpPr>
        <p:spPr>
          <a:xfrm flipH="1" flipV="1">
            <a:off x="6398826" y="4405212"/>
            <a:ext cx="386031" cy="37550"/>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41" name="文字方塊 35"/>
          <p:cNvSpPr txBox="1"/>
          <p:nvPr/>
        </p:nvSpPr>
        <p:spPr>
          <a:xfrm>
            <a:off x="4891684" y="1136707"/>
            <a:ext cx="2783537" cy="523220"/>
          </a:xfrm>
          <a:prstGeom prst="rect">
            <a:avLst/>
          </a:prstGeom>
          <a:noFill/>
        </p:spPr>
        <p:txBody>
          <a:bodyPr wrap="square" rtlCol="0">
            <a:spAutoFit/>
          </a:bodyPr>
          <a:lstStyle/>
          <a:p>
            <a:r>
              <a:rPr lang="zh-CN" altLang="en-US" sz="2800" dirty="0">
                <a:solidFill>
                  <a:srgbClr val="FF0000"/>
                </a:solidFill>
                <a:latin typeface="微软雅黑" panose="020B0503020204020204" pitchFamily="34" charset="-122"/>
                <a:ea typeface="微软雅黑" panose="020B0503020204020204" pitchFamily="34" charset="-122"/>
              </a:rPr>
              <a:t>最优步长</a:t>
            </a:r>
            <a:r>
              <a:rPr lang="en-US" altLang="zh-TW" sz="2800" dirty="0">
                <a:solidFill>
                  <a:srgbClr val="FF0000"/>
                </a:solidFill>
                <a:latin typeface="微软雅黑" panose="020B0503020204020204" pitchFamily="34" charset="-122"/>
                <a:ea typeface="微软雅黑" panose="020B0503020204020204" pitchFamily="34" charset="-122"/>
              </a:rPr>
              <a:t>:</a:t>
            </a:r>
            <a:endParaRPr lang="zh-TW" altLang="en-US" sz="2800" dirty="0">
              <a:solidFill>
                <a:srgbClr val="FF0000"/>
              </a:solidFill>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sp>
            <p:nvSpPr>
              <p:cNvPr id="42" name="文字方塊 24"/>
              <p:cNvSpPr txBox="1"/>
              <p:nvPr/>
            </p:nvSpPr>
            <p:spPr>
              <a:xfrm>
                <a:off x="2003638" y="5680015"/>
                <a:ext cx="1322798" cy="741165"/>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f>
                        <m:fPr>
                          <m:ctrlPr>
                            <a:rPr lang="en-US" altLang="zh-TW" sz="2400" i="1" smtClean="0">
                              <a:latin typeface="Cambria Math" panose="02040503050406030204" pitchFamily="18" charset="0"/>
                            </a:rPr>
                          </m:ctrlPr>
                        </m:fPr>
                        <m:num>
                          <m:sSup>
                            <m:sSupPr>
                              <m:ctrlPr>
                                <a:rPr lang="en-US" altLang="zh-TW" sz="2400" i="1">
                                  <a:latin typeface="Cambria Math" panose="02040503050406030204" pitchFamily="18" charset="0"/>
                                </a:rPr>
                              </m:ctrlPr>
                            </m:sSupPr>
                            <m:e>
                              <m:r>
                                <a:rPr lang="zh-TW" altLang="en-US" sz="2400" i="1">
                                  <a:latin typeface="Cambria Math" panose="02040503050406030204" pitchFamily="18" charset="0"/>
                                </a:rPr>
                                <m:t>𝜕</m:t>
                              </m:r>
                            </m:e>
                            <m:sup>
                              <m:r>
                                <a:rPr lang="en-US" altLang="zh-TW" sz="2400" i="1">
                                  <a:latin typeface="Cambria Math" panose="02040503050406030204" pitchFamily="18" charset="0"/>
                                </a:rPr>
                                <m:t>2</m:t>
                              </m:r>
                            </m:sup>
                          </m:sSup>
                          <m:r>
                            <a:rPr lang="en-US" altLang="zh-TW" sz="2400" i="1">
                              <a:latin typeface="Cambria Math" panose="02040503050406030204" pitchFamily="18" charset="0"/>
                            </a:rPr>
                            <m:t>𝑦</m:t>
                          </m:r>
                        </m:num>
                        <m:den>
                          <m:r>
                            <a:rPr lang="zh-TW" altLang="en-US" sz="2400" i="1">
                              <a:latin typeface="Cambria Math" panose="02040503050406030204" pitchFamily="18" charset="0"/>
                            </a:rPr>
                            <m:t>𝜕</m:t>
                          </m:r>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𝑥</m:t>
                              </m:r>
                            </m:e>
                            <m:sup>
                              <m:r>
                                <a:rPr lang="en-US" altLang="zh-TW" sz="2400" i="1">
                                  <a:latin typeface="Cambria Math" panose="02040503050406030204" pitchFamily="18" charset="0"/>
                                </a:rPr>
                                <m:t>2</m:t>
                              </m:r>
                            </m:sup>
                          </m:sSup>
                        </m:den>
                      </m:f>
                      <m:r>
                        <a:rPr lang="en-US" altLang="zh-TW" sz="2400" b="0" i="1" smtClean="0">
                          <a:latin typeface="Cambria Math" panose="02040503050406030204" pitchFamily="18" charset="0"/>
                        </a:rPr>
                        <m:t>=</m:t>
                      </m:r>
                      <m:r>
                        <a:rPr lang="en-US" altLang="zh-TW" sz="2400" b="0" i="1" smtClean="0">
                          <a:latin typeface="Cambria Math" panose="02040503050406030204" pitchFamily="18" charset="0"/>
                        </a:rPr>
                        <m:t>2</m:t>
                      </m:r>
                      <m:r>
                        <a:rPr lang="en-US" altLang="zh-TW" sz="2400" b="0" i="1" smtClean="0">
                          <a:latin typeface="Cambria Math" panose="02040503050406030204" pitchFamily="18" charset="0"/>
                        </a:rPr>
                        <m:t>𝑎</m:t>
                      </m:r>
                    </m:oMath>
                  </m:oMathPara>
                </a14:m>
                <a:endParaRPr lang="zh-TW" altLang="en-US" sz="2400" dirty="0"/>
              </a:p>
            </p:txBody>
          </p:sp>
        </mc:Choice>
        <mc:Fallback>
          <p:sp>
            <p:nvSpPr>
              <p:cNvPr id="42" name="文字方塊 24"/>
              <p:cNvSpPr txBox="1">
                <a:spLocks noRot="1" noChangeAspect="1" noMove="1" noResize="1" noEditPoints="1" noAdjustHandles="1" noChangeArrowheads="1" noChangeShapeType="1" noTextEdit="1"/>
              </p:cNvSpPr>
              <p:nvPr/>
            </p:nvSpPr>
            <p:spPr>
              <a:xfrm>
                <a:off x="2003638" y="5680015"/>
                <a:ext cx="1322798" cy="741165"/>
              </a:xfrm>
              <a:prstGeom prst="rect">
                <a:avLst/>
              </a:prstGeom>
              <a:blipFill rotWithShape="1">
                <a:blip r:embed="rId9"/>
                <a:stretch>
                  <a:fillRect l="-16" t="-78" r="-6121" b="8"/>
                </a:stretch>
              </a:blipFill>
            </p:spPr>
            <p:txBody>
              <a:bodyPr/>
              <a:lstStyle/>
              <a:p>
                <a:r>
                  <a:rPr lang="zh-CN" altLang="en-US">
                    <a:noFill/>
                  </a:rPr>
                  <a:t> </a:t>
                </a:r>
              </a:p>
            </p:txBody>
          </p:sp>
        </mc:Fallback>
      </mc:AlternateContent>
      <p:sp>
        <p:nvSpPr>
          <p:cNvPr id="43" name="橢圓 26"/>
          <p:cNvSpPr/>
          <p:nvPr/>
        </p:nvSpPr>
        <p:spPr>
          <a:xfrm>
            <a:off x="4809238" y="3376193"/>
            <a:ext cx="164892" cy="16489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a:p>
        </p:txBody>
      </p:sp>
      <p:grpSp>
        <p:nvGrpSpPr>
          <p:cNvPr id="44" name="群組 4"/>
          <p:cNvGrpSpPr/>
          <p:nvPr/>
        </p:nvGrpSpPr>
        <p:grpSpPr>
          <a:xfrm>
            <a:off x="3755273" y="5610681"/>
            <a:ext cx="4837799" cy="1051288"/>
            <a:chOff x="4125436" y="5610681"/>
            <a:chExt cx="4837799" cy="1051288"/>
          </a:xfrm>
        </p:grpSpPr>
        <p:sp>
          <p:nvSpPr>
            <p:cNvPr id="46" name="文字方塊 27"/>
            <p:cNvSpPr txBox="1"/>
            <p:nvPr/>
          </p:nvSpPr>
          <p:spPr>
            <a:xfrm>
              <a:off x="4125436" y="5850652"/>
              <a:ext cx="1806828" cy="523220"/>
            </a:xfrm>
            <a:prstGeom prst="rect">
              <a:avLst/>
            </a:prstGeom>
            <a:noFill/>
          </p:spPr>
          <p:txBody>
            <a:bodyPr wrap="square" rtlCol="0">
              <a:spAutoFit/>
            </a:bodyPr>
            <a:lstStyle/>
            <a:p>
              <a:r>
                <a:rPr lang="zh-CN" altLang="en-US" sz="2800" dirty="0">
                  <a:solidFill>
                    <a:srgbClr val="FF0000"/>
                  </a:solidFill>
                  <a:latin typeface="微软雅黑" panose="020B0503020204020204" pitchFamily="34" charset="-122"/>
                  <a:ea typeface="微软雅黑" panose="020B0503020204020204" pitchFamily="34" charset="-122"/>
                </a:rPr>
                <a:t>最优步长：</a:t>
              </a:r>
              <a:endParaRPr lang="zh-TW" altLang="en-US" sz="2800" dirty="0">
                <a:solidFill>
                  <a:srgbClr val="FF0000"/>
                </a:solidFill>
                <a:latin typeface="微软雅黑" panose="020B0503020204020204" pitchFamily="34" charset="-122"/>
                <a:ea typeface="微软雅黑" panose="020B0503020204020204" pitchFamily="34" charset="-122"/>
              </a:endParaRPr>
            </a:p>
          </p:txBody>
        </p:sp>
        <p:grpSp>
          <p:nvGrpSpPr>
            <p:cNvPr id="71" name="群組 14"/>
            <p:cNvGrpSpPr/>
            <p:nvPr/>
          </p:nvGrpSpPr>
          <p:grpSpPr>
            <a:xfrm>
              <a:off x="6066292" y="5610681"/>
              <a:ext cx="2896943" cy="1051288"/>
              <a:chOff x="6066292" y="5610681"/>
              <a:chExt cx="2896943" cy="1051288"/>
            </a:xfrm>
          </p:grpSpPr>
          <p:sp>
            <p:nvSpPr>
              <p:cNvPr id="72" name="矩形 71"/>
              <p:cNvSpPr/>
              <p:nvPr/>
            </p:nvSpPr>
            <p:spPr>
              <a:xfrm>
                <a:off x="6245007" y="5610681"/>
                <a:ext cx="2584200" cy="989733"/>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grpSp>
            <p:nvGrpSpPr>
              <p:cNvPr id="73" name="群組 9"/>
              <p:cNvGrpSpPr/>
              <p:nvPr/>
            </p:nvGrpSpPr>
            <p:grpSpPr>
              <a:xfrm>
                <a:off x="6066292" y="5610681"/>
                <a:ext cx="2896943" cy="1051288"/>
                <a:chOff x="6135564" y="5633435"/>
                <a:chExt cx="2896943" cy="1051288"/>
              </a:xfrm>
            </p:grpSpPr>
            <p:sp>
              <p:nvSpPr>
                <p:cNvPr id="74" name="文字方塊 33"/>
                <p:cNvSpPr txBox="1"/>
                <p:nvPr/>
              </p:nvSpPr>
              <p:spPr>
                <a:xfrm>
                  <a:off x="6456919" y="5633435"/>
                  <a:ext cx="2296454" cy="523220"/>
                </a:xfrm>
                <a:prstGeom prst="rect">
                  <a:avLst/>
                </a:prstGeom>
                <a:noFill/>
              </p:spPr>
              <p:txBody>
                <a:bodyPr wrap="square" rtlCol="0">
                  <a:spAutoFit/>
                </a:bodyPr>
                <a:lstStyle/>
                <a:p>
                  <a:pPr algn="ctr"/>
                  <a:r>
                    <a:rPr lang="en-US" altLang="zh-TW" sz="2800" dirty="0">
                      <a:latin typeface="微软雅黑" panose="020B0503020204020204" pitchFamily="34" charset="-122"/>
                      <a:ea typeface="微软雅黑" panose="020B0503020204020204" pitchFamily="34" charset="-122"/>
                    </a:rPr>
                    <a:t>|</a:t>
                  </a:r>
                  <a:r>
                    <a:rPr lang="zh-CN" altLang="en-US" sz="2800" dirty="0">
                      <a:latin typeface="微软雅黑" panose="020B0503020204020204" pitchFamily="34" charset="-122"/>
                      <a:ea typeface="微软雅黑" panose="020B0503020204020204" pitchFamily="34" charset="-122"/>
                    </a:rPr>
                    <a:t>一阶导数</a:t>
                  </a:r>
                  <a:r>
                    <a:rPr lang="en-US" altLang="zh-TW" sz="2800" dirty="0">
                      <a:latin typeface="微软雅黑" panose="020B0503020204020204" pitchFamily="34" charset="-122"/>
                      <a:ea typeface="微软雅黑" panose="020B0503020204020204" pitchFamily="34" charset="-122"/>
                    </a:rPr>
                    <a:t>|</a:t>
                  </a:r>
                  <a:endParaRPr lang="zh-TW" altLang="en-US" sz="2800" dirty="0">
                    <a:latin typeface="微软雅黑" panose="020B0503020204020204" pitchFamily="34" charset="-122"/>
                    <a:ea typeface="微软雅黑" panose="020B0503020204020204" pitchFamily="34" charset="-122"/>
                  </a:endParaRPr>
                </a:p>
              </p:txBody>
            </p:sp>
            <p:cxnSp>
              <p:nvCxnSpPr>
                <p:cNvPr id="75" name="直線接點 5"/>
                <p:cNvCxnSpPr/>
                <p:nvPr/>
              </p:nvCxnSpPr>
              <p:spPr>
                <a:xfrm>
                  <a:off x="6398826" y="6113376"/>
                  <a:ext cx="2370420" cy="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sp>
              <p:nvSpPr>
                <p:cNvPr id="76" name="文字方塊 34"/>
                <p:cNvSpPr txBox="1"/>
                <p:nvPr/>
              </p:nvSpPr>
              <p:spPr>
                <a:xfrm>
                  <a:off x="6135564" y="6161503"/>
                  <a:ext cx="2896943" cy="523220"/>
                </a:xfrm>
                <a:prstGeom prst="rect">
                  <a:avLst/>
                </a:prstGeom>
                <a:noFill/>
              </p:spPr>
              <p:txBody>
                <a:bodyPr wrap="square" rtlCol="0">
                  <a:spAutoFit/>
                </a:bodyPr>
                <a:lstStyle/>
                <a:p>
                  <a:pPr algn="ctr"/>
                  <a:r>
                    <a:rPr lang="zh-CN" altLang="en-US" sz="2800" dirty="0">
                      <a:latin typeface="微软雅黑" panose="020B0503020204020204" pitchFamily="34" charset="-122"/>
                      <a:ea typeface="微软雅黑" panose="020B0503020204020204" pitchFamily="34" charset="-122"/>
                    </a:rPr>
                    <a:t>二阶导数</a:t>
                  </a:r>
                  <a:endParaRPr lang="zh-TW" altLang="en-US" sz="2800" dirty="0">
                    <a:latin typeface="微软雅黑" panose="020B0503020204020204" pitchFamily="34" charset="-122"/>
                    <a:ea typeface="微软雅黑" panose="020B0503020204020204" pitchFamily="34" charset="-122"/>
                  </a:endParaRPr>
                </a:p>
              </p:txBody>
            </p:sp>
          </p:grpSp>
        </p:grpSp>
      </p:grpSp>
      <mc:AlternateContent xmlns:mc="http://schemas.openxmlformats.org/markup-compatibility/2006">
        <mc:Choice xmlns:a14="http://schemas.microsoft.com/office/drawing/2010/main" Requires="a14">
          <p:sp>
            <p:nvSpPr>
              <p:cNvPr id="77" name="矩形 76"/>
              <p:cNvSpPr/>
              <p:nvPr/>
            </p:nvSpPr>
            <p:spPr>
              <a:xfrm>
                <a:off x="7514763" y="1596250"/>
                <a:ext cx="1709635" cy="793743"/>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f>
                        <m:fPr>
                          <m:ctrlPr>
                            <a:rPr lang="en-US" altLang="zh-TW" sz="2400" i="1" smtClean="0">
                              <a:latin typeface="Cambria Math" panose="02040503050406030204" pitchFamily="18" charset="0"/>
                            </a:rPr>
                          </m:ctrlPr>
                        </m:fPr>
                        <m:num>
                          <m:r>
                            <a:rPr lang="en-US" altLang="zh-TW" sz="2400" i="1">
                              <a:latin typeface="Cambria Math" panose="02040503050406030204" pitchFamily="18" charset="0"/>
                            </a:rPr>
                            <m:t>|</m:t>
                          </m:r>
                          <m:r>
                            <a:rPr lang="en-US" altLang="zh-TW" sz="2400" i="1">
                              <a:latin typeface="Cambria Math" panose="02040503050406030204" pitchFamily="18" charset="0"/>
                            </a:rPr>
                            <m:t>2</m:t>
                          </m:r>
                          <m:r>
                            <a:rPr lang="en-US" altLang="zh-TW" sz="2400" i="1">
                              <a:latin typeface="Cambria Math" panose="02040503050406030204" pitchFamily="18" charset="0"/>
                            </a:rPr>
                            <m:t>𝑎</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𝑥</m:t>
                              </m:r>
                            </m:e>
                            <m:sub>
                              <m:r>
                                <a:rPr lang="en-US" altLang="zh-TW" sz="2400" i="1">
                                  <a:latin typeface="Cambria Math" panose="02040503050406030204" pitchFamily="18" charset="0"/>
                                </a:rPr>
                                <m:t>0</m:t>
                              </m:r>
                            </m:sub>
                          </m:sSub>
                          <m:r>
                            <a:rPr lang="en-US" altLang="zh-TW" sz="2400" b="0" i="1" smtClean="0">
                              <a:latin typeface="Cambria Math" panose="02040503050406030204" pitchFamily="18" charset="0"/>
                            </a:rPr>
                            <m:t>+</m:t>
                          </m:r>
                          <m:r>
                            <a:rPr lang="en-US" altLang="zh-TW" sz="2400" i="1">
                              <a:latin typeface="Cambria Math" panose="02040503050406030204" pitchFamily="18" charset="0"/>
                            </a:rPr>
                            <m:t>𝑏</m:t>
                          </m:r>
                          <m:r>
                            <a:rPr lang="en-US" altLang="zh-TW" sz="2400" i="1">
                              <a:latin typeface="Cambria Math" panose="02040503050406030204" pitchFamily="18" charset="0"/>
                            </a:rPr>
                            <m:t>|</m:t>
                          </m:r>
                          <m:r>
                            <m:rPr>
                              <m:nor/>
                            </m:rPr>
                            <a:rPr lang="zh-TW" altLang="en-US" sz="2400" dirty="0">
                              <a:latin typeface="Cambria Math" panose="02040503050406030204" pitchFamily="18" charset="0"/>
                            </a:rPr>
                            <m:t> </m:t>
                          </m:r>
                        </m:num>
                        <m:den>
                          <m:r>
                            <a:rPr lang="en-US" altLang="zh-TW" sz="2400" i="1">
                              <a:latin typeface="Cambria Math" panose="02040503050406030204" pitchFamily="18" charset="0"/>
                            </a:rPr>
                            <m:t>2</m:t>
                          </m:r>
                          <m:r>
                            <a:rPr lang="en-US" altLang="zh-TW" sz="2400" i="1">
                              <a:latin typeface="Cambria Math" panose="02040503050406030204" pitchFamily="18" charset="0"/>
                            </a:rPr>
                            <m:t>𝑎</m:t>
                          </m:r>
                        </m:den>
                      </m:f>
                    </m:oMath>
                  </m:oMathPara>
                </a14:m>
                <a:endParaRPr lang="zh-TW" altLang="en-US" sz="2400" dirty="0"/>
              </a:p>
            </p:txBody>
          </p:sp>
        </mc:Choice>
        <mc:Fallback>
          <p:sp>
            <p:nvSpPr>
              <p:cNvPr id="77" name="矩形 76"/>
              <p:cNvSpPr>
                <a:spLocks noRot="1" noChangeAspect="1" noMove="1" noResize="1" noEditPoints="1" noAdjustHandles="1" noChangeArrowheads="1" noChangeShapeType="1" noTextEdit="1"/>
              </p:cNvSpPr>
              <p:nvPr/>
            </p:nvSpPr>
            <p:spPr>
              <a:xfrm>
                <a:off x="7514763" y="1596250"/>
                <a:ext cx="1709635" cy="793743"/>
              </a:xfrm>
              <a:prstGeom prst="rect">
                <a:avLst/>
              </a:prstGeom>
              <a:blipFill rotWithShape="1">
                <a:blip r:embed="rId10"/>
                <a:stretch>
                  <a:fillRect l="-10" t="-62" r="23" b="61"/>
                </a:stretch>
              </a:blipFill>
            </p:spPr>
            <p:txBody>
              <a:bodyPr/>
              <a:lstStyle/>
              <a:p>
                <a:r>
                  <a:rPr lang="zh-CN" altLang="en-US">
                    <a:noFill/>
                  </a:rPr>
                  <a:t> </a:t>
                </a:r>
              </a:p>
            </p:txBody>
          </p:sp>
        </mc:Fallback>
      </mc:AlternateContent>
      <p:cxnSp>
        <p:nvCxnSpPr>
          <p:cNvPr id="78" name="直線單箭頭接點 11"/>
          <p:cNvCxnSpPr/>
          <p:nvPr/>
        </p:nvCxnSpPr>
        <p:spPr>
          <a:xfrm>
            <a:off x="6526477" y="2047239"/>
            <a:ext cx="1088528" cy="0"/>
          </a:xfrm>
          <a:prstGeom prst="straightConnector1">
            <a:avLst/>
          </a:prstGeom>
          <a:ln w="762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79" name="矩形 78"/>
          <p:cNvSpPr/>
          <p:nvPr/>
        </p:nvSpPr>
        <p:spPr>
          <a:xfrm>
            <a:off x="8145187" y="2084288"/>
            <a:ext cx="447885" cy="30570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5" name="矩形 44"/>
          <p:cNvSpPr/>
          <p:nvPr/>
        </p:nvSpPr>
        <p:spPr>
          <a:xfrm>
            <a:off x="9653022" y="6450406"/>
            <a:ext cx="1980029" cy="369332"/>
          </a:xfrm>
          <a:prstGeom prst="rect">
            <a:avLst/>
          </a:prstGeom>
        </p:spPr>
        <p:txBody>
          <a:bodyPr wrap="none">
            <a:spAutoFit/>
          </a:bodyPr>
          <a:lstStyle/>
          <a:p>
            <a:r>
              <a:rPr lang="en-US" altLang="zh-CN" dirty="0"/>
              <a:t>Slides from</a:t>
            </a:r>
            <a:r>
              <a:rPr lang="zh-CN" altLang="en-US" dirty="0"/>
              <a:t>李宏毅</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79"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777846" y="118538"/>
            <a:ext cx="11157480" cy="523220"/>
          </a:xfrm>
          <a:prstGeom prst="rect">
            <a:avLst/>
          </a:prstGeom>
          <a:noFill/>
        </p:spPr>
        <p:txBody>
          <a:bodyPr wrap="square" rtlCol="0">
            <a:spAutoFit/>
          </a:bodyPr>
          <a:lstStyle/>
          <a:p>
            <a:r>
              <a:rPr lang="en-US" altLang="zh-CN" sz="2800" b="1" dirty="0">
                <a:latin typeface="微软雅黑" panose="020B0503020204020204" pitchFamily="34" charset="-122"/>
                <a:ea typeface="微软雅黑" panose="020B0503020204020204" pitchFamily="34" charset="-122"/>
              </a:rPr>
              <a:t>5  </a:t>
            </a:r>
            <a:r>
              <a:rPr lang="zh-CN" altLang="en-US" sz="2800" b="1" dirty="0">
                <a:latin typeface="微软雅黑" panose="020B0503020204020204" pitchFamily="34" charset="-122"/>
                <a:ea typeface="微软雅黑" panose="020B0503020204020204" pitchFamily="34" charset="-122"/>
              </a:rPr>
              <a:t>深度模型优化与正则化</a:t>
            </a:r>
            <a:endParaRPr lang="zh-CN" altLang="en-US" sz="2800" b="1" dirty="0">
              <a:latin typeface="微软雅黑" panose="020B0503020204020204" pitchFamily="34" charset="-122"/>
              <a:ea typeface="微软雅黑" panose="020B0503020204020204" pitchFamily="34" charset="-122"/>
            </a:endParaRPr>
          </a:p>
        </p:txBody>
      </p:sp>
      <p:sp>
        <p:nvSpPr>
          <p:cNvPr id="4" name="矩形 3"/>
          <p:cNvSpPr/>
          <p:nvPr/>
        </p:nvSpPr>
        <p:spPr>
          <a:xfrm>
            <a:off x="6499911" y="1396069"/>
            <a:ext cx="2211239" cy="1281098"/>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zh-CN" altLang="en-US" sz="2400" dirty="0">
                <a:solidFill>
                  <a:schemeClr val="tx1"/>
                </a:solidFill>
                <a:latin typeface="微软雅黑" panose="020B0503020204020204" pitchFamily="34" charset="-122"/>
                <a:ea typeface="微软雅黑" panose="020B0503020204020204" pitchFamily="34" charset="-122"/>
              </a:rPr>
              <a:t>训练集上是否有好的结果？</a:t>
            </a:r>
            <a:endParaRPr lang="zh-TW" altLang="en-US" sz="2400" dirty="0">
              <a:solidFill>
                <a:schemeClr val="tx1"/>
              </a:solidFill>
              <a:latin typeface="微软雅黑" panose="020B0503020204020204" pitchFamily="34" charset="-122"/>
              <a:ea typeface="微软雅黑" panose="020B0503020204020204" pitchFamily="34" charset="-122"/>
            </a:endParaRPr>
          </a:p>
        </p:txBody>
      </p:sp>
      <p:sp>
        <p:nvSpPr>
          <p:cNvPr id="5" name="矩形 4"/>
          <p:cNvSpPr/>
          <p:nvPr/>
        </p:nvSpPr>
        <p:spPr>
          <a:xfrm>
            <a:off x="64407" y="1519689"/>
            <a:ext cx="1761955" cy="994558"/>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zh-CN" altLang="en-US" sz="2400" dirty="0">
                <a:solidFill>
                  <a:schemeClr val="tx1"/>
                </a:solidFill>
                <a:latin typeface="微软雅黑" panose="020B0503020204020204" pitchFamily="34" charset="-122"/>
                <a:ea typeface="微软雅黑" panose="020B0503020204020204" pitchFamily="34" charset="-122"/>
              </a:rPr>
              <a:t>输入数据</a:t>
            </a:r>
            <a:endParaRPr lang="zh-TW" altLang="en-US" sz="2400" dirty="0">
              <a:solidFill>
                <a:schemeClr val="tx1"/>
              </a:solidFill>
              <a:latin typeface="微软雅黑" panose="020B0503020204020204" pitchFamily="34" charset="-122"/>
              <a:ea typeface="微软雅黑" panose="020B0503020204020204" pitchFamily="34" charset="-122"/>
            </a:endParaRPr>
          </a:p>
        </p:txBody>
      </p:sp>
      <p:sp>
        <p:nvSpPr>
          <p:cNvPr id="8" name="向下箭號 28"/>
          <p:cNvSpPr/>
          <p:nvPr/>
        </p:nvSpPr>
        <p:spPr>
          <a:xfrm rot="16200000">
            <a:off x="2077038" y="1585967"/>
            <a:ext cx="545910" cy="862001"/>
          </a:xfrm>
          <a:prstGeom prst="down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TW" altLang="en-US"/>
          </a:p>
        </p:txBody>
      </p:sp>
      <p:pic>
        <p:nvPicPr>
          <p:cNvPr id="10" name="圖片 6"/>
          <p:cNvPicPr>
            <a:picLocks noChangeAspect="1"/>
          </p:cNvPicPr>
          <p:nvPr/>
        </p:nvPicPr>
        <p:blipFill>
          <a:blip r:embed="rId1"/>
          <a:stretch>
            <a:fillRect/>
          </a:stretch>
        </p:blipFill>
        <p:spPr>
          <a:xfrm flipH="1">
            <a:off x="2780994" y="1372281"/>
            <a:ext cx="2764667" cy="1328675"/>
          </a:xfrm>
          <a:prstGeom prst="rect">
            <a:avLst/>
          </a:prstGeom>
        </p:spPr>
      </p:pic>
      <p:sp>
        <p:nvSpPr>
          <p:cNvPr id="12" name="向下箭號 28"/>
          <p:cNvSpPr/>
          <p:nvPr/>
        </p:nvSpPr>
        <p:spPr>
          <a:xfrm rot="16200000">
            <a:off x="5751205" y="1609718"/>
            <a:ext cx="545910" cy="862001"/>
          </a:xfrm>
          <a:prstGeom prst="down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TW" altLang="en-US"/>
          </a:p>
        </p:txBody>
      </p:sp>
      <p:sp>
        <p:nvSpPr>
          <p:cNvPr id="13" name="向下箭號 28"/>
          <p:cNvSpPr/>
          <p:nvPr/>
        </p:nvSpPr>
        <p:spPr>
          <a:xfrm rot="16200000">
            <a:off x="8961445" y="1585967"/>
            <a:ext cx="545910" cy="862001"/>
          </a:xfrm>
          <a:prstGeom prst="down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TW" altLang="en-US"/>
          </a:p>
        </p:txBody>
      </p:sp>
      <p:sp>
        <p:nvSpPr>
          <p:cNvPr id="14" name="矩形 13"/>
          <p:cNvSpPr/>
          <p:nvPr/>
        </p:nvSpPr>
        <p:spPr>
          <a:xfrm>
            <a:off x="9724087" y="1415031"/>
            <a:ext cx="2211239" cy="1281098"/>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zh-CN" altLang="en-US" sz="2400" dirty="0">
                <a:solidFill>
                  <a:schemeClr val="tx1"/>
                </a:solidFill>
                <a:latin typeface="微软雅黑" panose="020B0503020204020204" pitchFamily="34" charset="-122"/>
                <a:ea typeface="微软雅黑" panose="020B0503020204020204" pitchFamily="34" charset="-122"/>
              </a:rPr>
              <a:t>测试集上是否有好的结果？</a:t>
            </a:r>
            <a:endParaRPr lang="zh-TW" altLang="en-US" sz="2400" dirty="0">
              <a:solidFill>
                <a:schemeClr val="tx1"/>
              </a:solidFill>
              <a:latin typeface="微软雅黑" panose="020B0503020204020204" pitchFamily="34" charset="-122"/>
              <a:ea typeface="微软雅黑" panose="020B0503020204020204" pitchFamily="34" charset="-122"/>
            </a:endParaRPr>
          </a:p>
        </p:txBody>
      </p:sp>
      <p:grpSp>
        <p:nvGrpSpPr>
          <p:cNvPr id="3" name="组合 2"/>
          <p:cNvGrpSpPr/>
          <p:nvPr/>
        </p:nvGrpSpPr>
        <p:grpSpPr>
          <a:xfrm>
            <a:off x="148077" y="1405550"/>
            <a:ext cx="11787248" cy="3740053"/>
            <a:chOff x="148077" y="1405550"/>
            <a:chExt cx="11787248" cy="3740053"/>
          </a:xfrm>
        </p:grpSpPr>
        <p:sp>
          <p:nvSpPr>
            <p:cNvPr id="7" name="文本框 6"/>
            <p:cNvSpPr txBox="1"/>
            <p:nvPr/>
          </p:nvSpPr>
          <p:spPr>
            <a:xfrm>
              <a:off x="148077" y="3450440"/>
              <a:ext cx="11752166" cy="1695163"/>
            </a:xfrm>
            <a:prstGeom prst="rect">
              <a:avLst/>
            </a:prstGeom>
            <a:noFill/>
          </p:spPr>
          <p:txBody>
            <a:bodyPr wrap="square" rtlCol="0">
              <a:noAutofit/>
            </a:bodyPr>
            <a:lstStyle/>
            <a:p>
              <a:pPr>
                <a:lnSpc>
                  <a:spcPct val="150000"/>
                </a:lnSpc>
              </a:pPr>
              <a:r>
                <a:rPr lang="zh-CN" altLang="en-US" sz="3200" dirty="0">
                  <a:solidFill>
                    <a:srgbClr val="0000FF"/>
                  </a:solidFill>
                  <a:latin typeface="微软雅黑" panose="020B0503020204020204" pitchFamily="34" charset="-122"/>
                  <a:ea typeface="微软雅黑" panose="020B0503020204020204" pitchFamily="34" charset="-122"/>
                </a:rPr>
                <a:t>泛化问题（正则化）：因为神经网络的拟合能力强，反而容易在训练集上产生过拟合。因此，在训练深层神经网络时，同时也需要通过一定的正则化方法来改进网络的泛化能力。</a:t>
              </a:r>
              <a:endParaRPr lang="en-US" altLang="zh-CN" sz="3200" dirty="0">
                <a:solidFill>
                  <a:srgbClr val="0000FF"/>
                </a:solidFill>
                <a:latin typeface="微软雅黑" panose="020B0503020204020204" pitchFamily="34" charset="-122"/>
                <a:ea typeface="微软雅黑" panose="020B0503020204020204" pitchFamily="34" charset="-122"/>
              </a:endParaRPr>
            </a:p>
          </p:txBody>
        </p:sp>
        <p:sp>
          <p:nvSpPr>
            <p:cNvPr id="2" name="矩形 1"/>
            <p:cNvSpPr/>
            <p:nvPr/>
          </p:nvSpPr>
          <p:spPr>
            <a:xfrm>
              <a:off x="9724086" y="1405550"/>
              <a:ext cx="2211239" cy="1281098"/>
            </a:xfrm>
            <a:prstGeom prst="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777846" y="118538"/>
            <a:ext cx="11157480" cy="523220"/>
          </a:xfrm>
          <a:prstGeom prst="rect">
            <a:avLst/>
          </a:prstGeom>
          <a:noFill/>
        </p:spPr>
        <p:txBody>
          <a:bodyPr wrap="square" rtlCol="0">
            <a:spAutoFit/>
          </a:bodyPr>
          <a:lstStyle/>
          <a:p>
            <a:r>
              <a:rPr lang="zh-CN" altLang="en-US" sz="2800" b="1" dirty="0">
                <a:solidFill>
                  <a:srgbClr val="000000"/>
                </a:solidFill>
                <a:latin typeface="微软雅黑" panose="020B0503020204020204" pitchFamily="34" charset="-122"/>
                <a:ea typeface="微软雅黑" panose="020B0503020204020204" pitchFamily="34" charset="-122"/>
              </a:rPr>
              <a:t>大梯度，大步长？</a:t>
            </a:r>
            <a:endParaRPr lang="zh-CN" altLang="en-US" sz="2800" b="1" dirty="0">
              <a:solidFill>
                <a:srgbClr val="000000"/>
              </a:solidFill>
              <a:latin typeface="微软雅黑" panose="020B0503020204020204" pitchFamily="34" charset="-122"/>
              <a:ea typeface="微软雅黑" panose="020B0503020204020204" pitchFamily="34" charset="-122"/>
            </a:endParaRPr>
          </a:p>
        </p:txBody>
      </p:sp>
      <p:pic>
        <p:nvPicPr>
          <p:cNvPr id="45" name="圖片 18"/>
          <p:cNvPicPr>
            <a:picLocks noChangeAspect="1"/>
          </p:cNvPicPr>
          <p:nvPr/>
        </p:nvPicPr>
        <p:blipFill>
          <a:blip r:embed="rId1"/>
          <a:stretch>
            <a:fillRect/>
          </a:stretch>
        </p:blipFill>
        <p:spPr>
          <a:xfrm>
            <a:off x="5624075" y="3671813"/>
            <a:ext cx="2960678" cy="2645153"/>
          </a:xfrm>
          <a:prstGeom prst="rect">
            <a:avLst/>
          </a:prstGeom>
        </p:spPr>
      </p:pic>
      <p:grpSp>
        <p:nvGrpSpPr>
          <p:cNvPr id="48" name="群組 4"/>
          <p:cNvGrpSpPr/>
          <p:nvPr/>
        </p:nvGrpSpPr>
        <p:grpSpPr>
          <a:xfrm>
            <a:off x="45329" y="1981145"/>
            <a:ext cx="5558825" cy="4289424"/>
            <a:chOff x="773413" y="2230720"/>
            <a:chExt cx="5558825" cy="4289424"/>
          </a:xfrm>
        </p:grpSpPr>
        <p:pic>
          <p:nvPicPr>
            <p:cNvPr id="49" name="圖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3413" y="2230720"/>
              <a:ext cx="5558825" cy="4169118"/>
            </a:xfrm>
            <a:prstGeom prst="rect">
              <a:avLst/>
            </a:prstGeom>
          </p:spPr>
        </p:pic>
        <mc:AlternateContent xmlns:mc="http://schemas.openxmlformats.org/markup-compatibility/2006">
          <mc:Choice xmlns:a14="http://schemas.microsoft.com/office/drawing/2010/main" Requires="a14">
            <p:sp>
              <p:nvSpPr>
                <p:cNvPr id="50" name="文字方塊 6"/>
                <p:cNvSpPr txBox="1"/>
                <p:nvPr/>
              </p:nvSpPr>
              <p:spPr>
                <a:xfrm>
                  <a:off x="3552825" y="6150812"/>
                  <a:ext cx="421847" cy="369332"/>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𝑤</m:t>
                            </m:r>
                          </m:e>
                          <m:sub>
                            <m:r>
                              <a:rPr lang="en-US" altLang="zh-TW" sz="2400" b="0" i="1" smtClean="0">
                                <a:latin typeface="Cambria Math" panose="02040503050406030204" pitchFamily="18" charset="0"/>
                              </a:rPr>
                              <m:t>1</m:t>
                            </m:r>
                          </m:sub>
                        </m:sSub>
                      </m:oMath>
                    </m:oMathPara>
                  </a14:m>
                  <a:endParaRPr lang="zh-TW" altLang="en-US" sz="2400" dirty="0"/>
                </a:p>
              </p:txBody>
            </p:sp>
          </mc:Choice>
          <mc:Fallback>
            <p:sp>
              <p:nvSpPr>
                <p:cNvPr id="50" name="文字方塊 6"/>
                <p:cNvSpPr txBox="1">
                  <a:spLocks noRot="1" noChangeAspect="1" noMove="1" noResize="1" noEditPoints="1" noAdjustHandles="1" noChangeArrowheads="1" noChangeShapeType="1" noTextEdit="1"/>
                </p:cNvSpPr>
                <p:nvPr/>
              </p:nvSpPr>
              <p:spPr>
                <a:xfrm>
                  <a:off x="3552825" y="6150812"/>
                  <a:ext cx="421847" cy="369332"/>
                </a:xfrm>
                <a:prstGeom prst="rect">
                  <a:avLst/>
                </a:prstGeom>
                <a:blipFill rotWithShape="1">
                  <a:blip r:embed="rId3"/>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1" name="文字方塊 7"/>
                <p:cNvSpPr txBox="1"/>
                <p:nvPr/>
              </p:nvSpPr>
              <p:spPr>
                <a:xfrm>
                  <a:off x="843326" y="4119935"/>
                  <a:ext cx="428964" cy="369332"/>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𝑤</m:t>
                            </m:r>
                          </m:e>
                          <m:sub>
                            <m:r>
                              <a:rPr lang="en-US" altLang="zh-TW" sz="2400" b="0" i="1" smtClean="0">
                                <a:latin typeface="Cambria Math" panose="02040503050406030204" pitchFamily="18" charset="0"/>
                              </a:rPr>
                              <m:t>2</m:t>
                            </m:r>
                          </m:sub>
                        </m:sSub>
                      </m:oMath>
                    </m:oMathPara>
                  </a14:m>
                  <a:endParaRPr lang="zh-TW" altLang="en-US" sz="2400" dirty="0"/>
                </a:p>
              </p:txBody>
            </p:sp>
          </mc:Choice>
          <mc:Fallback>
            <p:sp>
              <p:nvSpPr>
                <p:cNvPr id="51" name="文字方塊 7"/>
                <p:cNvSpPr txBox="1">
                  <a:spLocks noRot="1" noChangeAspect="1" noMove="1" noResize="1" noEditPoints="1" noAdjustHandles="1" noChangeArrowheads="1" noChangeShapeType="1" noTextEdit="1"/>
                </p:cNvSpPr>
                <p:nvPr/>
              </p:nvSpPr>
              <p:spPr>
                <a:xfrm>
                  <a:off x="843326" y="4119935"/>
                  <a:ext cx="428964" cy="369332"/>
                </a:xfrm>
                <a:prstGeom prst="rect">
                  <a:avLst/>
                </a:prstGeom>
                <a:blipFill rotWithShape="1">
                  <a:blip r:embed="rId4"/>
                </a:blipFill>
              </p:spPr>
              <p:txBody>
                <a:bodyPr/>
                <a:lstStyle/>
                <a:p>
                  <a:r>
                    <a:rPr lang="zh-CN" altLang="en-US">
                      <a:noFill/>
                    </a:rPr>
                    <a:t> </a:t>
                  </a:r>
                </a:p>
              </p:txBody>
            </p:sp>
          </mc:Fallback>
        </mc:AlternateContent>
      </p:grpSp>
      <p:cxnSp>
        <p:nvCxnSpPr>
          <p:cNvPr id="52" name="直線接點 9"/>
          <p:cNvCxnSpPr/>
          <p:nvPr/>
        </p:nvCxnSpPr>
        <p:spPr>
          <a:xfrm flipH="1">
            <a:off x="544206" y="4055026"/>
            <a:ext cx="4693798" cy="0"/>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53" name="直線接點 10"/>
          <p:cNvCxnSpPr/>
          <p:nvPr/>
        </p:nvCxnSpPr>
        <p:spPr>
          <a:xfrm>
            <a:off x="2898146" y="2163845"/>
            <a:ext cx="0" cy="3782362"/>
          </a:xfrm>
          <a:prstGeom prst="line">
            <a:avLst/>
          </a:prstGeom>
          <a:ln w="76200">
            <a:solidFill>
              <a:srgbClr val="00B050"/>
            </a:solidFill>
          </a:ln>
        </p:spPr>
        <p:style>
          <a:lnRef idx="1">
            <a:schemeClr val="accent1"/>
          </a:lnRef>
          <a:fillRef idx="0">
            <a:schemeClr val="accent1"/>
          </a:fillRef>
          <a:effectRef idx="0">
            <a:schemeClr val="accent1"/>
          </a:effectRef>
          <a:fontRef idx="minor">
            <a:schemeClr val="tx1"/>
          </a:fontRef>
        </p:style>
      </p:cxnSp>
      <p:pic>
        <p:nvPicPr>
          <p:cNvPr id="54" name="圖片 15"/>
          <p:cNvPicPr>
            <a:picLocks noChangeAspect="1"/>
          </p:cNvPicPr>
          <p:nvPr/>
        </p:nvPicPr>
        <p:blipFill>
          <a:blip r:embed="rId5"/>
          <a:stretch>
            <a:fillRect/>
          </a:stretch>
        </p:blipFill>
        <p:spPr>
          <a:xfrm>
            <a:off x="5252087" y="2018556"/>
            <a:ext cx="3746235" cy="1469653"/>
          </a:xfrm>
          <a:prstGeom prst="rect">
            <a:avLst/>
          </a:prstGeom>
        </p:spPr>
      </p:pic>
      <mc:AlternateContent xmlns:mc="http://schemas.openxmlformats.org/markup-compatibility/2006">
        <mc:Choice xmlns:a14="http://schemas.microsoft.com/office/drawing/2010/main" Requires="a14">
          <p:sp>
            <p:nvSpPr>
              <p:cNvPr id="55" name="文字方塊 16"/>
              <p:cNvSpPr txBox="1"/>
              <p:nvPr/>
            </p:nvSpPr>
            <p:spPr>
              <a:xfrm>
                <a:off x="8452360" y="3039174"/>
                <a:ext cx="421847" cy="369332"/>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𝑤</m:t>
                          </m:r>
                        </m:e>
                        <m:sub>
                          <m:r>
                            <a:rPr lang="en-US" altLang="zh-TW" sz="2400" b="0" i="1" smtClean="0">
                              <a:latin typeface="Cambria Math" panose="02040503050406030204" pitchFamily="18" charset="0"/>
                            </a:rPr>
                            <m:t>1</m:t>
                          </m:r>
                        </m:sub>
                      </m:sSub>
                    </m:oMath>
                  </m:oMathPara>
                </a14:m>
                <a:endParaRPr lang="zh-TW" altLang="en-US" sz="2400" dirty="0"/>
              </a:p>
            </p:txBody>
          </p:sp>
        </mc:Choice>
        <mc:Fallback>
          <p:sp>
            <p:nvSpPr>
              <p:cNvPr id="55" name="文字方塊 16"/>
              <p:cNvSpPr txBox="1">
                <a:spLocks noRot="1" noChangeAspect="1" noMove="1" noResize="1" noEditPoints="1" noAdjustHandles="1" noChangeArrowheads="1" noChangeShapeType="1" noTextEdit="1"/>
              </p:cNvSpPr>
              <p:nvPr/>
            </p:nvSpPr>
            <p:spPr>
              <a:xfrm>
                <a:off x="8452360" y="3039174"/>
                <a:ext cx="421847" cy="369332"/>
              </a:xfrm>
              <a:prstGeom prst="rect">
                <a:avLst/>
              </a:prstGeom>
              <a:blipFill rotWithShape="1">
                <a:blip r:embed="rId3"/>
                <a:stretch>
                  <a:fillRect l="-121" t="-17" r="-24968" b="125"/>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6" name="文字方塊 17"/>
              <p:cNvSpPr txBox="1"/>
              <p:nvPr/>
            </p:nvSpPr>
            <p:spPr>
              <a:xfrm>
                <a:off x="8476844" y="5659077"/>
                <a:ext cx="428964" cy="369332"/>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𝑤</m:t>
                          </m:r>
                        </m:e>
                        <m:sub>
                          <m:r>
                            <a:rPr lang="en-US" altLang="zh-TW" sz="2400" b="0" i="1" smtClean="0">
                              <a:latin typeface="Cambria Math" panose="02040503050406030204" pitchFamily="18" charset="0"/>
                            </a:rPr>
                            <m:t>2</m:t>
                          </m:r>
                        </m:sub>
                      </m:sSub>
                    </m:oMath>
                  </m:oMathPara>
                </a14:m>
                <a:endParaRPr lang="zh-TW" altLang="en-US" sz="2400" dirty="0"/>
              </a:p>
            </p:txBody>
          </p:sp>
        </mc:Choice>
        <mc:Fallback>
          <p:sp>
            <p:nvSpPr>
              <p:cNvPr id="56" name="文字方塊 17"/>
              <p:cNvSpPr txBox="1">
                <a:spLocks noRot="1" noChangeAspect="1" noMove="1" noResize="1" noEditPoints="1" noAdjustHandles="1" noChangeArrowheads="1" noChangeShapeType="1" noTextEdit="1"/>
              </p:cNvSpPr>
              <p:nvPr/>
            </p:nvSpPr>
            <p:spPr>
              <a:xfrm>
                <a:off x="8476844" y="5659077"/>
                <a:ext cx="428964" cy="369332"/>
              </a:xfrm>
              <a:prstGeom prst="rect">
                <a:avLst/>
              </a:prstGeom>
              <a:blipFill rotWithShape="1">
                <a:blip r:embed="rId4"/>
                <a:stretch>
                  <a:fillRect l="-53" t="-160" r="-23849" b="96"/>
                </a:stretch>
              </a:blipFill>
            </p:spPr>
            <p:txBody>
              <a:bodyPr/>
              <a:lstStyle/>
              <a:p>
                <a:r>
                  <a:rPr lang="zh-CN" altLang="en-US">
                    <a:noFill/>
                  </a:rPr>
                  <a:t> </a:t>
                </a:r>
              </a:p>
            </p:txBody>
          </p:sp>
        </mc:Fallback>
      </mc:AlternateContent>
      <p:sp>
        <p:nvSpPr>
          <p:cNvPr id="57" name="橢圓 28"/>
          <p:cNvSpPr/>
          <p:nvPr/>
        </p:nvSpPr>
        <p:spPr>
          <a:xfrm>
            <a:off x="5630508" y="2548890"/>
            <a:ext cx="149902" cy="14990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8" name="橢圓 29"/>
          <p:cNvSpPr/>
          <p:nvPr/>
        </p:nvSpPr>
        <p:spPr>
          <a:xfrm>
            <a:off x="6399327" y="3157648"/>
            <a:ext cx="149902" cy="14990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9" name="橢圓 30"/>
          <p:cNvSpPr/>
          <p:nvPr/>
        </p:nvSpPr>
        <p:spPr>
          <a:xfrm>
            <a:off x="5851445" y="4353028"/>
            <a:ext cx="149902" cy="149902"/>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sp>
        <p:nvSpPr>
          <p:cNvPr id="60" name="橢圓 31"/>
          <p:cNvSpPr/>
          <p:nvPr/>
        </p:nvSpPr>
        <p:spPr>
          <a:xfrm>
            <a:off x="6467845" y="5659077"/>
            <a:ext cx="149902" cy="149902"/>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sp>
        <p:nvSpPr>
          <p:cNvPr id="61" name="文字方塊 32"/>
          <p:cNvSpPr txBox="1"/>
          <p:nvPr/>
        </p:nvSpPr>
        <p:spPr>
          <a:xfrm>
            <a:off x="5423841" y="2085485"/>
            <a:ext cx="563236" cy="461665"/>
          </a:xfrm>
          <a:prstGeom prst="rect">
            <a:avLst/>
          </a:prstGeom>
          <a:noFill/>
        </p:spPr>
        <p:txBody>
          <a:bodyPr wrap="square" rtlCol="0">
            <a:spAutoFit/>
          </a:bodyPr>
          <a:lstStyle/>
          <a:p>
            <a:pPr algn="ctr"/>
            <a:r>
              <a:rPr lang="en-US" altLang="zh-TW" sz="2400" dirty="0">
                <a:solidFill>
                  <a:srgbClr val="0070C0"/>
                </a:solidFill>
              </a:rPr>
              <a:t>a</a:t>
            </a:r>
            <a:endParaRPr lang="zh-TW" altLang="en-US" sz="2400" dirty="0">
              <a:solidFill>
                <a:srgbClr val="0070C0"/>
              </a:solidFill>
            </a:endParaRPr>
          </a:p>
        </p:txBody>
      </p:sp>
      <p:sp>
        <p:nvSpPr>
          <p:cNvPr id="62" name="文字方塊 33"/>
          <p:cNvSpPr txBox="1"/>
          <p:nvPr/>
        </p:nvSpPr>
        <p:spPr>
          <a:xfrm>
            <a:off x="6210846" y="2728246"/>
            <a:ext cx="563236" cy="461665"/>
          </a:xfrm>
          <a:prstGeom prst="rect">
            <a:avLst/>
          </a:prstGeom>
          <a:noFill/>
        </p:spPr>
        <p:txBody>
          <a:bodyPr wrap="square" rtlCol="0">
            <a:spAutoFit/>
          </a:bodyPr>
          <a:lstStyle/>
          <a:p>
            <a:pPr algn="ctr"/>
            <a:r>
              <a:rPr lang="en-US" altLang="zh-TW" sz="2400" dirty="0">
                <a:solidFill>
                  <a:srgbClr val="0070C0"/>
                </a:solidFill>
              </a:rPr>
              <a:t>b</a:t>
            </a:r>
            <a:endParaRPr lang="zh-TW" altLang="en-US" sz="2400" dirty="0">
              <a:solidFill>
                <a:srgbClr val="0070C0"/>
              </a:solidFill>
            </a:endParaRPr>
          </a:p>
        </p:txBody>
      </p:sp>
      <p:sp>
        <p:nvSpPr>
          <p:cNvPr id="63" name="文字方塊 34"/>
          <p:cNvSpPr txBox="1"/>
          <p:nvPr/>
        </p:nvSpPr>
        <p:spPr>
          <a:xfrm>
            <a:off x="5742370" y="3943826"/>
            <a:ext cx="563236" cy="461665"/>
          </a:xfrm>
          <a:prstGeom prst="rect">
            <a:avLst/>
          </a:prstGeom>
          <a:noFill/>
        </p:spPr>
        <p:txBody>
          <a:bodyPr wrap="square" rtlCol="0">
            <a:spAutoFit/>
          </a:bodyPr>
          <a:lstStyle/>
          <a:p>
            <a:pPr algn="ctr"/>
            <a:r>
              <a:rPr lang="en-US" altLang="zh-TW" sz="2400" dirty="0">
                <a:solidFill>
                  <a:srgbClr val="00B050"/>
                </a:solidFill>
              </a:rPr>
              <a:t>c</a:t>
            </a:r>
            <a:endParaRPr lang="zh-TW" altLang="en-US" sz="2400" dirty="0">
              <a:solidFill>
                <a:srgbClr val="00B050"/>
              </a:solidFill>
            </a:endParaRPr>
          </a:p>
        </p:txBody>
      </p:sp>
      <p:sp>
        <p:nvSpPr>
          <p:cNvPr id="64" name="文字方塊 35"/>
          <p:cNvSpPr txBox="1"/>
          <p:nvPr/>
        </p:nvSpPr>
        <p:spPr>
          <a:xfrm>
            <a:off x="6336129" y="5255705"/>
            <a:ext cx="563236" cy="461665"/>
          </a:xfrm>
          <a:prstGeom prst="rect">
            <a:avLst/>
          </a:prstGeom>
          <a:noFill/>
        </p:spPr>
        <p:txBody>
          <a:bodyPr wrap="square" rtlCol="0">
            <a:spAutoFit/>
          </a:bodyPr>
          <a:lstStyle/>
          <a:p>
            <a:pPr algn="ctr"/>
            <a:r>
              <a:rPr lang="en-US" altLang="zh-TW" sz="2400" dirty="0">
                <a:solidFill>
                  <a:srgbClr val="00B050"/>
                </a:solidFill>
              </a:rPr>
              <a:t>d</a:t>
            </a:r>
            <a:endParaRPr lang="zh-TW" altLang="en-US" sz="2400" dirty="0">
              <a:solidFill>
                <a:srgbClr val="00B050"/>
              </a:solidFill>
            </a:endParaRPr>
          </a:p>
        </p:txBody>
      </p:sp>
      <p:sp>
        <p:nvSpPr>
          <p:cNvPr id="65" name="文字方塊 39"/>
          <p:cNvSpPr txBox="1"/>
          <p:nvPr/>
        </p:nvSpPr>
        <p:spPr>
          <a:xfrm>
            <a:off x="6009977" y="4309220"/>
            <a:ext cx="881262" cy="461665"/>
          </a:xfrm>
          <a:prstGeom prst="rect">
            <a:avLst/>
          </a:prstGeom>
          <a:noFill/>
        </p:spPr>
        <p:txBody>
          <a:bodyPr wrap="square" rtlCol="0">
            <a:spAutoFit/>
          </a:bodyPr>
          <a:lstStyle/>
          <a:p>
            <a:pPr algn="ctr"/>
            <a:r>
              <a:rPr lang="en-US" altLang="zh-TW" sz="2400" dirty="0">
                <a:solidFill>
                  <a:srgbClr val="00B050"/>
                </a:solidFill>
              </a:rPr>
              <a:t>c &gt; d</a:t>
            </a:r>
            <a:endParaRPr lang="zh-TW" altLang="en-US" sz="2400" dirty="0">
              <a:solidFill>
                <a:srgbClr val="00B050"/>
              </a:solidFill>
            </a:endParaRPr>
          </a:p>
        </p:txBody>
      </p:sp>
      <p:sp>
        <p:nvSpPr>
          <p:cNvPr id="66" name="文字方塊 37"/>
          <p:cNvSpPr txBox="1"/>
          <p:nvPr/>
        </p:nvSpPr>
        <p:spPr>
          <a:xfrm>
            <a:off x="5945044" y="1834063"/>
            <a:ext cx="1306655" cy="461665"/>
          </a:xfrm>
          <a:prstGeom prst="rect">
            <a:avLst/>
          </a:prstGeom>
          <a:noFill/>
        </p:spPr>
        <p:txBody>
          <a:bodyPr wrap="square" rtlCol="0">
            <a:spAutoFit/>
          </a:bodyPr>
          <a:lstStyle/>
          <a:p>
            <a:pPr algn="ctr"/>
            <a:r>
              <a:rPr lang="en-US" altLang="zh-TW" sz="2400" dirty="0">
                <a:solidFill>
                  <a:srgbClr val="0070C0"/>
                </a:solidFill>
              </a:rPr>
              <a:t>a &gt; b</a:t>
            </a:r>
            <a:endParaRPr lang="zh-TW" altLang="en-US" sz="2400" dirty="0">
              <a:solidFill>
                <a:srgbClr val="0070C0"/>
              </a:solidFill>
            </a:endParaRPr>
          </a:p>
        </p:txBody>
      </p:sp>
      <p:sp>
        <p:nvSpPr>
          <p:cNvPr id="67" name="文字方塊 45"/>
          <p:cNvSpPr txBox="1"/>
          <p:nvPr/>
        </p:nvSpPr>
        <p:spPr>
          <a:xfrm>
            <a:off x="9519212" y="1157466"/>
            <a:ext cx="2393979" cy="1384995"/>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lvl="0"/>
            <a:r>
              <a:rPr lang="zh-CN" altLang="en-US" sz="2800" dirty="0">
                <a:solidFill>
                  <a:srgbClr val="0000FF"/>
                </a:solidFill>
                <a:latin typeface="微软雅黑" panose="020B0503020204020204" pitchFamily="34" charset="-122"/>
                <a:ea typeface="微软雅黑" panose="020B0503020204020204" pitchFamily="34" charset="-122"/>
              </a:rPr>
              <a:t>一阶导数越大，意味着离极小值点越远</a:t>
            </a:r>
            <a:endParaRPr lang="zh-TW" altLang="en-US" sz="2800" dirty="0">
              <a:solidFill>
                <a:srgbClr val="0000FF"/>
              </a:solidFill>
              <a:latin typeface="微软雅黑" panose="020B0503020204020204" pitchFamily="34" charset="-122"/>
              <a:ea typeface="微软雅黑" panose="020B0503020204020204" pitchFamily="34" charset="-122"/>
            </a:endParaRPr>
          </a:p>
        </p:txBody>
      </p:sp>
      <p:sp>
        <p:nvSpPr>
          <p:cNvPr id="68" name="矩形 67"/>
          <p:cNvSpPr/>
          <p:nvPr/>
        </p:nvSpPr>
        <p:spPr>
          <a:xfrm>
            <a:off x="5448959" y="2172448"/>
            <a:ext cx="457200" cy="68481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9" name="矩形 68"/>
          <p:cNvSpPr/>
          <p:nvPr/>
        </p:nvSpPr>
        <p:spPr>
          <a:xfrm>
            <a:off x="5647574" y="3975562"/>
            <a:ext cx="457200" cy="68481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0" name="文字方塊 8"/>
          <p:cNvSpPr txBox="1"/>
          <p:nvPr/>
        </p:nvSpPr>
        <p:spPr>
          <a:xfrm>
            <a:off x="9896676" y="2778809"/>
            <a:ext cx="1775898" cy="954107"/>
          </a:xfrm>
          <a:prstGeom prst="rect">
            <a:avLst/>
          </a:prstGeom>
          <a:noFill/>
        </p:spPr>
        <p:txBody>
          <a:bodyPr wrap="square" rtlCol="0">
            <a:spAutoFit/>
          </a:bodyPr>
          <a:lstStyle/>
          <a:p>
            <a:pPr lvl="0"/>
            <a:r>
              <a:rPr lang="zh-CN" altLang="en-US" sz="2800" dirty="0">
                <a:solidFill>
                  <a:srgbClr val="FF0000"/>
                </a:solidFill>
                <a:latin typeface="微软雅黑" panose="020B0503020204020204" pitchFamily="34" charset="-122"/>
                <a:ea typeface="微软雅黑" panose="020B0503020204020204" pitchFamily="34" charset="-122"/>
              </a:rPr>
              <a:t>不同参数间不成立</a:t>
            </a:r>
            <a:endParaRPr lang="zh-TW" altLang="en-US" sz="2800" dirty="0">
              <a:solidFill>
                <a:srgbClr val="FF0000"/>
              </a:solidFill>
              <a:latin typeface="微软雅黑" panose="020B0503020204020204" pitchFamily="34" charset="-122"/>
              <a:ea typeface="微软雅黑" panose="020B0503020204020204" pitchFamily="34" charset="-122"/>
            </a:endParaRPr>
          </a:p>
        </p:txBody>
      </p:sp>
      <p:cxnSp>
        <p:nvCxnSpPr>
          <p:cNvPr id="80" name="直線接點 47"/>
          <p:cNvCxnSpPr/>
          <p:nvPr/>
        </p:nvCxnSpPr>
        <p:spPr>
          <a:xfrm>
            <a:off x="9519212" y="1157466"/>
            <a:ext cx="2393979" cy="1233072"/>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81" name="群組 27"/>
          <p:cNvGrpSpPr/>
          <p:nvPr/>
        </p:nvGrpSpPr>
        <p:grpSpPr>
          <a:xfrm>
            <a:off x="774540" y="1115722"/>
            <a:ext cx="4795191" cy="1051288"/>
            <a:chOff x="450463" y="1098472"/>
            <a:chExt cx="4795191" cy="1051288"/>
          </a:xfrm>
        </p:grpSpPr>
        <p:grpSp>
          <p:nvGrpSpPr>
            <p:cNvPr id="82" name="群組 36"/>
            <p:cNvGrpSpPr/>
            <p:nvPr/>
          </p:nvGrpSpPr>
          <p:grpSpPr>
            <a:xfrm>
              <a:off x="2348711" y="1098472"/>
              <a:ext cx="2896943" cy="1051288"/>
              <a:chOff x="6066292" y="5610681"/>
              <a:chExt cx="2896943" cy="1051288"/>
            </a:xfrm>
          </p:grpSpPr>
          <p:sp>
            <p:nvSpPr>
              <p:cNvPr id="84" name="矩形 83"/>
              <p:cNvSpPr/>
              <p:nvPr/>
            </p:nvSpPr>
            <p:spPr>
              <a:xfrm>
                <a:off x="6245007" y="5610681"/>
                <a:ext cx="2584200" cy="989733"/>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grpSp>
            <p:nvGrpSpPr>
              <p:cNvPr id="85" name="群組 41"/>
              <p:cNvGrpSpPr/>
              <p:nvPr/>
            </p:nvGrpSpPr>
            <p:grpSpPr>
              <a:xfrm>
                <a:off x="6066292" y="5610681"/>
                <a:ext cx="2896943" cy="1051288"/>
                <a:chOff x="6135564" y="5633435"/>
                <a:chExt cx="2896943" cy="1051288"/>
              </a:xfrm>
            </p:grpSpPr>
            <p:sp>
              <p:nvSpPr>
                <p:cNvPr id="86" name="文字方塊 42"/>
                <p:cNvSpPr txBox="1"/>
                <p:nvPr/>
              </p:nvSpPr>
              <p:spPr>
                <a:xfrm>
                  <a:off x="6456919" y="5633435"/>
                  <a:ext cx="2296454" cy="523220"/>
                </a:xfrm>
                <a:prstGeom prst="rect">
                  <a:avLst/>
                </a:prstGeom>
                <a:noFill/>
              </p:spPr>
              <p:txBody>
                <a:bodyPr wrap="square" rtlCol="0">
                  <a:spAutoFit/>
                </a:bodyPr>
                <a:lstStyle/>
                <a:p>
                  <a:pPr lvl="0" algn="ctr"/>
                  <a:r>
                    <a:rPr lang="en-US" altLang="zh-TW" sz="2800" dirty="0">
                      <a:solidFill>
                        <a:prstClr val="black"/>
                      </a:solidFill>
                      <a:latin typeface="微软雅黑" panose="020B0503020204020204" pitchFamily="34" charset="-122"/>
                      <a:ea typeface="微软雅黑" panose="020B0503020204020204" pitchFamily="34" charset="-122"/>
                    </a:rPr>
                    <a:t>|</a:t>
                  </a:r>
                  <a:r>
                    <a:rPr lang="zh-CN" altLang="en-US" sz="2800" dirty="0">
                      <a:solidFill>
                        <a:prstClr val="black"/>
                      </a:solidFill>
                      <a:latin typeface="微软雅黑" panose="020B0503020204020204" pitchFamily="34" charset="-122"/>
                      <a:ea typeface="微软雅黑" panose="020B0503020204020204" pitchFamily="34" charset="-122"/>
                    </a:rPr>
                    <a:t>一阶导数</a:t>
                  </a:r>
                  <a:r>
                    <a:rPr lang="en-US" altLang="zh-TW" sz="2800" dirty="0">
                      <a:solidFill>
                        <a:prstClr val="black"/>
                      </a:solidFill>
                      <a:latin typeface="微软雅黑" panose="020B0503020204020204" pitchFamily="34" charset="-122"/>
                      <a:ea typeface="微软雅黑" panose="020B0503020204020204" pitchFamily="34" charset="-122"/>
                    </a:rPr>
                    <a:t>|</a:t>
                  </a:r>
                  <a:endParaRPr lang="zh-TW" altLang="en-US" sz="2800" dirty="0">
                    <a:solidFill>
                      <a:prstClr val="black"/>
                    </a:solidFill>
                    <a:latin typeface="微软雅黑" panose="020B0503020204020204" pitchFamily="34" charset="-122"/>
                    <a:ea typeface="微软雅黑" panose="020B0503020204020204" pitchFamily="34" charset="-122"/>
                  </a:endParaRPr>
                </a:p>
              </p:txBody>
            </p:sp>
            <p:cxnSp>
              <p:nvCxnSpPr>
                <p:cNvPr id="87" name="直線接點 43"/>
                <p:cNvCxnSpPr/>
                <p:nvPr/>
              </p:nvCxnSpPr>
              <p:spPr>
                <a:xfrm>
                  <a:off x="6398826" y="6113376"/>
                  <a:ext cx="2370420" cy="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sp>
              <p:nvSpPr>
                <p:cNvPr id="88" name="文字方塊 44"/>
                <p:cNvSpPr txBox="1"/>
                <p:nvPr/>
              </p:nvSpPr>
              <p:spPr>
                <a:xfrm>
                  <a:off x="6135564" y="6161503"/>
                  <a:ext cx="2896943" cy="523220"/>
                </a:xfrm>
                <a:prstGeom prst="rect">
                  <a:avLst/>
                </a:prstGeom>
                <a:noFill/>
              </p:spPr>
              <p:txBody>
                <a:bodyPr wrap="square" rtlCol="0">
                  <a:spAutoFit/>
                </a:bodyPr>
                <a:lstStyle/>
                <a:p>
                  <a:pPr lvl="0" algn="ctr"/>
                  <a:r>
                    <a:rPr lang="zh-CN" altLang="en-US" sz="2800" dirty="0">
                      <a:solidFill>
                        <a:prstClr val="black"/>
                      </a:solidFill>
                      <a:latin typeface="微软雅黑" panose="020B0503020204020204" pitchFamily="34" charset="-122"/>
                      <a:ea typeface="微软雅黑" panose="020B0503020204020204" pitchFamily="34" charset="-122"/>
                    </a:rPr>
                    <a:t>二阶导数</a:t>
                  </a:r>
                  <a:endParaRPr lang="zh-TW" altLang="en-US" sz="2800" dirty="0">
                    <a:solidFill>
                      <a:prstClr val="black"/>
                    </a:solidFill>
                    <a:latin typeface="微软雅黑" panose="020B0503020204020204" pitchFamily="34" charset="-122"/>
                    <a:ea typeface="微软雅黑" panose="020B0503020204020204" pitchFamily="34" charset="-122"/>
                  </a:endParaRPr>
                </a:p>
              </p:txBody>
            </p:sp>
          </p:grpSp>
        </p:grpSp>
        <p:sp>
          <p:nvSpPr>
            <p:cNvPr id="83" name="文字方塊 38"/>
            <p:cNvSpPr txBox="1"/>
            <p:nvPr/>
          </p:nvSpPr>
          <p:spPr>
            <a:xfrm>
              <a:off x="450463" y="1283138"/>
              <a:ext cx="2732674" cy="523220"/>
            </a:xfrm>
            <a:prstGeom prst="rect">
              <a:avLst/>
            </a:prstGeom>
            <a:noFill/>
          </p:spPr>
          <p:txBody>
            <a:bodyPr wrap="square" rtlCol="0">
              <a:spAutoFit/>
            </a:bodyPr>
            <a:lstStyle/>
            <a:p>
              <a:pPr lvl="0"/>
              <a:r>
                <a:rPr lang="zh-CN" altLang="en-US" sz="2800" dirty="0">
                  <a:solidFill>
                    <a:srgbClr val="FF0000"/>
                  </a:solidFill>
                  <a:latin typeface="微软雅黑" panose="020B0503020204020204" pitchFamily="34" charset="-122"/>
                  <a:ea typeface="微软雅黑" panose="020B0503020204020204" pitchFamily="34" charset="-122"/>
                </a:rPr>
                <a:t>最优步长：</a:t>
              </a:r>
              <a:endParaRPr lang="zh-TW" altLang="en-US" sz="2800" dirty="0">
                <a:solidFill>
                  <a:srgbClr val="FF0000"/>
                </a:solidFill>
                <a:latin typeface="微软雅黑" panose="020B0503020204020204" pitchFamily="34" charset="-122"/>
                <a:ea typeface="微软雅黑" panose="020B0503020204020204" pitchFamily="34" charset="-122"/>
              </a:endParaRPr>
            </a:p>
          </p:txBody>
        </p:sp>
      </p:grpSp>
      <p:sp>
        <p:nvSpPr>
          <p:cNvPr id="89" name="矩形 88"/>
          <p:cNvSpPr/>
          <p:nvPr/>
        </p:nvSpPr>
        <p:spPr>
          <a:xfrm>
            <a:off x="3262983" y="4797957"/>
            <a:ext cx="1720825" cy="806391"/>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altLang="zh-TW" sz="2400" dirty="0"/>
              <a:t>Smaller </a:t>
            </a:r>
            <a:endParaRPr lang="en-US" altLang="zh-TW" sz="2400" dirty="0"/>
          </a:p>
          <a:p>
            <a:pPr algn="ctr"/>
            <a:r>
              <a:rPr lang="en-US" altLang="zh-TW" sz="2400" dirty="0"/>
              <a:t>Second</a:t>
            </a:r>
            <a:endParaRPr lang="zh-TW" altLang="en-US" sz="2400" dirty="0"/>
          </a:p>
        </p:txBody>
      </p:sp>
      <p:cxnSp>
        <p:nvCxnSpPr>
          <p:cNvPr id="90" name="直線單箭頭接點 49"/>
          <p:cNvCxnSpPr/>
          <p:nvPr/>
        </p:nvCxnSpPr>
        <p:spPr>
          <a:xfrm>
            <a:off x="1260092" y="5215383"/>
            <a:ext cx="2000250" cy="0"/>
          </a:xfrm>
          <a:prstGeom prst="straightConnector1">
            <a:avLst/>
          </a:prstGeom>
          <a:ln w="57150">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91" name="矩形 90"/>
          <p:cNvSpPr/>
          <p:nvPr/>
        </p:nvSpPr>
        <p:spPr>
          <a:xfrm>
            <a:off x="774540" y="2520595"/>
            <a:ext cx="1492466" cy="806391"/>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TW" sz="2400" dirty="0"/>
              <a:t>Larger</a:t>
            </a:r>
            <a:endParaRPr lang="en-US" altLang="zh-TW" sz="2400" dirty="0"/>
          </a:p>
          <a:p>
            <a:pPr algn="ctr"/>
            <a:r>
              <a:rPr lang="en-US" altLang="zh-TW" sz="2400" dirty="0"/>
              <a:t>Second</a:t>
            </a:r>
            <a:endParaRPr lang="zh-TW" altLang="en-US" sz="2400" dirty="0"/>
          </a:p>
        </p:txBody>
      </p:sp>
      <p:cxnSp>
        <p:nvCxnSpPr>
          <p:cNvPr id="92" name="直線單箭頭接點 51"/>
          <p:cNvCxnSpPr/>
          <p:nvPr/>
        </p:nvCxnSpPr>
        <p:spPr>
          <a:xfrm rot="5400000" flipH="1">
            <a:off x="539298" y="4332576"/>
            <a:ext cx="2000250" cy="0"/>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93" name="文字方塊 52"/>
          <p:cNvSpPr txBox="1"/>
          <p:nvPr/>
        </p:nvSpPr>
        <p:spPr>
          <a:xfrm>
            <a:off x="5238004" y="6219525"/>
            <a:ext cx="3990055" cy="523220"/>
          </a:xfrm>
          <a:prstGeom prst="rect">
            <a:avLst/>
          </a:prstGeom>
          <a:noFill/>
        </p:spPr>
        <p:txBody>
          <a:bodyPr wrap="square" rtlCol="0">
            <a:spAutoFit/>
          </a:bodyPr>
          <a:lstStyle/>
          <a:p>
            <a:pPr lvl="0" algn="ctr"/>
            <a:r>
              <a:rPr lang="zh-CN" altLang="en-US" sz="2800" dirty="0">
                <a:solidFill>
                  <a:srgbClr val="00B050"/>
                </a:solidFill>
                <a:latin typeface="微软雅黑" panose="020B0503020204020204" pitchFamily="34" charset="-122"/>
                <a:ea typeface="微软雅黑" panose="020B0503020204020204" pitchFamily="34" charset="-122"/>
              </a:rPr>
              <a:t>二阶导数较大</a:t>
            </a:r>
            <a:endParaRPr lang="zh-TW" altLang="en-US" sz="2800" dirty="0">
              <a:solidFill>
                <a:srgbClr val="00B050"/>
              </a:solidFill>
              <a:latin typeface="微软雅黑" panose="020B0503020204020204" pitchFamily="34" charset="-122"/>
              <a:ea typeface="微软雅黑" panose="020B0503020204020204" pitchFamily="34" charset="-122"/>
            </a:endParaRPr>
          </a:p>
        </p:txBody>
      </p:sp>
      <p:sp>
        <p:nvSpPr>
          <p:cNvPr id="94" name="文字方塊 53"/>
          <p:cNvSpPr txBox="1"/>
          <p:nvPr/>
        </p:nvSpPr>
        <p:spPr>
          <a:xfrm>
            <a:off x="5103220" y="3399434"/>
            <a:ext cx="3990055" cy="523220"/>
          </a:xfrm>
          <a:prstGeom prst="rect">
            <a:avLst/>
          </a:prstGeom>
          <a:noFill/>
        </p:spPr>
        <p:txBody>
          <a:bodyPr wrap="square" rtlCol="0">
            <a:spAutoFit/>
          </a:bodyPr>
          <a:lstStyle/>
          <a:p>
            <a:pPr algn="ctr"/>
            <a:r>
              <a:rPr lang="zh-CN" altLang="en-US" sz="2800" dirty="0">
                <a:solidFill>
                  <a:srgbClr val="0000FF"/>
                </a:solidFill>
                <a:latin typeface="微软雅黑" panose="020B0503020204020204" pitchFamily="34" charset="-122"/>
                <a:ea typeface="微软雅黑" panose="020B0503020204020204" pitchFamily="34" charset="-122"/>
              </a:rPr>
              <a:t>二阶导数较小</a:t>
            </a:r>
            <a:endParaRPr lang="zh-TW" altLang="en-US" sz="2800" dirty="0">
              <a:solidFill>
                <a:srgbClr val="0000FF"/>
              </a:solidFill>
              <a:latin typeface="微软雅黑" panose="020B0503020204020204" pitchFamily="34" charset="-122"/>
              <a:ea typeface="微软雅黑" panose="020B0503020204020204" pitchFamily="34" charset="-122"/>
            </a:endParaRPr>
          </a:p>
        </p:txBody>
      </p:sp>
      <p:sp>
        <p:nvSpPr>
          <p:cNvPr id="42" name="矩形 41"/>
          <p:cNvSpPr/>
          <p:nvPr/>
        </p:nvSpPr>
        <p:spPr>
          <a:xfrm>
            <a:off x="9653022" y="6450406"/>
            <a:ext cx="1980029" cy="369332"/>
          </a:xfrm>
          <a:prstGeom prst="rect">
            <a:avLst/>
          </a:prstGeom>
        </p:spPr>
        <p:txBody>
          <a:bodyPr wrap="none">
            <a:spAutoFit/>
          </a:bodyPr>
          <a:lstStyle/>
          <a:p>
            <a:r>
              <a:rPr lang="en-US" altLang="zh-CN" dirty="0"/>
              <a:t>Slides from</a:t>
            </a:r>
            <a:r>
              <a:rPr lang="zh-CN" altLang="en-US" dirty="0"/>
              <a:t>李宏毅</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 grpId="0" animBg="1"/>
      <p:bldP spid="91" grpId="0" animBg="1"/>
      <p:bldP spid="93" grpId="0"/>
      <p:bldP spid="94"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777846" y="118538"/>
            <a:ext cx="11157480" cy="523220"/>
          </a:xfrm>
          <a:prstGeom prst="rect">
            <a:avLst/>
          </a:prstGeom>
          <a:noFill/>
        </p:spPr>
        <p:txBody>
          <a:bodyPr wrap="square" rtlCol="0">
            <a:spAutoFit/>
          </a:bodyPr>
          <a:lstStyle/>
          <a:p>
            <a:r>
              <a:rPr lang="zh-CN" altLang="en-US" sz="2800" b="1" dirty="0">
                <a:solidFill>
                  <a:srgbClr val="000000"/>
                </a:solidFill>
                <a:latin typeface="微软雅黑" panose="020B0503020204020204" pitchFamily="34" charset="-122"/>
                <a:ea typeface="微软雅黑" panose="020B0503020204020204" pitchFamily="34" charset="-122"/>
              </a:rPr>
              <a:t>近似二阶导数</a:t>
            </a:r>
            <a:endParaRPr lang="zh-CN" altLang="en-US" sz="2800" b="1" dirty="0">
              <a:solidFill>
                <a:srgbClr val="000000"/>
              </a:solidFill>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sp>
            <p:nvSpPr>
              <p:cNvPr id="42" name="文字方塊 25"/>
              <p:cNvSpPr txBox="1"/>
              <p:nvPr/>
            </p:nvSpPr>
            <p:spPr>
              <a:xfrm>
                <a:off x="415751" y="872178"/>
                <a:ext cx="5147884" cy="1273875"/>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Sup>
                        <m:sSubSupPr>
                          <m:ctrlPr>
                            <a:rPr lang="en-US" altLang="zh-TW" sz="2800" i="1" smtClean="0">
                              <a:latin typeface="Cambria Math" panose="02040503050406030204" pitchFamily="18" charset="0"/>
                              <a:ea typeface="Cambria Math" panose="02040503050406030204" pitchFamily="18" charset="0"/>
                            </a:rPr>
                          </m:ctrlPr>
                        </m:sSubSupPr>
                        <m:e>
                          <m:r>
                            <a:rPr lang="en-US" altLang="zh-TW" sz="2800" i="1">
                              <a:latin typeface="Cambria Math" panose="02040503050406030204" pitchFamily="18" charset="0"/>
                              <a:ea typeface="Cambria Math" panose="02040503050406030204" pitchFamily="18" charset="0"/>
                            </a:rPr>
                            <m:t>𝑤</m:t>
                          </m:r>
                        </m:e>
                        <m:sub>
                          <m:acc>
                            <m:accPr>
                              <m:chr m:val="̇"/>
                              <m:ctrlPr>
                                <a:rPr lang="en-US" altLang="zh-TW" sz="2800" i="1">
                                  <a:latin typeface="Cambria Math" panose="02040503050406030204" pitchFamily="18" charset="0"/>
                                  <a:ea typeface="Cambria Math" panose="02040503050406030204" pitchFamily="18" charset="0"/>
                                </a:rPr>
                              </m:ctrlPr>
                            </m:accPr>
                            <m:e>
                              <m:r>
                                <a:rPr lang="en-US" altLang="zh-TW" sz="2800" i="1">
                                  <a:latin typeface="Cambria Math" panose="02040503050406030204" pitchFamily="18" charset="0"/>
                                  <a:ea typeface="Cambria Math" panose="02040503050406030204" pitchFamily="18" charset="0"/>
                                </a:rPr>
                                <m:t>𝑖</m:t>
                              </m:r>
                            </m:e>
                          </m:acc>
                        </m:sub>
                        <m:sup>
                          <m:r>
                            <a:rPr lang="en-US" altLang="zh-TW" sz="2800" b="0" i="1" smtClean="0">
                              <a:latin typeface="Cambria Math" panose="02040503050406030204" pitchFamily="18" charset="0"/>
                              <a:ea typeface="Cambria Math" panose="02040503050406030204" pitchFamily="18" charset="0"/>
                            </a:rPr>
                            <m:t>𝑡</m:t>
                          </m:r>
                          <m:r>
                            <a:rPr lang="en-US" altLang="zh-TW" sz="2800" b="0" i="1" smtClean="0">
                              <a:latin typeface="Cambria Math" panose="02040503050406030204" pitchFamily="18" charset="0"/>
                              <a:ea typeface="Cambria Math" panose="02040503050406030204" pitchFamily="18" charset="0"/>
                            </a:rPr>
                            <m:t>+</m:t>
                          </m:r>
                          <m:r>
                            <a:rPr lang="en-US" altLang="zh-TW" sz="2800" b="0" i="1" smtClean="0">
                              <a:latin typeface="Cambria Math" panose="02040503050406030204" pitchFamily="18" charset="0"/>
                              <a:ea typeface="Cambria Math" panose="02040503050406030204" pitchFamily="18" charset="0"/>
                            </a:rPr>
                            <m:t>1</m:t>
                          </m:r>
                        </m:sup>
                      </m:sSubSup>
                      <m:r>
                        <a:rPr lang="en-US" altLang="zh-TW" sz="2800" i="1" smtClean="0">
                          <a:latin typeface="Cambria Math" panose="02040503050406030204" pitchFamily="18" charset="0"/>
                          <a:ea typeface="Cambria Math" panose="02040503050406030204" pitchFamily="18" charset="0"/>
                        </a:rPr>
                        <m:t>←</m:t>
                      </m:r>
                      <m:sSubSup>
                        <m:sSubSupPr>
                          <m:ctrlPr>
                            <a:rPr lang="en-US" altLang="zh-TW" sz="2800" i="1">
                              <a:latin typeface="Cambria Math" panose="02040503050406030204" pitchFamily="18" charset="0"/>
                              <a:ea typeface="Cambria Math" panose="02040503050406030204" pitchFamily="18" charset="0"/>
                            </a:rPr>
                          </m:ctrlPr>
                        </m:sSubSupPr>
                        <m:e>
                          <m:r>
                            <a:rPr lang="en-US" altLang="zh-TW" sz="2800" i="1">
                              <a:latin typeface="Cambria Math" panose="02040503050406030204" pitchFamily="18" charset="0"/>
                              <a:ea typeface="Cambria Math" panose="02040503050406030204" pitchFamily="18" charset="0"/>
                            </a:rPr>
                            <m:t>𝑤</m:t>
                          </m:r>
                        </m:e>
                        <m:sub>
                          <m:acc>
                            <m:accPr>
                              <m:chr m:val="̇"/>
                              <m:ctrlPr>
                                <a:rPr lang="en-US" altLang="zh-TW" sz="2800" i="1">
                                  <a:latin typeface="Cambria Math" panose="02040503050406030204" pitchFamily="18" charset="0"/>
                                  <a:ea typeface="Cambria Math" panose="02040503050406030204" pitchFamily="18" charset="0"/>
                                </a:rPr>
                              </m:ctrlPr>
                            </m:accPr>
                            <m:e>
                              <m:r>
                                <a:rPr lang="en-US" altLang="zh-TW" sz="2800" i="1">
                                  <a:latin typeface="Cambria Math" panose="02040503050406030204" pitchFamily="18" charset="0"/>
                                  <a:ea typeface="Cambria Math" panose="02040503050406030204" pitchFamily="18" charset="0"/>
                                </a:rPr>
                                <m:t>𝑖</m:t>
                              </m:r>
                            </m:e>
                          </m:acc>
                        </m:sub>
                        <m:sup>
                          <m:r>
                            <a:rPr lang="en-US" altLang="zh-TW" sz="2800" i="1">
                              <a:latin typeface="Cambria Math" panose="02040503050406030204" pitchFamily="18" charset="0"/>
                              <a:ea typeface="Cambria Math" panose="02040503050406030204" pitchFamily="18" charset="0"/>
                            </a:rPr>
                            <m:t>𝑡</m:t>
                          </m:r>
                        </m:sup>
                      </m:sSubSup>
                      <m:r>
                        <a:rPr lang="en-US" altLang="zh-TW" sz="2800" b="0" i="1" smtClean="0">
                          <a:latin typeface="Cambria Math" panose="02040503050406030204" pitchFamily="18" charset="0"/>
                        </a:rPr>
                        <m:t>−</m:t>
                      </m:r>
                      <m:f>
                        <m:fPr>
                          <m:ctrlPr>
                            <a:rPr lang="en-US" altLang="zh-TW" sz="2800" b="0" i="1" smtClean="0">
                              <a:latin typeface="Cambria Math" panose="02040503050406030204" pitchFamily="18" charset="0"/>
                            </a:rPr>
                          </m:ctrlPr>
                        </m:fPr>
                        <m:num>
                          <m:r>
                            <a:rPr lang="en-US" altLang="zh-TW" sz="2800" i="1">
                              <a:latin typeface="Cambria Math" panose="02040503050406030204" pitchFamily="18" charset="0"/>
                            </a:rPr>
                            <m:t>𝑎</m:t>
                          </m:r>
                        </m:num>
                        <m:den>
                          <m:rad>
                            <m:radPr>
                              <m:degHide m:val="on"/>
                              <m:ctrlPr>
                                <a:rPr lang="en-US" altLang="zh-TW" sz="2800" i="1">
                                  <a:latin typeface="Cambria Math" panose="02040503050406030204" pitchFamily="18" charset="0"/>
                                </a:rPr>
                              </m:ctrlPr>
                            </m:radPr>
                            <m:deg/>
                            <m:e>
                              <m:nary>
                                <m:naryPr>
                                  <m:chr m:val="∑"/>
                                  <m:ctrlPr>
                                    <a:rPr lang="en-US" altLang="zh-TW" sz="2800" i="1">
                                      <a:latin typeface="Cambria Math" panose="02040503050406030204" pitchFamily="18" charset="0"/>
                                    </a:rPr>
                                  </m:ctrlPr>
                                </m:naryPr>
                                <m:sub>
                                  <m:r>
                                    <a:rPr lang="en-US" altLang="zh-TW" sz="2800" i="1">
                                      <a:latin typeface="Cambria Math" panose="02040503050406030204" pitchFamily="18" charset="0"/>
                                    </a:rPr>
                                    <m:t>𝜏</m:t>
                                  </m:r>
                                  <m:r>
                                    <a:rPr lang="en-US" altLang="zh-TW" sz="2800" i="1">
                                      <a:latin typeface="Cambria Math" panose="02040503050406030204" pitchFamily="18" charset="0"/>
                                    </a:rPr>
                                    <m:t>=</m:t>
                                  </m:r>
                                  <m:r>
                                    <a:rPr lang="en-US" altLang="zh-TW" sz="2800" i="1">
                                      <a:latin typeface="Cambria Math" panose="02040503050406030204" pitchFamily="18" charset="0"/>
                                    </a:rPr>
                                    <m:t>0</m:t>
                                  </m:r>
                                </m:sub>
                                <m:sup>
                                  <m:r>
                                    <a:rPr lang="en-US" altLang="zh-TW" sz="2800" i="1">
                                      <a:latin typeface="Cambria Math" panose="02040503050406030204" pitchFamily="18" charset="0"/>
                                    </a:rPr>
                                    <m:t>𝑡</m:t>
                                  </m:r>
                                </m:sup>
                                <m:e>
                                  <m:sSup>
                                    <m:sSupPr>
                                      <m:ctrlPr>
                                        <a:rPr lang="en-US" altLang="zh-TW" sz="2800" i="1">
                                          <a:latin typeface="Cambria Math" panose="02040503050406030204" pitchFamily="18" charset="0"/>
                                        </a:rPr>
                                      </m:ctrlPr>
                                    </m:sSupPr>
                                    <m:e>
                                      <m:d>
                                        <m:dPr>
                                          <m:ctrlPr>
                                            <a:rPr lang="en-US" altLang="zh-TW" sz="2800" i="1">
                                              <a:latin typeface="Cambria Math" panose="02040503050406030204" pitchFamily="18" charset="0"/>
                                            </a:rPr>
                                          </m:ctrlPr>
                                        </m:dPr>
                                        <m:e>
                                          <m:sSubSup>
                                            <m:sSubSupPr>
                                              <m:ctrlPr>
                                                <a:rPr lang="en-US" altLang="zh-TW" sz="2800" i="1">
                                                  <a:solidFill>
                                                    <a:prstClr val="black"/>
                                                  </a:solidFill>
                                                  <a:latin typeface="Cambria Math" panose="02040503050406030204" pitchFamily="18" charset="0"/>
                                                  <a:ea typeface="Cambria Math" panose="02040503050406030204" pitchFamily="18" charset="0"/>
                                                </a:rPr>
                                              </m:ctrlPr>
                                            </m:sSubSupPr>
                                            <m:e>
                                              <m:r>
                                                <a:rPr lang="en-US" altLang="zh-TW" sz="2800" i="1">
                                                  <a:solidFill>
                                                    <a:prstClr val="black"/>
                                                  </a:solidFill>
                                                  <a:latin typeface="Cambria Math" panose="02040503050406030204" pitchFamily="18" charset="0"/>
                                                  <a:ea typeface="Cambria Math" panose="02040503050406030204" pitchFamily="18" charset="0"/>
                                                </a:rPr>
                                                <m:t>𝑔</m:t>
                                              </m:r>
                                            </m:e>
                                            <m:sub>
                                              <m:acc>
                                                <m:accPr>
                                                  <m:chr m:val="̇"/>
                                                  <m:ctrlPr>
                                                    <a:rPr lang="en-US" altLang="zh-TW" sz="2800" i="1">
                                                      <a:solidFill>
                                                        <a:prstClr val="black"/>
                                                      </a:solidFill>
                                                      <a:latin typeface="Cambria Math" panose="02040503050406030204" pitchFamily="18" charset="0"/>
                                                      <a:ea typeface="Cambria Math" panose="02040503050406030204" pitchFamily="18" charset="0"/>
                                                    </a:rPr>
                                                  </m:ctrlPr>
                                                </m:accPr>
                                                <m:e>
                                                  <m:r>
                                                    <a:rPr lang="en-US" altLang="zh-TW" sz="2800" i="1">
                                                      <a:solidFill>
                                                        <a:prstClr val="black"/>
                                                      </a:solidFill>
                                                      <a:latin typeface="Cambria Math" panose="02040503050406030204" pitchFamily="18" charset="0"/>
                                                      <a:ea typeface="Cambria Math" panose="02040503050406030204" pitchFamily="18" charset="0"/>
                                                    </a:rPr>
                                                    <m:t>𝑖</m:t>
                                                  </m:r>
                                                </m:e>
                                              </m:acc>
                                            </m:sub>
                                            <m:sup>
                                              <m:r>
                                                <a:rPr lang="en-US" altLang="zh-TW" sz="2800" i="1">
                                                  <a:latin typeface="Cambria Math" panose="02040503050406030204" pitchFamily="18" charset="0"/>
                                                </a:rPr>
                                                <m:t>𝜏</m:t>
                                              </m:r>
                                            </m:sup>
                                          </m:sSubSup>
                                        </m:e>
                                      </m:d>
                                    </m:e>
                                    <m:sup>
                                      <m:r>
                                        <a:rPr lang="en-US" altLang="zh-TW" sz="2800" i="1">
                                          <a:latin typeface="Cambria Math" panose="02040503050406030204" pitchFamily="18" charset="0"/>
                                        </a:rPr>
                                        <m:t>2</m:t>
                                      </m:r>
                                    </m:sup>
                                  </m:sSup>
                                  <m:r>
                                    <a:rPr lang="en-US" altLang="zh-TW" sz="2800" i="1">
                                      <a:latin typeface="Cambria Math" panose="02040503050406030204" pitchFamily="18" charset="0"/>
                                    </a:rPr>
                                    <m:t>+</m:t>
                                  </m:r>
                                  <m:r>
                                    <a:rPr lang="en-US" altLang="zh-TW" sz="2800" i="1">
                                      <a:latin typeface="Cambria Math" panose="02040503050406030204" pitchFamily="18" charset="0"/>
                                    </a:rPr>
                                    <m:t>𝛿</m:t>
                                  </m:r>
                                </m:e>
                              </m:nary>
                            </m:e>
                          </m:rad>
                        </m:den>
                      </m:f>
                      <m:sSubSup>
                        <m:sSubSupPr>
                          <m:ctrlPr>
                            <a:rPr lang="en-US" altLang="zh-TW" sz="2800" i="1">
                              <a:solidFill>
                                <a:prstClr val="black"/>
                              </a:solidFill>
                              <a:latin typeface="Cambria Math" panose="02040503050406030204" pitchFamily="18" charset="0"/>
                              <a:ea typeface="Cambria Math" panose="02040503050406030204" pitchFamily="18" charset="0"/>
                            </a:rPr>
                          </m:ctrlPr>
                        </m:sSubSupPr>
                        <m:e>
                          <m:r>
                            <a:rPr lang="en-US" altLang="zh-TW" sz="2800" i="1">
                              <a:solidFill>
                                <a:prstClr val="black"/>
                              </a:solidFill>
                              <a:latin typeface="Cambria Math" panose="02040503050406030204" pitchFamily="18" charset="0"/>
                              <a:ea typeface="Cambria Math" panose="02040503050406030204" pitchFamily="18" charset="0"/>
                            </a:rPr>
                            <m:t>𝑔</m:t>
                          </m:r>
                        </m:e>
                        <m:sub>
                          <m:acc>
                            <m:accPr>
                              <m:chr m:val="̇"/>
                              <m:ctrlPr>
                                <a:rPr lang="en-US" altLang="zh-TW" sz="2800" i="1">
                                  <a:solidFill>
                                    <a:prstClr val="black"/>
                                  </a:solidFill>
                                  <a:latin typeface="Cambria Math" panose="02040503050406030204" pitchFamily="18" charset="0"/>
                                  <a:ea typeface="Cambria Math" panose="02040503050406030204" pitchFamily="18" charset="0"/>
                                </a:rPr>
                              </m:ctrlPr>
                            </m:accPr>
                            <m:e>
                              <m:r>
                                <a:rPr lang="en-US" altLang="zh-TW" sz="2800" i="1">
                                  <a:solidFill>
                                    <a:prstClr val="black"/>
                                  </a:solidFill>
                                  <a:latin typeface="Cambria Math" panose="02040503050406030204" pitchFamily="18" charset="0"/>
                                  <a:ea typeface="Cambria Math" panose="02040503050406030204" pitchFamily="18" charset="0"/>
                                </a:rPr>
                                <m:t>𝑖</m:t>
                              </m:r>
                            </m:e>
                          </m:acc>
                        </m:sub>
                        <m:sup>
                          <m:r>
                            <a:rPr lang="en-US" altLang="zh-TW" sz="2800" b="0" i="1" smtClean="0">
                              <a:solidFill>
                                <a:prstClr val="black"/>
                              </a:solidFill>
                              <a:latin typeface="Cambria Math" panose="02040503050406030204" pitchFamily="18" charset="0"/>
                              <a:ea typeface="Cambria Math" panose="02040503050406030204" pitchFamily="18" charset="0"/>
                            </a:rPr>
                            <m:t>𝑡</m:t>
                          </m:r>
                        </m:sup>
                      </m:sSubSup>
                    </m:oMath>
                  </m:oMathPara>
                </a14:m>
                <a:endParaRPr lang="zh-TW" altLang="en-US" sz="2800" dirty="0"/>
              </a:p>
            </p:txBody>
          </p:sp>
        </mc:Choice>
        <mc:Fallback>
          <p:sp>
            <p:nvSpPr>
              <p:cNvPr id="42" name="文字方塊 25"/>
              <p:cNvSpPr txBox="1">
                <a:spLocks noRot="1" noChangeAspect="1" noMove="1" noResize="1" noEditPoints="1" noAdjustHandles="1" noChangeArrowheads="1" noChangeShapeType="1" noTextEdit="1"/>
              </p:cNvSpPr>
              <p:nvPr/>
            </p:nvSpPr>
            <p:spPr>
              <a:xfrm>
                <a:off x="415751" y="872178"/>
                <a:ext cx="5147884" cy="1273875"/>
              </a:xfrm>
              <a:prstGeom prst="rect">
                <a:avLst/>
              </a:prstGeom>
              <a:blipFill rotWithShape="1">
                <a:blip r:embed="rId1"/>
                <a:stretch>
                  <a:fillRect l="-9" t="-25" r="-769" b="30"/>
                </a:stretch>
              </a:blipFill>
            </p:spPr>
            <p:txBody>
              <a:bodyPr/>
              <a:lstStyle/>
              <a:p>
                <a:r>
                  <a:rPr lang="zh-CN" altLang="en-US">
                    <a:noFill/>
                  </a:rPr>
                  <a:t> </a:t>
                </a:r>
              </a:p>
            </p:txBody>
          </p:sp>
        </mc:Fallback>
      </mc:AlternateContent>
      <p:grpSp>
        <p:nvGrpSpPr>
          <p:cNvPr id="43" name="群組 27"/>
          <p:cNvGrpSpPr/>
          <p:nvPr/>
        </p:nvGrpSpPr>
        <p:grpSpPr>
          <a:xfrm>
            <a:off x="7162002" y="1094765"/>
            <a:ext cx="5508996" cy="1051288"/>
            <a:chOff x="2348711" y="1098472"/>
            <a:chExt cx="5508996" cy="1051288"/>
          </a:xfrm>
        </p:grpSpPr>
        <p:grpSp>
          <p:nvGrpSpPr>
            <p:cNvPr id="44" name="群組 36"/>
            <p:cNvGrpSpPr/>
            <p:nvPr/>
          </p:nvGrpSpPr>
          <p:grpSpPr>
            <a:xfrm>
              <a:off x="2348711" y="1098472"/>
              <a:ext cx="2896943" cy="1051288"/>
              <a:chOff x="6066292" y="5610681"/>
              <a:chExt cx="2896943" cy="1051288"/>
            </a:xfrm>
          </p:grpSpPr>
          <p:sp>
            <p:nvSpPr>
              <p:cNvPr id="47" name="矩形 46"/>
              <p:cNvSpPr/>
              <p:nvPr/>
            </p:nvSpPr>
            <p:spPr>
              <a:xfrm>
                <a:off x="6245007" y="5610681"/>
                <a:ext cx="2584200" cy="989733"/>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grpSp>
            <p:nvGrpSpPr>
              <p:cNvPr id="71" name="群組 41"/>
              <p:cNvGrpSpPr/>
              <p:nvPr/>
            </p:nvGrpSpPr>
            <p:grpSpPr>
              <a:xfrm>
                <a:off x="6066292" y="5610681"/>
                <a:ext cx="2896943" cy="1051288"/>
                <a:chOff x="6135564" y="5633435"/>
                <a:chExt cx="2896943" cy="1051288"/>
              </a:xfrm>
            </p:grpSpPr>
            <p:sp>
              <p:nvSpPr>
                <p:cNvPr id="72" name="文字方塊 42"/>
                <p:cNvSpPr txBox="1"/>
                <p:nvPr/>
              </p:nvSpPr>
              <p:spPr>
                <a:xfrm>
                  <a:off x="6456919" y="5633435"/>
                  <a:ext cx="2296454" cy="523220"/>
                </a:xfrm>
                <a:prstGeom prst="rect">
                  <a:avLst/>
                </a:prstGeom>
                <a:noFill/>
              </p:spPr>
              <p:txBody>
                <a:bodyPr wrap="square" rtlCol="0">
                  <a:spAutoFit/>
                </a:bodyPr>
                <a:lstStyle/>
                <a:p>
                  <a:pPr lvl="0" algn="ctr"/>
                  <a:r>
                    <a:rPr lang="en-US" altLang="zh-TW" sz="2800" dirty="0">
                      <a:solidFill>
                        <a:prstClr val="black"/>
                      </a:solidFill>
                      <a:latin typeface="微软雅黑" panose="020B0503020204020204" pitchFamily="34" charset="-122"/>
                      <a:ea typeface="微软雅黑" panose="020B0503020204020204" pitchFamily="34" charset="-122"/>
                    </a:rPr>
                    <a:t>|</a:t>
                  </a:r>
                  <a:r>
                    <a:rPr lang="zh-CN" altLang="en-US" sz="2800" dirty="0">
                      <a:solidFill>
                        <a:prstClr val="black"/>
                      </a:solidFill>
                      <a:latin typeface="微软雅黑" panose="020B0503020204020204" pitchFamily="34" charset="-122"/>
                      <a:ea typeface="微软雅黑" panose="020B0503020204020204" pitchFamily="34" charset="-122"/>
                    </a:rPr>
                    <a:t>一阶导数</a:t>
                  </a:r>
                  <a:r>
                    <a:rPr lang="en-US" altLang="zh-TW" sz="2800" dirty="0">
                      <a:solidFill>
                        <a:prstClr val="black"/>
                      </a:solidFill>
                      <a:latin typeface="微软雅黑" panose="020B0503020204020204" pitchFamily="34" charset="-122"/>
                      <a:ea typeface="微软雅黑" panose="020B0503020204020204" pitchFamily="34" charset="-122"/>
                    </a:rPr>
                    <a:t>|</a:t>
                  </a:r>
                  <a:endParaRPr lang="zh-TW" altLang="en-US" sz="2800" dirty="0">
                    <a:solidFill>
                      <a:prstClr val="black"/>
                    </a:solidFill>
                    <a:latin typeface="微软雅黑" panose="020B0503020204020204" pitchFamily="34" charset="-122"/>
                    <a:ea typeface="微软雅黑" panose="020B0503020204020204" pitchFamily="34" charset="-122"/>
                  </a:endParaRPr>
                </a:p>
              </p:txBody>
            </p:sp>
            <p:cxnSp>
              <p:nvCxnSpPr>
                <p:cNvPr id="73" name="直線接點 43"/>
                <p:cNvCxnSpPr/>
                <p:nvPr/>
              </p:nvCxnSpPr>
              <p:spPr>
                <a:xfrm>
                  <a:off x="6398826" y="6113376"/>
                  <a:ext cx="2370420" cy="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sp>
              <p:nvSpPr>
                <p:cNvPr id="74" name="文字方塊 44"/>
                <p:cNvSpPr txBox="1"/>
                <p:nvPr/>
              </p:nvSpPr>
              <p:spPr>
                <a:xfrm>
                  <a:off x="6135564" y="6161503"/>
                  <a:ext cx="2896943" cy="523220"/>
                </a:xfrm>
                <a:prstGeom prst="rect">
                  <a:avLst/>
                </a:prstGeom>
                <a:noFill/>
              </p:spPr>
              <p:txBody>
                <a:bodyPr wrap="square" rtlCol="0">
                  <a:spAutoFit/>
                </a:bodyPr>
                <a:lstStyle/>
                <a:p>
                  <a:pPr lvl="0" algn="ctr"/>
                  <a:r>
                    <a:rPr lang="zh-CN" altLang="en-US" sz="2800" dirty="0">
                      <a:solidFill>
                        <a:prstClr val="black"/>
                      </a:solidFill>
                      <a:latin typeface="微软雅黑" panose="020B0503020204020204" pitchFamily="34" charset="-122"/>
                      <a:ea typeface="微软雅黑" panose="020B0503020204020204" pitchFamily="34" charset="-122"/>
                    </a:rPr>
                    <a:t>二阶导数</a:t>
                  </a:r>
                  <a:endParaRPr lang="zh-TW" altLang="en-US" sz="2800" dirty="0">
                    <a:solidFill>
                      <a:prstClr val="black"/>
                    </a:solidFill>
                    <a:latin typeface="微软雅黑" panose="020B0503020204020204" pitchFamily="34" charset="-122"/>
                    <a:ea typeface="微软雅黑" panose="020B0503020204020204" pitchFamily="34" charset="-122"/>
                  </a:endParaRPr>
                </a:p>
              </p:txBody>
            </p:sp>
          </p:grpSp>
        </p:grpSp>
        <p:sp>
          <p:nvSpPr>
            <p:cNvPr id="46" name="文字方塊 38"/>
            <p:cNvSpPr txBox="1"/>
            <p:nvPr/>
          </p:nvSpPr>
          <p:spPr>
            <a:xfrm>
              <a:off x="5125033" y="1230687"/>
              <a:ext cx="2732674" cy="523220"/>
            </a:xfrm>
            <a:prstGeom prst="rect">
              <a:avLst/>
            </a:prstGeom>
            <a:noFill/>
          </p:spPr>
          <p:txBody>
            <a:bodyPr wrap="square" rtlCol="0">
              <a:spAutoFit/>
            </a:bodyPr>
            <a:lstStyle/>
            <a:p>
              <a:pPr lvl="0"/>
              <a:r>
                <a:rPr lang="zh-CN" altLang="en-US" sz="2800" dirty="0">
                  <a:solidFill>
                    <a:srgbClr val="FF0000"/>
                  </a:solidFill>
                  <a:latin typeface="微软雅黑" panose="020B0503020204020204" pitchFamily="34" charset="-122"/>
                  <a:ea typeface="微软雅黑" panose="020B0503020204020204" pitchFamily="34" charset="-122"/>
                </a:rPr>
                <a:t>最优步长</a:t>
              </a:r>
              <a:endParaRPr lang="zh-TW" altLang="en-US" sz="2800" dirty="0">
                <a:solidFill>
                  <a:srgbClr val="FF0000"/>
                </a:solidFill>
                <a:latin typeface="微软雅黑" panose="020B0503020204020204" pitchFamily="34" charset="-122"/>
                <a:ea typeface="微软雅黑" panose="020B0503020204020204" pitchFamily="34" charset="-122"/>
              </a:endParaRPr>
            </a:p>
          </p:txBody>
        </p:sp>
      </p:grpSp>
      <p:cxnSp>
        <p:nvCxnSpPr>
          <p:cNvPr id="75" name="直線單箭頭接點 25"/>
          <p:cNvCxnSpPr>
            <a:endCxn id="72" idx="1"/>
          </p:cNvCxnSpPr>
          <p:nvPr/>
        </p:nvCxnSpPr>
        <p:spPr>
          <a:xfrm>
            <a:off x="5583544" y="1252349"/>
            <a:ext cx="1899813" cy="104026"/>
          </a:xfrm>
          <a:prstGeom prst="straightConnector1">
            <a:avLst/>
          </a:prstGeom>
          <a:ln w="381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4" name="组合 3"/>
          <p:cNvGrpSpPr/>
          <p:nvPr/>
        </p:nvGrpSpPr>
        <p:grpSpPr>
          <a:xfrm>
            <a:off x="5182384" y="1361223"/>
            <a:ext cx="2068975" cy="523220"/>
            <a:chOff x="5182384" y="1743136"/>
            <a:chExt cx="2068975" cy="523220"/>
          </a:xfrm>
        </p:grpSpPr>
        <p:cxnSp>
          <p:nvCxnSpPr>
            <p:cNvPr id="76" name="直線單箭頭接點 25"/>
            <p:cNvCxnSpPr/>
            <p:nvPr/>
          </p:nvCxnSpPr>
          <p:spPr>
            <a:xfrm flipV="1">
              <a:off x="5182384" y="2253074"/>
              <a:ext cx="2068975" cy="5432"/>
            </a:xfrm>
            <a:prstGeom prst="straightConnector1">
              <a:avLst/>
            </a:prstGeom>
            <a:ln w="381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7" name="文字方塊 14"/>
            <p:cNvSpPr txBox="1"/>
            <p:nvPr/>
          </p:nvSpPr>
          <p:spPr>
            <a:xfrm>
              <a:off x="6510275" y="1743136"/>
              <a:ext cx="352943" cy="523220"/>
            </a:xfrm>
            <a:prstGeom prst="rect">
              <a:avLst/>
            </a:prstGeom>
            <a:noFill/>
          </p:spPr>
          <p:txBody>
            <a:bodyPr wrap="square" rtlCol="0">
              <a:spAutoFit/>
            </a:bodyPr>
            <a:lstStyle/>
            <a:p>
              <a:r>
                <a:rPr lang="en-US" altLang="zh-TW" sz="2800" b="1" dirty="0">
                  <a:solidFill>
                    <a:srgbClr val="FF0000"/>
                  </a:solidFill>
                </a:rPr>
                <a:t>?</a:t>
              </a:r>
              <a:endParaRPr lang="zh-TW" altLang="en-US" sz="2800" b="1" dirty="0">
                <a:solidFill>
                  <a:srgbClr val="FF0000"/>
                </a:solidFill>
              </a:endParaRPr>
            </a:p>
          </p:txBody>
        </p:sp>
      </p:grpSp>
      <p:sp>
        <p:nvSpPr>
          <p:cNvPr id="78" name="文字方塊 13"/>
          <p:cNvSpPr txBox="1"/>
          <p:nvPr/>
        </p:nvSpPr>
        <p:spPr>
          <a:xfrm>
            <a:off x="123330" y="2283181"/>
            <a:ext cx="2233416" cy="954107"/>
          </a:xfrm>
          <a:prstGeom prst="rect">
            <a:avLst/>
          </a:prstGeom>
          <a:noFill/>
        </p:spPr>
        <p:txBody>
          <a:bodyPr wrap="square" rtlCol="0">
            <a:spAutoFit/>
          </a:bodyPr>
          <a:lstStyle/>
          <a:p>
            <a:pPr algn="ctr"/>
            <a:r>
              <a:rPr lang="zh-CN" altLang="en-US" sz="2800" dirty="0">
                <a:solidFill>
                  <a:prstClr val="black"/>
                </a:solidFill>
                <a:latin typeface="微软雅黑" panose="020B0503020204020204" pitchFamily="34" charset="-122"/>
                <a:ea typeface="微软雅黑" panose="020B0503020204020204" pitchFamily="34" charset="-122"/>
              </a:rPr>
              <a:t>利用一阶导估计二阶导</a:t>
            </a:r>
            <a:endParaRPr lang="zh-TW" altLang="en-US" sz="2800" dirty="0">
              <a:solidFill>
                <a:prstClr val="black"/>
              </a:solidFill>
              <a:latin typeface="微软雅黑" panose="020B0503020204020204" pitchFamily="34" charset="-122"/>
              <a:ea typeface="微软雅黑" panose="020B0503020204020204" pitchFamily="34" charset="-122"/>
            </a:endParaRPr>
          </a:p>
        </p:txBody>
      </p:sp>
      <p:pic>
        <p:nvPicPr>
          <p:cNvPr id="79" name="圖片 16"/>
          <p:cNvPicPr>
            <a:picLocks noChangeAspect="1"/>
          </p:cNvPicPr>
          <p:nvPr/>
        </p:nvPicPr>
        <p:blipFill>
          <a:blip r:embed="rId2"/>
          <a:stretch>
            <a:fillRect/>
          </a:stretch>
        </p:blipFill>
        <p:spPr>
          <a:xfrm>
            <a:off x="6665136" y="2896503"/>
            <a:ext cx="3114675" cy="1800225"/>
          </a:xfrm>
          <a:prstGeom prst="rect">
            <a:avLst/>
          </a:prstGeom>
        </p:spPr>
      </p:pic>
      <p:pic>
        <p:nvPicPr>
          <p:cNvPr id="95" name="圖片 18"/>
          <p:cNvPicPr>
            <a:picLocks noChangeAspect="1"/>
          </p:cNvPicPr>
          <p:nvPr/>
        </p:nvPicPr>
        <p:blipFill>
          <a:blip r:embed="rId3"/>
          <a:stretch>
            <a:fillRect/>
          </a:stretch>
        </p:blipFill>
        <p:spPr>
          <a:xfrm>
            <a:off x="7221216" y="4710903"/>
            <a:ext cx="1952625" cy="1952625"/>
          </a:xfrm>
          <a:prstGeom prst="rect">
            <a:avLst/>
          </a:prstGeom>
        </p:spPr>
      </p:pic>
      <p:pic>
        <p:nvPicPr>
          <p:cNvPr id="96" name="圖片 19"/>
          <p:cNvPicPr>
            <a:picLocks noChangeAspect="1"/>
          </p:cNvPicPr>
          <p:nvPr/>
        </p:nvPicPr>
        <p:blipFill>
          <a:blip r:embed="rId4"/>
          <a:stretch>
            <a:fillRect/>
          </a:stretch>
        </p:blipFill>
        <p:spPr>
          <a:xfrm>
            <a:off x="2667315" y="2971453"/>
            <a:ext cx="3746235" cy="1469653"/>
          </a:xfrm>
          <a:prstGeom prst="rect">
            <a:avLst/>
          </a:prstGeom>
        </p:spPr>
      </p:pic>
      <p:pic>
        <p:nvPicPr>
          <p:cNvPr id="97" name="圖片 20"/>
          <p:cNvPicPr>
            <a:picLocks noChangeAspect="1"/>
          </p:cNvPicPr>
          <p:nvPr/>
        </p:nvPicPr>
        <p:blipFill>
          <a:blip r:embed="rId5"/>
          <a:stretch>
            <a:fillRect/>
          </a:stretch>
        </p:blipFill>
        <p:spPr>
          <a:xfrm>
            <a:off x="2697295" y="4787301"/>
            <a:ext cx="3736281" cy="1857375"/>
          </a:xfrm>
          <a:prstGeom prst="rect">
            <a:avLst/>
          </a:prstGeom>
        </p:spPr>
      </p:pic>
      <p:sp>
        <p:nvSpPr>
          <p:cNvPr id="98" name="橢圓 21"/>
          <p:cNvSpPr/>
          <p:nvPr/>
        </p:nvSpPr>
        <p:spPr>
          <a:xfrm>
            <a:off x="3062373" y="5673440"/>
            <a:ext cx="128739" cy="12873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99" name="橢圓 22"/>
          <p:cNvSpPr/>
          <p:nvPr/>
        </p:nvSpPr>
        <p:spPr>
          <a:xfrm>
            <a:off x="4002282" y="6064725"/>
            <a:ext cx="128739" cy="12873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100" name="橢圓 23"/>
          <p:cNvSpPr/>
          <p:nvPr/>
        </p:nvSpPr>
        <p:spPr>
          <a:xfrm>
            <a:off x="4937779" y="6074456"/>
            <a:ext cx="128739" cy="12873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101" name="橢圓 24"/>
          <p:cNvSpPr/>
          <p:nvPr/>
        </p:nvSpPr>
        <p:spPr>
          <a:xfrm>
            <a:off x="5381235" y="5901170"/>
            <a:ext cx="128739" cy="12873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102" name="橢圓 25"/>
          <p:cNvSpPr/>
          <p:nvPr/>
        </p:nvSpPr>
        <p:spPr>
          <a:xfrm>
            <a:off x="7788301" y="5067446"/>
            <a:ext cx="128739" cy="12873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103" name="橢圓 26"/>
          <p:cNvSpPr/>
          <p:nvPr/>
        </p:nvSpPr>
        <p:spPr>
          <a:xfrm>
            <a:off x="7904340" y="5519363"/>
            <a:ext cx="128739" cy="12873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104" name="橢圓 27"/>
          <p:cNvSpPr/>
          <p:nvPr/>
        </p:nvSpPr>
        <p:spPr>
          <a:xfrm>
            <a:off x="8202261" y="6037559"/>
            <a:ext cx="128739" cy="12873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105" name="橢圓 28"/>
          <p:cNvSpPr/>
          <p:nvPr/>
        </p:nvSpPr>
        <p:spPr>
          <a:xfrm>
            <a:off x="8296610" y="5544700"/>
            <a:ext cx="128739" cy="12873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mc:AlternateContent xmlns:mc="http://schemas.openxmlformats.org/markup-compatibility/2006">
        <mc:Choice xmlns:a14="http://schemas.microsoft.com/office/drawing/2010/main" Requires="a14">
          <p:sp>
            <p:nvSpPr>
              <p:cNvPr id="106" name="文字方塊 29"/>
              <p:cNvSpPr txBox="1"/>
              <p:nvPr/>
            </p:nvSpPr>
            <p:spPr>
              <a:xfrm>
                <a:off x="1819902" y="4842293"/>
                <a:ext cx="1636538" cy="459165"/>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ad>
                        <m:radPr>
                          <m:degHide m:val="on"/>
                          <m:ctrlPr>
                            <a:rPr lang="zh-TW" altLang="en-US" sz="2400" i="1">
                              <a:solidFill>
                                <a:prstClr val="black"/>
                              </a:solidFill>
                              <a:latin typeface="Cambria Math" panose="02040503050406030204" pitchFamily="18" charset="0"/>
                              <a:ea typeface="微软雅黑" panose="020B0503020204020204" pitchFamily="34" charset="-122"/>
                            </a:rPr>
                          </m:ctrlPr>
                        </m:radPr>
                        <m:deg/>
                        <m:e>
                          <m:sSup>
                            <m:sSupPr>
                              <m:ctrlPr>
                                <a:rPr lang="en-US" altLang="zh-TW" sz="2400" i="1">
                                  <a:solidFill>
                                    <a:prstClr val="black"/>
                                  </a:solidFill>
                                  <a:latin typeface="Cambria Math" panose="02040503050406030204" pitchFamily="18" charset="0"/>
                                  <a:ea typeface="微软雅黑" panose="020B0503020204020204" pitchFamily="34" charset="-122"/>
                                </a:rPr>
                              </m:ctrlPr>
                            </m:sSupPr>
                            <m:e>
                              <m:d>
                                <m:dPr>
                                  <m:ctrlPr>
                                    <a:rPr lang="en-US" altLang="zh-TW" sz="2400" i="1">
                                      <a:solidFill>
                                        <a:prstClr val="black"/>
                                      </a:solidFill>
                                      <a:latin typeface="Cambria Math" panose="02040503050406030204" pitchFamily="18" charset="0"/>
                                      <a:ea typeface="微软雅黑" panose="020B0503020204020204" pitchFamily="34" charset="-122"/>
                                    </a:rPr>
                                  </m:ctrlPr>
                                </m:dPr>
                                <m:e>
                                  <m:r>
                                    <a:rPr lang="zh-CN" altLang="en-US" sz="2400">
                                      <a:solidFill>
                                        <a:prstClr val="black"/>
                                      </a:solidFill>
                                      <a:latin typeface="Cambria Math" panose="02040503050406030204" pitchFamily="18" charset="0"/>
                                      <a:ea typeface="微软雅黑" panose="020B0503020204020204" pitchFamily="34" charset="-122"/>
                                    </a:rPr>
                                    <m:t>一阶导</m:t>
                                  </m:r>
                                </m:e>
                              </m:d>
                            </m:e>
                            <m:sup>
                              <m:r>
                                <a:rPr lang="en-US" altLang="zh-TW" sz="2400">
                                  <a:solidFill>
                                    <a:prstClr val="black"/>
                                  </a:solidFill>
                                  <a:latin typeface="Cambria Math" panose="02040503050406030204" pitchFamily="18" charset="0"/>
                                  <a:ea typeface="微软雅黑" panose="020B0503020204020204" pitchFamily="34" charset="-122"/>
                                </a:rPr>
                                <m:t>2</m:t>
                              </m:r>
                            </m:sup>
                          </m:sSup>
                        </m:e>
                      </m:rad>
                    </m:oMath>
                  </m:oMathPara>
                </a14:m>
                <a:endParaRPr lang="zh-TW" altLang="en-US" sz="2400" dirty="0">
                  <a:solidFill>
                    <a:prstClr val="black"/>
                  </a:solidFill>
                  <a:latin typeface="微软雅黑" panose="020B0503020204020204" pitchFamily="34" charset="-122"/>
                  <a:ea typeface="微软雅黑" panose="020B0503020204020204" pitchFamily="34" charset="-122"/>
                </a:endParaRPr>
              </a:p>
            </p:txBody>
          </p:sp>
        </mc:Choice>
        <mc:Fallback>
          <p:sp>
            <p:nvSpPr>
              <p:cNvPr id="106" name="文字方塊 29"/>
              <p:cNvSpPr txBox="1">
                <a:spLocks noRot="1" noChangeAspect="1" noMove="1" noResize="1" noEditPoints="1" noAdjustHandles="1" noChangeArrowheads="1" noChangeShapeType="1" noTextEdit="1"/>
              </p:cNvSpPr>
              <p:nvPr/>
            </p:nvSpPr>
            <p:spPr>
              <a:xfrm>
                <a:off x="1819902" y="4842293"/>
                <a:ext cx="1636538" cy="459165"/>
              </a:xfrm>
              <a:prstGeom prst="rect">
                <a:avLst/>
              </a:prstGeom>
              <a:blipFill rotWithShape="1">
                <a:blip r:embed="rId6"/>
                <a:stretch>
                  <a:fillRect l="-38" t="-91" r="-6239" b="104"/>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07" name="文字方塊 30"/>
              <p:cNvSpPr txBox="1"/>
              <p:nvPr/>
            </p:nvSpPr>
            <p:spPr>
              <a:xfrm>
                <a:off x="5805136" y="3990714"/>
                <a:ext cx="421847" cy="369332"/>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𝑤</m:t>
                          </m:r>
                        </m:e>
                        <m:sub>
                          <m:r>
                            <a:rPr lang="en-US" altLang="zh-TW" sz="2400" b="0" i="1" smtClean="0">
                              <a:latin typeface="Cambria Math" panose="02040503050406030204" pitchFamily="18" charset="0"/>
                            </a:rPr>
                            <m:t>1</m:t>
                          </m:r>
                        </m:sub>
                      </m:sSub>
                    </m:oMath>
                  </m:oMathPara>
                </a14:m>
                <a:endParaRPr lang="zh-TW" altLang="en-US" sz="2400" dirty="0"/>
              </a:p>
            </p:txBody>
          </p:sp>
        </mc:Choice>
        <mc:Fallback>
          <p:sp>
            <p:nvSpPr>
              <p:cNvPr id="107" name="文字方塊 30"/>
              <p:cNvSpPr txBox="1">
                <a:spLocks noRot="1" noChangeAspect="1" noMove="1" noResize="1" noEditPoints="1" noAdjustHandles="1" noChangeArrowheads="1" noChangeShapeType="1" noTextEdit="1"/>
              </p:cNvSpPr>
              <p:nvPr/>
            </p:nvSpPr>
            <p:spPr>
              <a:xfrm>
                <a:off x="5805136" y="3990714"/>
                <a:ext cx="421847" cy="369332"/>
              </a:xfrm>
              <a:prstGeom prst="rect">
                <a:avLst/>
              </a:prstGeom>
              <a:blipFill rotWithShape="1">
                <a:blip r:embed="rId7"/>
                <a:stretch>
                  <a:fillRect l="-142" t="-101" r="-24947" b="37"/>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08" name="文字方塊 31"/>
              <p:cNvSpPr txBox="1"/>
              <p:nvPr/>
            </p:nvSpPr>
            <p:spPr>
              <a:xfrm>
                <a:off x="9173841" y="3990714"/>
                <a:ext cx="428964" cy="369332"/>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𝑤</m:t>
                          </m:r>
                        </m:e>
                        <m:sub>
                          <m:r>
                            <a:rPr lang="en-US" altLang="zh-TW" sz="2400" b="0" i="1" smtClean="0">
                              <a:latin typeface="Cambria Math" panose="02040503050406030204" pitchFamily="18" charset="0"/>
                            </a:rPr>
                            <m:t>2</m:t>
                          </m:r>
                        </m:sub>
                      </m:sSub>
                    </m:oMath>
                  </m:oMathPara>
                </a14:m>
                <a:endParaRPr lang="zh-TW" altLang="en-US" sz="2400" dirty="0"/>
              </a:p>
            </p:txBody>
          </p:sp>
        </mc:Choice>
        <mc:Fallback>
          <p:sp>
            <p:nvSpPr>
              <p:cNvPr id="108" name="文字方塊 31"/>
              <p:cNvSpPr txBox="1">
                <a:spLocks noRot="1" noChangeAspect="1" noMove="1" noResize="1" noEditPoints="1" noAdjustHandles="1" noChangeArrowheads="1" noChangeShapeType="1" noTextEdit="1"/>
              </p:cNvSpPr>
              <p:nvPr/>
            </p:nvSpPr>
            <p:spPr>
              <a:xfrm>
                <a:off x="9173841" y="3990714"/>
                <a:ext cx="428964" cy="369332"/>
              </a:xfrm>
              <a:prstGeom prst="rect">
                <a:avLst/>
              </a:prstGeom>
              <a:blipFill rotWithShape="1">
                <a:blip r:embed="rId8"/>
                <a:stretch>
                  <a:fillRect l="-147" t="-101" r="-23755" b="37"/>
                </a:stretch>
              </a:blipFill>
            </p:spPr>
            <p:txBody>
              <a:bodyPr/>
              <a:lstStyle/>
              <a:p>
                <a:r>
                  <a:rPr lang="zh-CN" altLang="en-US">
                    <a:noFill/>
                  </a:rPr>
                  <a:t> </a:t>
                </a:r>
              </a:p>
            </p:txBody>
          </p:sp>
        </mc:Fallback>
      </mc:AlternateContent>
      <p:sp>
        <p:nvSpPr>
          <p:cNvPr id="109" name="文字方塊 32"/>
          <p:cNvSpPr txBox="1"/>
          <p:nvPr/>
        </p:nvSpPr>
        <p:spPr>
          <a:xfrm>
            <a:off x="6758886" y="2591326"/>
            <a:ext cx="2927174" cy="461665"/>
          </a:xfrm>
          <a:prstGeom prst="rect">
            <a:avLst/>
          </a:prstGeom>
          <a:noFill/>
        </p:spPr>
        <p:txBody>
          <a:bodyPr wrap="square" rtlCol="0">
            <a:spAutoFit/>
          </a:bodyPr>
          <a:lstStyle/>
          <a:p>
            <a:pPr algn="ctr"/>
            <a:r>
              <a:rPr lang="zh-CN" altLang="en-US" sz="2400" dirty="0">
                <a:solidFill>
                  <a:srgbClr val="00B050"/>
                </a:solidFill>
                <a:latin typeface="微软雅黑" panose="020B0503020204020204" pitchFamily="34" charset="-122"/>
                <a:ea typeface="微软雅黑" panose="020B0503020204020204" pitchFamily="34" charset="-122"/>
              </a:rPr>
              <a:t>二阶导较大</a:t>
            </a:r>
            <a:endParaRPr lang="zh-TW" altLang="en-US" sz="2400" dirty="0">
              <a:solidFill>
                <a:srgbClr val="00B050"/>
              </a:solidFill>
              <a:latin typeface="微软雅黑" panose="020B0503020204020204" pitchFamily="34" charset="-122"/>
              <a:ea typeface="微软雅黑" panose="020B0503020204020204" pitchFamily="34" charset="-122"/>
            </a:endParaRPr>
          </a:p>
        </p:txBody>
      </p:sp>
      <p:sp>
        <p:nvSpPr>
          <p:cNvPr id="110" name="文字方塊 33"/>
          <p:cNvSpPr txBox="1"/>
          <p:nvPr/>
        </p:nvSpPr>
        <p:spPr>
          <a:xfrm>
            <a:off x="3255166" y="2591325"/>
            <a:ext cx="2511550" cy="461665"/>
          </a:xfrm>
          <a:prstGeom prst="rect">
            <a:avLst/>
          </a:prstGeom>
          <a:noFill/>
        </p:spPr>
        <p:txBody>
          <a:bodyPr wrap="square" rtlCol="0">
            <a:spAutoFit/>
          </a:bodyPr>
          <a:lstStyle/>
          <a:p>
            <a:pPr algn="ctr"/>
            <a:r>
              <a:rPr lang="zh-CN" altLang="en-US" sz="2400" dirty="0">
                <a:solidFill>
                  <a:srgbClr val="0070C0"/>
                </a:solidFill>
                <a:latin typeface="微软雅黑" panose="020B0503020204020204" pitchFamily="34" charset="-122"/>
                <a:ea typeface="微软雅黑" panose="020B0503020204020204" pitchFamily="34" charset="-122"/>
              </a:rPr>
              <a:t>二阶导较小</a:t>
            </a:r>
            <a:endParaRPr lang="zh-TW" altLang="en-US" sz="2400" dirty="0">
              <a:solidFill>
                <a:srgbClr val="0070C0"/>
              </a:solidFill>
              <a:latin typeface="微软雅黑" panose="020B0503020204020204" pitchFamily="34" charset="-122"/>
              <a:ea typeface="微软雅黑" panose="020B0503020204020204" pitchFamily="34" charset="-122"/>
            </a:endParaRPr>
          </a:p>
        </p:txBody>
      </p:sp>
      <p:sp>
        <p:nvSpPr>
          <p:cNvPr id="34" name="文字方塊 13"/>
          <p:cNvSpPr txBox="1"/>
          <p:nvPr/>
        </p:nvSpPr>
        <p:spPr>
          <a:xfrm>
            <a:off x="9602805" y="5075802"/>
            <a:ext cx="2233416" cy="954107"/>
          </a:xfrm>
          <a:prstGeom prst="rect">
            <a:avLst/>
          </a:prstGeom>
          <a:noFill/>
        </p:spPr>
        <p:txBody>
          <a:bodyPr wrap="square" rtlCol="0">
            <a:spAutoFit/>
          </a:bodyPr>
          <a:lstStyle/>
          <a:p>
            <a:pPr algn="ctr"/>
            <a:r>
              <a:rPr lang="zh-CN" altLang="en-US" sz="2800" dirty="0">
                <a:solidFill>
                  <a:srgbClr val="FF0000"/>
                </a:solidFill>
                <a:latin typeface="微软雅黑" panose="020B0503020204020204" pitchFamily="34" charset="-122"/>
                <a:ea typeface="微软雅黑" panose="020B0503020204020204" pitchFamily="34" charset="-122"/>
              </a:rPr>
              <a:t>于是有了一些二阶方法！</a:t>
            </a:r>
            <a:endParaRPr lang="zh-TW" altLang="en-US" sz="2800" dirty="0">
              <a:solidFill>
                <a:srgbClr val="FF0000"/>
              </a:solidFill>
              <a:latin typeface="微软雅黑" panose="020B0503020204020204" pitchFamily="34" charset="-122"/>
              <a:ea typeface="微软雅黑" panose="020B0503020204020204" pitchFamily="34" charset="-122"/>
            </a:endParaRPr>
          </a:p>
        </p:txBody>
      </p:sp>
      <p:sp>
        <p:nvSpPr>
          <p:cNvPr id="35" name="矩形 34"/>
          <p:cNvSpPr/>
          <p:nvPr/>
        </p:nvSpPr>
        <p:spPr>
          <a:xfrm>
            <a:off x="9653022" y="6450406"/>
            <a:ext cx="1980029" cy="369332"/>
          </a:xfrm>
          <a:prstGeom prst="rect">
            <a:avLst/>
          </a:prstGeom>
        </p:spPr>
        <p:txBody>
          <a:bodyPr wrap="none">
            <a:spAutoFit/>
          </a:bodyPr>
          <a:lstStyle/>
          <a:p>
            <a:r>
              <a:rPr lang="en-US" altLang="zh-CN" dirty="0"/>
              <a:t>Slides from</a:t>
            </a:r>
            <a:r>
              <a:rPr lang="zh-CN" altLang="en-US" dirty="0"/>
              <a:t>李宏毅</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6" presetClass="entr" presetSubtype="21" fill="hold" nodeType="clickEffect">
                                  <p:stCondLst>
                                    <p:cond delay="0"/>
                                  </p:stCondLst>
                                  <p:childTnLst>
                                    <p:set>
                                      <p:cBhvr>
                                        <p:cTn id="10" dur="1" fill="hold">
                                          <p:stCondLst>
                                            <p:cond delay="0"/>
                                          </p:stCondLst>
                                        </p:cTn>
                                        <p:tgtEl>
                                          <p:spTgt spid="75"/>
                                        </p:tgtEl>
                                        <p:attrNameLst>
                                          <p:attrName>style.visibility</p:attrName>
                                        </p:attrNameLst>
                                      </p:cBhvr>
                                      <p:to>
                                        <p:strVal val="visible"/>
                                      </p:to>
                                    </p:set>
                                    <p:animEffect transition="in" filter="barn(inVertical)">
                                      <p:cBhvr>
                                        <p:cTn id="11" dur="500"/>
                                        <p:tgtEl>
                                          <p:spTgt spid="75"/>
                                        </p:tgtEl>
                                      </p:cBhvr>
                                    </p:animEffect>
                                  </p:childTnLst>
                                </p:cTn>
                              </p:par>
                            </p:childTnLst>
                          </p:cTn>
                        </p:par>
                      </p:childTnLst>
                    </p:cTn>
                  </p:par>
                  <p:par>
                    <p:cTn id="12" fill="hold">
                      <p:stCondLst>
                        <p:cond delay="indefinite"/>
                      </p:stCondLst>
                      <p:childTnLst>
                        <p:par>
                          <p:cTn id="13" fill="hold">
                            <p:stCondLst>
                              <p:cond delay="0"/>
                            </p:stCondLst>
                            <p:childTnLst>
                              <p:par>
                                <p:cTn id="14" presetID="16" presetClass="entr" presetSubtype="21" fill="hold" nodeType="click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barn(inVertical)">
                                      <p:cBhvr>
                                        <p:cTn id="16" dur="500"/>
                                        <p:tgtEl>
                                          <p:spTgt spid="4"/>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9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0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0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1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97"/>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9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0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04"/>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98"/>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99"/>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00"/>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01"/>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02"/>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03"/>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05"/>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6" presetClass="entr" presetSubtype="21" fill="hold" grpId="0" nodeType="clickEffect">
                                  <p:stCondLst>
                                    <p:cond delay="0"/>
                                  </p:stCondLst>
                                  <p:childTnLst>
                                    <p:set>
                                      <p:cBhvr>
                                        <p:cTn id="66" dur="1" fill="hold">
                                          <p:stCondLst>
                                            <p:cond delay="0"/>
                                          </p:stCondLst>
                                        </p:cTn>
                                        <p:tgtEl>
                                          <p:spTgt spid="34"/>
                                        </p:tgtEl>
                                        <p:attrNameLst>
                                          <p:attrName>style.visibility</p:attrName>
                                        </p:attrNameLst>
                                      </p:cBhvr>
                                      <p:to>
                                        <p:strVal val="visible"/>
                                      </p:to>
                                    </p:set>
                                    <p:animEffect transition="in" filter="barn(inVertical)">
                                      <p:cBhvr>
                                        <p:cTn id="6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p:bldP spid="98" grpId="0" animBg="1"/>
      <p:bldP spid="99" grpId="0" animBg="1"/>
      <p:bldP spid="100" grpId="0" animBg="1"/>
      <p:bldP spid="101" grpId="0" animBg="1"/>
      <p:bldP spid="102" grpId="0" animBg="1"/>
      <p:bldP spid="103" grpId="0" animBg="1"/>
      <p:bldP spid="104" grpId="0" animBg="1"/>
      <p:bldP spid="105" grpId="0" animBg="1"/>
      <p:bldP spid="106" grpId="0"/>
      <p:bldP spid="107" grpId="0"/>
      <p:bldP spid="108" grpId="0"/>
      <p:bldP spid="109" grpId="0"/>
      <p:bldP spid="110" grpId="0"/>
      <p:bldP spid="34"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777846" y="118538"/>
            <a:ext cx="11157480" cy="523220"/>
          </a:xfrm>
          <a:prstGeom prst="rect">
            <a:avLst/>
          </a:prstGeom>
          <a:noFill/>
        </p:spPr>
        <p:txBody>
          <a:bodyPr wrap="square" rtlCol="0">
            <a:spAutoFit/>
          </a:bodyPr>
          <a:lstStyle/>
          <a:p>
            <a:r>
              <a:rPr lang="zh-CN" altLang="en-US" sz="2800" b="1" dirty="0">
                <a:solidFill>
                  <a:srgbClr val="000000"/>
                </a:solidFill>
                <a:latin typeface="微软雅黑" panose="020B0503020204020204" pitchFamily="34" charset="-122"/>
                <a:ea typeface="微软雅黑" panose="020B0503020204020204" pitchFamily="34" charset="-122"/>
              </a:rPr>
              <a:t>牛顿法</a:t>
            </a:r>
            <a:endParaRPr lang="zh-CN" altLang="en-US" sz="2800" b="1" dirty="0">
              <a:solidFill>
                <a:srgbClr val="000000"/>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452437" y="1600200"/>
            <a:ext cx="11287125" cy="4991100"/>
          </a:xfrm>
          <a:prstGeom prst="rect">
            <a:avLst/>
          </a:prstGeom>
        </p:spPr>
      </p:pic>
      <p:graphicFrame>
        <p:nvGraphicFramePr>
          <p:cNvPr id="13" name="对象 12"/>
          <p:cNvGraphicFramePr>
            <a:graphicFrameLocks noChangeAspect="1"/>
          </p:cNvGraphicFramePr>
          <p:nvPr/>
        </p:nvGraphicFramePr>
        <p:xfrm>
          <a:off x="4533900" y="995362"/>
          <a:ext cx="2568575" cy="604837"/>
        </p:xfrm>
        <a:graphic>
          <a:graphicData uri="http://schemas.openxmlformats.org/presentationml/2006/ole">
            <mc:AlternateContent xmlns:mc="http://schemas.openxmlformats.org/markup-compatibility/2006">
              <mc:Choice xmlns:v="urn:schemas-microsoft-com:vml" Requires="v">
                <p:oleObj spid="_x0000_s12311" name="Equation" r:id="rId2" imgW="23164800" imgH="5486400" progId="Equation.DSMT4">
                  <p:embed/>
                </p:oleObj>
              </mc:Choice>
              <mc:Fallback>
                <p:oleObj name="Equation" r:id="rId2" imgW="23164800" imgH="5486400" progId="Equation.DSMT4">
                  <p:embed/>
                  <p:pic>
                    <p:nvPicPr>
                      <p:cNvPr id="0" name="对象 11"/>
                      <p:cNvPicPr/>
                      <p:nvPr/>
                    </p:nvPicPr>
                    <p:blipFill>
                      <a:blip r:embed="rId3"/>
                      <a:stretch>
                        <a:fillRect/>
                      </a:stretch>
                    </p:blipFill>
                    <p:spPr>
                      <a:xfrm>
                        <a:off x="4533900" y="995362"/>
                        <a:ext cx="2568575" cy="604837"/>
                      </a:xfrm>
                      <a:prstGeom prst="rect">
                        <a:avLst/>
                      </a:prstGeom>
                    </p:spPr>
                  </p:pic>
                </p:oleObj>
              </mc:Fallback>
            </mc:AlternateContent>
          </a:graphicData>
        </a:graphic>
      </p:graphicFrame>
      <p:sp>
        <p:nvSpPr>
          <p:cNvPr id="14" name="文本框 13"/>
          <p:cNvSpPr txBox="1"/>
          <p:nvPr/>
        </p:nvSpPr>
        <p:spPr>
          <a:xfrm>
            <a:off x="31891" y="807172"/>
            <a:ext cx="4603609" cy="1586055"/>
          </a:xfrm>
          <a:prstGeom prst="rect">
            <a:avLst/>
          </a:prstGeom>
          <a:noFill/>
        </p:spPr>
        <p:txBody>
          <a:bodyPr wrap="square" rtlCol="0">
            <a:noAutofit/>
          </a:bodyPr>
          <a:lstStyle/>
          <a:p>
            <a:pPr>
              <a:lnSpc>
                <a:spcPct val="150000"/>
              </a:lnSpc>
            </a:pPr>
            <a:r>
              <a:rPr lang="zh-CN" altLang="en-US" sz="3200" dirty="0">
                <a:solidFill>
                  <a:srgbClr val="FF0000"/>
                </a:solidFill>
                <a:latin typeface="微软雅黑" panose="020B0503020204020204" pitchFamily="34" charset="-122"/>
                <a:ea typeface="微软雅黑" panose="020B0503020204020204" pitchFamily="34" charset="-122"/>
              </a:rPr>
              <a:t>牛顿法</a:t>
            </a:r>
            <a:r>
              <a:rPr lang="zh-CN" altLang="en-US" sz="3200" dirty="0">
                <a:latin typeface="微软雅黑" panose="020B0503020204020204" pitchFamily="34" charset="-122"/>
                <a:ea typeface="微软雅黑" panose="020B0503020204020204" pitchFamily="34" charset="-122"/>
              </a:rPr>
              <a:t>：参数更新规则：</a:t>
            </a:r>
            <a:endParaRPr lang="zh-CN" altLang="en-US" sz="3200" dirty="0">
              <a:latin typeface="微软雅黑" panose="020B0503020204020204" pitchFamily="34" charset="-122"/>
              <a:ea typeface="微软雅黑" panose="020B0503020204020204" pitchFamily="34" charset="-122"/>
            </a:endParaRPr>
          </a:p>
          <a:p>
            <a:pPr>
              <a:lnSpc>
                <a:spcPct val="150000"/>
              </a:lnSpc>
            </a:pPr>
            <a:endParaRPr lang="zh-CN" altLang="en-US" sz="2800" dirty="0">
              <a:solidFill>
                <a:srgbClr val="000000"/>
              </a:solidFill>
              <a:latin typeface="微软雅黑" panose="020B0503020204020204" pitchFamily="34" charset="-122"/>
              <a:ea typeface="微软雅黑" panose="020B0503020204020204" pitchFamily="34" charset="-122"/>
            </a:endParaRPr>
          </a:p>
          <a:p>
            <a:pPr>
              <a:lnSpc>
                <a:spcPct val="150000"/>
              </a:lnSpc>
            </a:pPr>
            <a:endParaRPr lang="zh-CN" altLang="en-US" sz="3200" dirty="0">
              <a:solidFill>
                <a:srgbClr val="000000"/>
              </a:solidFill>
              <a:latin typeface="微软雅黑" panose="020B0503020204020204" pitchFamily="34" charset="-122"/>
              <a:ea typeface="微软雅黑" panose="020B0503020204020204" pitchFamily="34" charset="-122"/>
            </a:endParaRPr>
          </a:p>
          <a:p>
            <a:pPr>
              <a:lnSpc>
                <a:spcPct val="150000"/>
              </a:lnSpc>
            </a:pPr>
            <a:endParaRPr lang="en-US" altLang="zh-CN" sz="3200" dirty="0">
              <a:solidFill>
                <a:srgbClr val="00000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arn(inVertical)">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arn(inVertical)">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777846" y="118538"/>
            <a:ext cx="11157480" cy="954107"/>
          </a:xfrm>
          <a:prstGeom prst="rect">
            <a:avLst/>
          </a:prstGeom>
          <a:noFill/>
        </p:spPr>
        <p:txBody>
          <a:bodyPr wrap="square" rtlCol="0">
            <a:spAutoFit/>
          </a:bodyPr>
          <a:lstStyle/>
          <a:p>
            <a:r>
              <a:rPr lang="en-US" altLang="zh-CN" sz="2800" b="1" dirty="0">
                <a:solidFill>
                  <a:srgbClr val="000000"/>
                </a:solidFill>
                <a:latin typeface="微软雅黑" panose="020B0503020204020204" pitchFamily="34" charset="-122"/>
                <a:ea typeface="微软雅黑" panose="020B0503020204020204" pitchFamily="34" charset="-122"/>
              </a:rPr>
              <a:t>RMSprop</a:t>
            </a:r>
            <a:r>
              <a:rPr lang="zh-CN" altLang="en-US" sz="2800" b="1" dirty="0">
                <a:solidFill>
                  <a:srgbClr val="000000"/>
                </a:solidFill>
                <a:latin typeface="微软雅黑" panose="020B0503020204020204" pitchFamily="34" charset="-122"/>
                <a:ea typeface="微软雅黑" panose="020B0503020204020204" pitchFamily="34" charset="-122"/>
              </a:rPr>
              <a:t>算法</a:t>
            </a:r>
            <a:endParaRPr lang="zh-CN" altLang="en-US" sz="2800" b="1" dirty="0">
              <a:solidFill>
                <a:srgbClr val="000000"/>
              </a:solidFill>
              <a:latin typeface="微软雅黑" panose="020B0503020204020204" pitchFamily="34" charset="-122"/>
              <a:ea typeface="微软雅黑" panose="020B0503020204020204" pitchFamily="34" charset="-122"/>
            </a:endParaRPr>
          </a:p>
          <a:p>
            <a:endParaRPr lang="zh-CN" altLang="en-US" sz="2800" b="1" dirty="0">
              <a:solidFill>
                <a:srgbClr val="000000"/>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144282" y="953945"/>
            <a:ext cx="11903435" cy="1586055"/>
          </a:xfrm>
          <a:prstGeom prst="rect">
            <a:avLst/>
          </a:prstGeom>
          <a:noFill/>
        </p:spPr>
        <p:txBody>
          <a:bodyPr wrap="square" rtlCol="0">
            <a:noAutofit/>
          </a:bodyPr>
          <a:lstStyle/>
          <a:p>
            <a:pPr>
              <a:lnSpc>
                <a:spcPct val="150000"/>
              </a:lnSpc>
            </a:pPr>
            <a:r>
              <a:rPr lang="en-US" altLang="zh-CN" sz="3200" dirty="0" err="1">
                <a:solidFill>
                  <a:srgbClr val="FF0000"/>
                </a:solidFill>
                <a:latin typeface="微软雅黑" panose="020B0503020204020204" pitchFamily="34" charset="-122"/>
                <a:ea typeface="微软雅黑" panose="020B0503020204020204" pitchFamily="34" charset="-122"/>
              </a:rPr>
              <a:t>AdaGrad</a:t>
            </a:r>
            <a:r>
              <a:rPr lang="zh-CN" altLang="en-US" sz="3200" dirty="0">
                <a:solidFill>
                  <a:srgbClr val="FF0000"/>
                </a:solidFill>
                <a:latin typeface="微软雅黑" panose="020B0503020204020204" pitchFamily="34" charset="-122"/>
                <a:ea typeface="微软雅黑" panose="020B0503020204020204" pitchFamily="34" charset="-122"/>
              </a:rPr>
              <a:t>局限</a:t>
            </a:r>
            <a:r>
              <a:rPr lang="zh-CN" altLang="en-US" sz="3200" dirty="0">
                <a:latin typeface="微软雅黑" panose="020B0503020204020204" pitchFamily="34" charset="-122"/>
                <a:ea typeface="微软雅黑" panose="020B0503020204020204" pitchFamily="34" charset="-122"/>
              </a:rPr>
              <a:t>：在经过一定次数的迭代依然没有找到最优点时，由于这时的学习率已经非常小，很难再继续找到最优点。</a:t>
            </a:r>
            <a:endParaRPr lang="zh-CN" altLang="en-US" sz="3200" dirty="0">
              <a:latin typeface="微软雅黑" panose="020B0503020204020204" pitchFamily="34" charset="-122"/>
              <a:ea typeface="微软雅黑" panose="020B0503020204020204" pitchFamily="34" charset="-122"/>
            </a:endParaRPr>
          </a:p>
          <a:p>
            <a:pPr>
              <a:lnSpc>
                <a:spcPct val="150000"/>
              </a:lnSpc>
            </a:pPr>
            <a:endParaRPr lang="zh-CN" altLang="en-US" sz="2800" dirty="0">
              <a:solidFill>
                <a:srgbClr val="000000"/>
              </a:solidFill>
              <a:latin typeface="微软雅黑" panose="020B0503020204020204" pitchFamily="34" charset="-122"/>
              <a:ea typeface="微软雅黑" panose="020B0503020204020204" pitchFamily="34" charset="-122"/>
            </a:endParaRPr>
          </a:p>
          <a:p>
            <a:pPr>
              <a:lnSpc>
                <a:spcPct val="150000"/>
              </a:lnSpc>
            </a:pPr>
            <a:endParaRPr lang="zh-CN" altLang="en-US" sz="3200" dirty="0">
              <a:solidFill>
                <a:srgbClr val="000000"/>
              </a:solidFill>
              <a:latin typeface="微软雅黑" panose="020B0503020204020204" pitchFamily="34" charset="-122"/>
              <a:ea typeface="微软雅黑" panose="020B0503020204020204" pitchFamily="34" charset="-122"/>
            </a:endParaRPr>
          </a:p>
          <a:p>
            <a:pPr>
              <a:lnSpc>
                <a:spcPct val="150000"/>
              </a:lnSpc>
            </a:pPr>
            <a:endParaRPr lang="en-US" altLang="zh-CN" sz="3200" dirty="0">
              <a:solidFill>
                <a:srgbClr val="000000"/>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144281" y="2540001"/>
            <a:ext cx="11903435" cy="889000"/>
          </a:xfrm>
          <a:prstGeom prst="rect">
            <a:avLst/>
          </a:prstGeom>
          <a:noFill/>
        </p:spPr>
        <p:txBody>
          <a:bodyPr wrap="square" rtlCol="0">
            <a:noAutofit/>
          </a:bodyPr>
          <a:lstStyle/>
          <a:p>
            <a:pPr>
              <a:lnSpc>
                <a:spcPct val="150000"/>
              </a:lnSpc>
            </a:pPr>
            <a:r>
              <a:rPr lang="en-US" altLang="zh-CN" sz="3200" dirty="0">
                <a:solidFill>
                  <a:srgbClr val="0000FF"/>
                </a:solidFill>
                <a:latin typeface="微软雅黑" panose="020B0503020204020204" pitchFamily="34" charset="-122"/>
                <a:ea typeface="微软雅黑" panose="020B0503020204020204" pitchFamily="34" charset="-122"/>
              </a:rPr>
              <a:t>RMSprop</a:t>
            </a:r>
            <a:r>
              <a:rPr lang="zh-CN" altLang="en-US" sz="3200" dirty="0">
                <a:solidFill>
                  <a:srgbClr val="0000FF"/>
                </a:solidFill>
                <a:latin typeface="微软雅黑" panose="020B0503020204020204" pitchFamily="34" charset="-122"/>
                <a:ea typeface="微软雅黑" panose="020B0503020204020204" pitchFamily="34" charset="-122"/>
              </a:rPr>
              <a:t>：</a:t>
            </a:r>
            <a:r>
              <a:rPr lang="zh-CN" altLang="en-US" sz="3200" dirty="0">
                <a:latin typeface="微软雅黑" panose="020B0503020204020204" pitchFamily="34" charset="-122"/>
                <a:ea typeface="微软雅黑" panose="020B0503020204020204" pitchFamily="34" charset="-122"/>
              </a:rPr>
              <a:t>将</a:t>
            </a:r>
            <a:r>
              <a:rPr lang="en-US" altLang="zh-CN" sz="3200" dirty="0">
                <a:solidFill>
                  <a:srgbClr val="0000FF"/>
                </a:solidFill>
                <a:latin typeface="微软雅黑" panose="020B0503020204020204" pitchFamily="34" charset="-122"/>
                <a:ea typeface="微软雅黑" panose="020B0503020204020204" pitchFamily="34" charset="-122"/>
              </a:rPr>
              <a:t>Gt</a:t>
            </a:r>
            <a:r>
              <a:rPr lang="zh-CN" altLang="en-US" sz="3200" dirty="0">
                <a:latin typeface="微软雅黑" panose="020B0503020204020204" pitchFamily="34" charset="-122"/>
                <a:ea typeface="微软雅黑" panose="020B0503020204020204" pitchFamily="34" charset="-122"/>
              </a:rPr>
              <a:t>的计算由累积方式变成了指数衰减移动平均。</a:t>
            </a:r>
            <a:endParaRPr lang="zh-CN" altLang="en-US" sz="3200" dirty="0">
              <a:latin typeface="微软雅黑" panose="020B0503020204020204" pitchFamily="34" charset="-122"/>
              <a:ea typeface="微软雅黑" panose="020B0503020204020204" pitchFamily="34" charset="-122"/>
            </a:endParaRPr>
          </a:p>
          <a:p>
            <a:pPr>
              <a:lnSpc>
                <a:spcPct val="150000"/>
              </a:lnSpc>
            </a:pPr>
            <a:endParaRPr lang="zh-CN" altLang="en-US" sz="2800" dirty="0">
              <a:solidFill>
                <a:srgbClr val="000000"/>
              </a:solidFill>
              <a:latin typeface="微软雅黑" panose="020B0503020204020204" pitchFamily="34" charset="-122"/>
              <a:ea typeface="微软雅黑" panose="020B0503020204020204" pitchFamily="34" charset="-122"/>
            </a:endParaRPr>
          </a:p>
          <a:p>
            <a:pPr>
              <a:lnSpc>
                <a:spcPct val="150000"/>
              </a:lnSpc>
            </a:pPr>
            <a:endParaRPr lang="zh-CN" altLang="en-US" sz="3200" dirty="0">
              <a:solidFill>
                <a:srgbClr val="000000"/>
              </a:solidFill>
              <a:latin typeface="微软雅黑" panose="020B0503020204020204" pitchFamily="34" charset="-122"/>
              <a:ea typeface="微软雅黑" panose="020B0503020204020204" pitchFamily="34" charset="-122"/>
            </a:endParaRPr>
          </a:p>
          <a:p>
            <a:pPr>
              <a:lnSpc>
                <a:spcPct val="150000"/>
              </a:lnSpc>
            </a:pPr>
            <a:endParaRPr lang="en-US" altLang="zh-CN" sz="3200" dirty="0">
              <a:solidFill>
                <a:srgbClr val="000000"/>
              </a:solidFill>
              <a:latin typeface="微软雅黑" panose="020B0503020204020204" pitchFamily="34" charset="-122"/>
              <a:ea typeface="微软雅黑" panose="020B0503020204020204" pitchFamily="34" charset="-122"/>
            </a:endParaRPr>
          </a:p>
        </p:txBody>
      </p:sp>
      <p:graphicFrame>
        <p:nvGraphicFramePr>
          <p:cNvPr id="7" name="对象 6"/>
          <p:cNvGraphicFramePr>
            <a:graphicFrameLocks noChangeAspect="1"/>
          </p:cNvGraphicFramePr>
          <p:nvPr/>
        </p:nvGraphicFramePr>
        <p:xfrm>
          <a:off x="1603375" y="3260725"/>
          <a:ext cx="2701925" cy="1144588"/>
        </p:xfrm>
        <a:graphic>
          <a:graphicData uri="http://schemas.openxmlformats.org/presentationml/2006/ole">
            <mc:AlternateContent xmlns:mc="http://schemas.openxmlformats.org/markup-compatibility/2006">
              <mc:Choice xmlns:v="urn:schemas-microsoft-com:vml" Requires="v">
                <p:oleObj spid="_x0000_s13356" name="Equation" r:id="rId1" imgW="24384000" imgH="10363200" progId="Equation.DSMT4">
                  <p:embed/>
                </p:oleObj>
              </mc:Choice>
              <mc:Fallback>
                <p:oleObj name="Equation" r:id="rId1" imgW="24384000" imgH="10363200" progId="Equation.DSMT4">
                  <p:embed/>
                  <p:pic>
                    <p:nvPicPr>
                      <p:cNvPr id="0" name="对象 11"/>
                      <p:cNvPicPr/>
                      <p:nvPr/>
                    </p:nvPicPr>
                    <p:blipFill>
                      <a:blip r:embed="rId2"/>
                      <a:stretch>
                        <a:fillRect/>
                      </a:stretch>
                    </p:blipFill>
                    <p:spPr>
                      <a:xfrm>
                        <a:off x="1603375" y="3260725"/>
                        <a:ext cx="2701925" cy="1144588"/>
                      </a:xfrm>
                      <a:prstGeom prst="rect">
                        <a:avLst/>
                      </a:prstGeom>
                    </p:spPr>
                  </p:pic>
                </p:oleObj>
              </mc:Fallback>
            </mc:AlternateContent>
          </a:graphicData>
        </a:graphic>
      </p:graphicFrame>
      <p:grpSp>
        <p:nvGrpSpPr>
          <p:cNvPr id="11" name="组合 10"/>
          <p:cNvGrpSpPr/>
          <p:nvPr/>
        </p:nvGrpSpPr>
        <p:grpSpPr>
          <a:xfrm>
            <a:off x="4394200" y="3530600"/>
            <a:ext cx="6142038" cy="604838"/>
            <a:chOff x="4394200" y="3530600"/>
            <a:chExt cx="6142038" cy="604838"/>
          </a:xfrm>
        </p:grpSpPr>
        <p:graphicFrame>
          <p:nvGraphicFramePr>
            <p:cNvPr id="8" name="对象 7"/>
            <p:cNvGraphicFramePr>
              <a:graphicFrameLocks noChangeAspect="1"/>
            </p:cNvGraphicFramePr>
            <p:nvPr/>
          </p:nvGraphicFramePr>
          <p:xfrm>
            <a:off x="6246813" y="3530600"/>
            <a:ext cx="4289425" cy="604838"/>
          </p:xfrm>
          <a:graphic>
            <a:graphicData uri="http://schemas.openxmlformats.org/presentationml/2006/ole">
              <mc:AlternateContent xmlns:mc="http://schemas.openxmlformats.org/markup-compatibility/2006">
                <mc:Choice xmlns:v="urn:schemas-microsoft-com:vml" Requires="v">
                  <p:oleObj spid="_x0000_s13357" name="Equation" r:id="rId3" imgW="38709600" imgH="5486400" progId="Equation.DSMT4">
                    <p:embed/>
                  </p:oleObj>
                </mc:Choice>
                <mc:Fallback>
                  <p:oleObj name="Equation" r:id="rId3" imgW="38709600" imgH="5486400" progId="Equation.DSMT4">
                    <p:embed/>
                    <p:pic>
                      <p:nvPicPr>
                        <p:cNvPr id="0" name="对象 6"/>
                        <p:cNvPicPr/>
                        <p:nvPr/>
                      </p:nvPicPr>
                      <p:blipFill>
                        <a:blip r:embed="rId4"/>
                        <a:stretch>
                          <a:fillRect/>
                        </a:stretch>
                      </p:blipFill>
                      <p:spPr>
                        <a:xfrm>
                          <a:off x="6246813" y="3530600"/>
                          <a:ext cx="4289425" cy="604838"/>
                        </a:xfrm>
                        <a:prstGeom prst="rect">
                          <a:avLst/>
                        </a:prstGeom>
                      </p:spPr>
                    </p:pic>
                  </p:oleObj>
                </mc:Fallback>
              </mc:AlternateContent>
            </a:graphicData>
          </a:graphic>
        </p:graphicFrame>
        <p:cxnSp>
          <p:nvCxnSpPr>
            <p:cNvPr id="9" name="直接箭头连接符 8"/>
            <p:cNvCxnSpPr/>
            <p:nvPr/>
          </p:nvCxnSpPr>
          <p:spPr>
            <a:xfrm>
              <a:off x="4394200" y="3833019"/>
              <a:ext cx="1701798" cy="0"/>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grpSp>
      <p:sp>
        <p:nvSpPr>
          <p:cNvPr id="12" name="文本框 11"/>
          <p:cNvSpPr txBox="1"/>
          <p:nvPr/>
        </p:nvSpPr>
        <p:spPr>
          <a:xfrm>
            <a:off x="144281" y="4681537"/>
            <a:ext cx="11903435" cy="889000"/>
          </a:xfrm>
          <a:prstGeom prst="rect">
            <a:avLst/>
          </a:prstGeom>
          <a:noFill/>
        </p:spPr>
        <p:txBody>
          <a:bodyPr wrap="square" rtlCol="0">
            <a:noAutofit/>
          </a:bodyPr>
          <a:lstStyle/>
          <a:p>
            <a:pPr>
              <a:lnSpc>
                <a:spcPct val="150000"/>
              </a:lnSpc>
            </a:pPr>
            <a:r>
              <a:rPr lang="zh-CN" altLang="en-US" sz="3200" dirty="0">
                <a:solidFill>
                  <a:srgbClr val="0000FF"/>
                </a:solidFill>
                <a:latin typeface="微软雅黑" panose="020B0503020204020204" pitchFamily="34" charset="-122"/>
                <a:ea typeface="微软雅黑" panose="020B0503020204020204" pitchFamily="34" charset="-122"/>
              </a:rPr>
              <a:t>可以在有些情况下避免</a:t>
            </a:r>
            <a:r>
              <a:rPr lang="en-US" altLang="zh-CN" sz="3200" dirty="0" err="1">
                <a:solidFill>
                  <a:srgbClr val="0000FF"/>
                </a:solidFill>
                <a:latin typeface="微软雅黑" panose="020B0503020204020204" pitchFamily="34" charset="-122"/>
                <a:ea typeface="微软雅黑" panose="020B0503020204020204" pitchFamily="34" charset="-122"/>
              </a:rPr>
              <a:t>AdaGrad</a:t>
            </a:r>
            <a:r>
              <a:rPr lang="zh-CN" altLang="en-US" sz="3200" dirty="0">
                <a:solidFill>
                  <a:srgbClr val="0000FF"/>
                </a:solidFill>
                <a:latin typeface="微软雅黑" panose="020B0503020204020204" pitchFamily="34" charset="-122"/>
                <a:ea typeface="微软雅黑" panose="020B0503020204020204" pitchFamily="34" charset="-122"/>
              </a:rPr>
              <a:t>算法中学习率不断单调下降以至于过早衰减的缺点</a:t>
            </a:r>
            <a:endParaRPr lang="zh-CN" altLang="en-US" sz="2800" dirty="0">
              <a:solidFill>
                <a:srgbClr val="0000FF"/>
              </a:solidFill>
              <a:latin typeface="微软雅黑" panose="020B0503020204020204" pitchFamily="34" charset="-122"/>
              <a:ea typeface="微软雅黑" panose="020B0503020204020204" pitchFamily="34" charset="-122"/>
            </a:endParaRPr>
          </a:p>
          <a:p>
            <a:pPr>
              <a:lnSpc>
                <a:spcPct val="150000"/>
              </a:lnSpc>
            </a:pPr>
            <a:endParaRPr lang="zh-CN" altLang="en-US" sz="3200" dirty="0">
              <a:solidFill>
                <a:srgbClr val="000000"/>
              </a:solidFill>
              <a:latin typeface="微软雅黑" panose="020B0503020204020204" pitchFamily="34" charset="-122"/>
              <a:ea typeface="微软雅黑" panose="020B0503020204020204" pitchFamily="34" charset="-122"/>
            </a:endParaRPr>
          </a:p>
          <a:p>
            <a:pPr>
              <a:lnSpc>
                <a:spcPct val="150000"/>
              </a:lnSpc>
            </a:pPr>
            <a:endParaRPr lang="en-US" altLang="zh-CN" sz="3200" dirty="0">
              <a:solidFill>
                <a:srgbClr val="00000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barn(inVertical)">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12">
                                            <p:txEl>
                                              <p:pRg st="0" end="0"/>
                                            </p:txEl>
                                          </p:spTgt>
                                        </p:tgtEl>
                                        <p:attrNameLst>
                                          <p:attrName>style.visibility</p:attrName>
                                        </p:attrNameLst>
                                      </p:cBhvr>
                                      <p:to>
                                        <p:strVal val="visible"/>
                                      </p:to>
                                    </p:set>
                                    <p:animEffect transition="in" filter="barn(inVertical)">
                                      <p:cBhvr>
                                        <p:cTn id="17"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777846" y="118538"/>
            <a:ext cx="11157480" cy="954107"/>
          </a:xfrm>
          <a:prstGeom prst="rect">
            <a:avLst/>
          </a:prstGeom>
          <a:noFill/>
        </p:spPr>
        <p:txBody>
          <a:bodyPr wrap="square" rtlCol="0">
            <a:spAutoFit/>
          </a:bodyPr>
          <a:lstStyle/>
          <a:p>
            <a:r>
              <a:rPr lang="en-US" altLang="zh-CN" sz="2800" b="1" dirty="0">
                <a:solidFill>
                  <a:srgbClr val="000000"/>
                </a:solidFill>
                <a:latin typeface="微软雅黑" panose="020B0503020204020204" pitchFamily="34" charset="-122"/>
                <a:ea typeface="微软雅黑" panose="020B0503020204020204" pitchFamily="34" charset="-122"/>
              </a:rPr>
              <a:t>RMSprop</a:t>
            </a:r>
            <a:r>
              <a:rPr lang="zh-CN" altLang="en-US" sz="2800" b="1" dirty="0">
                <a:solidFill>
                  <a:srgbClr val="000000"/>
                </a:solidFill>
                <a:latin typeface="微软雅黑" panose="020B0503020204020204" pitchFamily="34" charset="-122"/>
                <a:ea typeface="微软雅黑" panose="020B0503020204020204" pitchFamily="34" charset="-122"/>
              </a:rPr>
              <a:t>算法</a:t>
            </a:r>
            <a:endParaRPr lang="zh-CN" altLang="en-US" sz="2800" b="1" dirty="0">
              <a:solidFill>
                <a:srgbClr val="000000"/>
              </a:solidFill>
              <a:latin typeface="微软雅黑" panose="020B0503020204020204" pitchFamily="34" charset="-122"/>
              <a:ea typeface="微软雅黑" panose="020B0503020204020204" pitchFamily="34" charset="-122"/>
            </a:endParaRPr>
          </a:p>
          <a:p>
            <a:endParaRPr lang="zh-CN" altLang="en-US" sz="2800" b="1" dirty="0">
              <a:solidFill>
                <a:srgbClr val="000000"/>
              </a:solidFill>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sp>
            <p:nvSpPr>
              <p:cNvPr id="10" name="文字方塊 22"/>
              <p:cNvSpPr txBox="1"/>
              <p:nvPr/>
            </p:nvSpPr>
            <p:spPr>
              <a:xfrm>
                <a:off x="673457" y="1776946"/>
                <a:ext cx="2856808" cy="856260"/>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Sup>
                        <m:sSubSupPr>
                          <m:ctrlPr>
                            <a:rPr lang="en-US" altLang="zh-TW" sz="2800" i="1" smtClean="0">
                              <a:latin typeface="Cambria Math" panose="02040503050406030204" pitchFamily="18" charset="0"/>
                              <a:ea typeface="Cambria Math" panose="02040503050406030204" pitchFamily="18" charset="0"/>
                            </a:rPr>
                          </m:ctrlPr>
                        </m:sSubSupPr>
                        <m:e>
                          <m:r>
                            <a:rPr lang="en-US" altLang="zh-TW" sz="2800" i="1">
                              <a:latin typeface="Cambria Math" panose="02040503050406030204" pitchFamily="18" charset="0"/>
                              <a:ea typeface="Cambria Math" panose="02040503050406030204" pitchFamily="18" charset="0"/>
                            </a:rPr>
                            <m:t>𝑤</m:t>
                          </m:r>
                        </m:e>
                        <m:sub>
                          <m:acc>
                            <m:accPr>
                              <m:chr m:val="̇"/>
                              <m:ctrlPr>
                                <a:rPr lang="en-US" altLang="zh-TW" sz="2800" i="1">
                                  <a:latin typeface="Cambria Math" panose="02040503050406030204" pitchFamily="18" charset="0"/>
                                  <a:ea typeface="Cambria Math" panose="02040503050406030204" pitchFamily="18" charset="0"/>
                                </a:rPr>
                              </m:ctrlPr>
                            </m:accPr>
                            <m:e>
                              <m:r>
                                <a:rPr lang="en-US" altLang="zh-TW" sz="2800" i="1">
                                  <a:latin typeface="Cambria Math" panose="02040503050406030204" pitchFamily="18" charset="0"/>
                                  <a:ea typeface="Cambria Math" panose="02040503050406030204" pitchFamily="18" charset="0"/>
                                </a:rPr>
                                <m:t>𝑖</m:t>
                              </m:r>
                            </m:e>
                          </m:acc>
                        </m:sub>
                        <m:sup>
                          <m:r>
                            <a:rPr lang="en-US" altLang="zh-TW" sz="2800" b="0" i="1" smtClean="0">
                              <a:latin typeface="Cambria Math" panose="02040503050406030204" pitchFamily="18" charset="0"/>
                              <a:ea typeface="Cambria Math" panose="02040503050406030204" pitchFamily="18" charset="0"/>
                            </a:rPr>
                            <m:t>1</m:t>
                          </m:r>
                        </m:sup>
                      </m:sSubSup>
                      <m:r>
                        <a:rPr lang="en-US" altLang="zh-TW" sz="2800" i="1" smtClean="0">
                          <a:latin typeface="Cambria Math" panose="02040503050406030204" pitchFamily="18" charset="0"/>
                          <a:ea typeface="Cambria Math" panose="02040503050406030204" pitchFamily="18" charset="0"/>
                        </a:rPr>
                        <m:t>←</m:t>
                      </m:r>
                      <m:sSubSup>
                        <m:sSubSupPr>
                          <m:ctrlPr>
                            <a:rPr lang="en-US" altLang="zh-TW" sz="2800" i="1">
                              <a:latin typeface="Cambria Math" panose="02040503050406030204" pitchFamily="18" charset="0"/>
                              <a:ea typeface="Cambria Math" panose="02040503050406030204" pitchFamily="18" charset="0"/>
                            </a:rPr>
                          </m:ctrlPr>
                        </m:sSubSupPr>
                        <m:e>
                          <m:r>
                            <a:rPr lang="en-US" altLang="zh-TW" sz="2800" i="1">
                              <a:latin typeface="Cambria Math" panose="02040503050406030204" pitchFamily="18" charset="0"/>
                              <a:ea typeface="Cambria Math" panose="02040503050406030204" pitchFamily="18" charset="0"/>
                            </a:rPr>
                            <m:t>𝑤</m:t>
                          </m:r>
                        </m:e>
                        <m:sub>
                          <m:acc>
                            <m:accPr>
                              <m:chr m:val="̇"/>
                              <m:ctrlPr>
                                <a:rPr lang="en-US" altLang="zh-TW" sz="2800" i="1">
                                  <a:latin typeface="Cambria Math" panose="02040503050406030204" pitchFamily="18" charset="0"/>
                                  <a:ea typeface="Cambria Math" panose="02040503050406030204" pitchFamily="18" charset="0"/>
                                </a:rPr>
                              </m:ctrlPr>
                            </m:accPr>
                            <m:e>
                              <m:r>
                                <a:rPr lang="en-US" altLang="zh-TW" sz="2800" i="1">
                                  <a:latin typeface="Cambria Math" panose="02040503050406030204" pitchFamily="18" charset="0"/>
                                  <a:ea typeface="Cambria Math" panose="02040503050406030204" pitchFamily="18" charset="0"/>
                                </a:rPr>
                                <m:t>𝑖</m:t>
                              </m:r>
                            </m:e>
                          </m:acc>
                        </m:sub>
                        <m:sup>
                          <m:r>
                            <a:rPr lang="en-US" altLang="zh-TW" sz="2800" b="0" i="1" smtClean="0">
                              <a:latin typeface="Cambria Math" panose="02040503050406030204" pitchFamily="18" charset="0"/>
                              <a:ea typeface="Cambria Math" panose="02040503050406030204" pitchFamily="18" charset="0"/>
                            </a:rPr>
                            <m:t>0</m:t>
                          </m:r>
                        </m:sup>
                      </m:sSubSup>
                      <m:r>
                        <a:rPr lang="en-US" altLang="zh-TW" sz="2800" b="0" i="1" smtClean="0">
                          <a:latin typeface="Cambria Math" panose="02040503050406030204" pitchFamily="18" charset="0"/>
                        </a:rPr>
                        <m:t>−</m:t>
                      </m:r>
                      <m:f>
                        <m:fPr>
                          <m:ctrlPr>
                            <a:rPr lang="en-US" altLang="zh-TW" sz="2800" i="1">
                              <a:latin typeface="Cambria Math" panose="02040503050406030204" pitchFamily="18" charset="0"/>
                            </a:rPr>
                          </m:ctrlPr>
                        </m:fPr>
                        <m:num>
                          <m:r>
                            <a:rPr lang="en-US" altLang="zh-TW" sz="2800" i="1">
                              <a:latin typeface="Cambria Math" panose="02040503050406030204" pitchFamily="18" charset="0"/>
                            </a:rPr>
                            <m:t>𝑎</m:t>
                          </m:r>
                        </m:num>
                        <m:den>
                          <m:sSubSup>
                            <m:sSubSupPr>
                              <m:ctrlPr>
                                <a:rPr lang="en-US" altLang="zh-TW" sz="2800" i="1" smtClean="0">
                                  <a:solidFill>
                                    <a:prstClr val="black"/>
                                  </a:solidFill>
                                  <a:latin typeface="Cambria Math" panose="02040503050406030204" pitchFamily="18" charset="0"/>
                                  <a:ea typeface="Cambria Math" panose="02040503050406030204" pitchFamily="18" charset="0"/>
                                </a:rPr>
                              </m:ctrlPr>
                            </m:sSubSupPr>
                            <m:e>
                              <m:r>
                                <a:rPr lang="en-US" altLang="zh-TW" sz="2800" i="1">
                                  <a:solidFill>
                                    <a:prstClr val="black"/>
                                  </a:solidFill>
                                  <a:latin typeface="Cambria Math" panose="02040503050406030204" pitchFamily="18" charset="0"/>
                                  <a:ea typeface="Cambria Math" panose="02040503050406030204" pitchFamily="18" charset="0"/>
                                </a:rPr>
                                <m:t>𝜎</m:t>
                              </m:r>
                            </m:e>
                            <m:sub>
                              <m:acc>
                                <m:accPr>
                                  <m:chr m:val="̇"/>
                                  <m:ctrlPr>
                                    <a:rPr lang="en-US" altLang="zh-TW" sz="2800" i="1">
                                      <a:solidFill>
                                        <a:prstClr val="black"/>
                                      </a:solidFill>
                                      <a:latin typeface="Cambria Math" panose="02040503050406030204" pitchFamily="18" charset="0"/>
                                      <a:ea typeface="Cambria Math" panose="02040503050406030204" pitchFamily="18" charset="0"/>
                                    </a:rPr>
                                  </m:ctrlPr>
                                </m:accPr>
                                <m:e>
                                  <m:r>
                                    <a:rPr lang="en-US" altLang="zh-TW" sz="2800" i="1">
                                      <a:solidFill>
                                        <a:prstClr val="black"/>
                                      </a:solidFill>
                                      <a:latin typeface="Cambria Math" panose="02040503050406030204" pitchFamily="18" charset="0"/>
                                      <a:ea typeface="Cambria Math" panose="02040503050406030204" pitchFamily="18" charset="0"/>
                                    </a:rPr>
                                    <m:t>𝑖</m:t>
                                  </m:r>
                                </m:e>
                              </m:acc>
                            </m:sub>
                            <m:sup>
                              <m:r>
                                <a:rPr lang="en-US" altLang="zh-TW" sz="2800" b="0" i="1" smtClean="0">
                                  <a:solidFill>
                                    <a:prstClr val="black"/>
                                  </a:solidFill>
                                  <a:latin typeface="Cambria Math" panose="02040503050406030204" pitchFamily="18" charset="0"/>
                                  <a:ea typeface="Cambria Math" panose="02040503050406030204" pitchFamily="18" charset="0"/>
                                </a:rPr>
                                <m:t>0</m:t>
                              </m:r>
                            </m:sup>
                          </m:sSubSup>
                        </m:den>
                      </m:f>
                      <m:sSubSup>
                        <m:sSubSupPr>
                          <m:ctrlPr>
                            <a:rPr lang="en-US" altLang="zh-TW" sz="2800" i="1">
                              <a:solidFill>
                                <a:prstClr val="black"/>
                              </a:solidFill>
                              <a:latin typeface="Cambria Math" panose="02040503050406030204" pitchFamily="18" charset="0"/>
                              <a:ea typeface="Cambria Math" panose="02040503050406030204" pitchFamily="18" charset="0"/>
                            </a:rPr>
                          </m:ctrlPr>
                        </m:sSubSupPr>
                        <m:e>
                          <m:r>
                            <a:rPr lang="en-US" altLang="zh-TW" sz="2800" i="1">
                              <a:solidFill>
                                <a:prstClr val="black"/>
                              </a:solidFill>
                              <a:latin typeface="Cambria Math" panose="02040503050406030204" pitchFamily="18" charset="0"/>
                              <a:ea typeface="Cambria Math" panose="02040503050406030204" pitchFamily="18" charset="0"/>
                            </a:rPr>
                            <m:t>𝑔</m:t>
                          </m:r>
                        </m:e>
                        <m:sub>
                          <m:acc>
                            <m:accPr>
                              <m:chr m:val="̇"/>
                              <m:ctrlPr>
                                <a:rPr lang="en-US" altLang="zh-TW" sz="2800" i="1">
                                  <a:solidFill>
                                    <a:prstClr val="black"/>
                                  </a:solidFill>
                                  <a:latin typeface="Cambria Math" panose="02040503050406030204" pitchFamily="18" charset="0"/>
                                  <a:ea typeface="Cambria Math" panose="02040503050406030204" pitchFamily="18" charset="0"/>
                                </a:rPr>
                              </m:ctrlPr>
                            </m:accPr>
                            <m:e>
                              <m:r>
                                <a:rPr lang="en-US" altLang="zh-TW" sz="2800" i="1">
                                  <a:solidFill>
                                    <a:prstClr val="black"/>
                                  </a:solidFill>
                                  <a:latin typeface="Cambria Math" panose="02040503050406030204" pitchFamily="18" charset="0"/>
                                  <a:ea typeface="Cambria Math" panose="02040503050406030204" pitchFamily="18" charset="0"/>
                                </a:rPr>
                                <m:t>𝑖</m:t>
                              </m:r>
                            </m:e>
                          </m:acc>
                        </m:sub>
                        <m:sup>
                          <m:r>
                            <a:rPr lang="en-US" altLang="zh-TW" sz="2800" b="0" i="1" smtClean="0">
                              <a:solidFill>
                                <a:prstClr val="black"/>
                              </a:solidFill>
                              <a:latin typeface="Cambria Math" panose="02040503050406030204" pitchFamily="18" charset="0"/>
                              <a:ea typeface="Cambria Math" panose="02040503050406030204" pitchFamily="18" charset="0"/>
                            </a:rPr>
                            <m:t>0</m:t>
                          </m:r>
                        </m:sup>
                      </m:sSubSup>
                    </m:oMath>
                  </m:oMathPara>
                </a14:m>
                <a:endParaRPr lang="zh-TW" altLang="en-US" sz="2800" dirty="0"/>
              </a:p>
            </p:txBody>
          </p:sp>
        </mc:Choice>
        <mc:Fallback>
          <p:sp>
            <p:nvSpPr>
              <p:cNvPr id="10" name="文字方塊 22"/>
              <p:cNvSpPr txBox="1">
                <a:spLocks noRot="1" noChangeAspect="1" noMove="1" noResize="1" noEditPoints="1" noAdjustHandles="1" noChangeArrowheads="1" noChangeShapeType="1" noTextEdit="1"/>
              </p:cNvSpPr>
              <p:nvPr/>
            </p:nvSpPr>
            <p:spPr>
              <a:xfrm>
                <a:off x="673457" y="1776946"/>
                <a:ext cx="2856808" cy="856260"/>
              </a:xfrm>
              <a:prstGeom prst="rect">
                <a:avLst/>
              </a:prstGeom>
              <a:blipFill rotWithShape="1">
                <a:blip r:embed="rId1"/>
                <a:stretch>
                  <a:fillRect l="-12" t="-25" r="-545" b="-1870"/>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3" name="文字方塊 23"/>
              <p:cNvSpPr txBox="1"/>
              <p:nvPr/>
            </p:nvSpPr>
            <p:spPr>
              <a:xfrm rot="5400000">
                <a:off x="1969196" y="5086088"/>
                <a:ext cx="680186" cy="430887"/>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altLang="zh-TW" sz="2800" i="1" smtClean="0">
                          <a:latin typeface="Cambria Math" panose="02040503050406030204" pitchFamily="18" charset="0"/>
                          <a:ea typeface="Cambria Math" panose="02040503050406030204" pitchFamily="18" charset="0"/>
                        </a:rPr>
                        <m:t>…</m:t>
                      </m:r>
                      <m:r>
                        <a:rPr lang="en-US" altLang="zh-TW" sz="2800" b="0" i="1" smtClean="0">
                          <a:latin typeface="Cambria Math" panose="02040503050406030204" pitchFamily="18" charset="0"/>
                          <a:ea typeface="Cambria Math" panose="02040503050406030204" pitchFamily="18" charset="0"/>
                        </a:rPr>
                        <m:t>…</m:t>
                      </m:r>
                    </m:oMath>
                  </m:oMathPara>
                </a14:m>
                <a:endParaRPr lang="zh-TW" altLang="en-US" sz="2800" dirty="0"/>
              </a:p>
            </p:txBody>
          </p:sp>
        </mc:Choice>
        <mc:Fallback>
          <p:sp>
            <p:nvSpPr>
              <p:cNvPr id="13" name="文字方塊 23"/>
              <p:cNvSpPr txBox="1">
                <a:spLocks noRot="1" noChangeAspect="1" noMove="1" noResize="1" noEditPoints="1" noAdjustHandles="1" noChangeArrowheads="1" noChangeShapeType="1" noTextEdit="1"/>
              </p:cNvSpPr>
              <p:nvPr/>
            </p:nvSpPr>
            <p:spPr>
              <a:xfrm rot="5400000">
                <a:off x="1969196" y="5086088"/>
                <a:ext cx="680186" cy="430887"/>
              </a:xfrm>
              <a:prstGeom prst="rect">
                <a:avLst/>
              </a:prstGeom>
              <a:blipFill rotWithShape="1">
                <a:blip r:embed="rId2"/>
                <a:stretch>
                  <a:fillRect l="18289" t="-28971" r="18415" b="-48315"/>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4" name="文字方塊 24"/>
              <p:cNvSpPr txBox="1"/>
              <p:nvPr/>
            </p:nvSpPr>
            <p:spPr>
              <a:xfrm>
                <a:off x="673457" y="2762030"/>
                <a:ext cx="2856808" cy="852156"/>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Sup>
                        <m:sSubSupPr>
                          <m:ctrlPr>
                            <a:rPr lang="en-US" altLang="zh-TW" sz="2800" i="1" smtClean="0">
                              <a:latin typeface="Cambria Math" panose="02040503050406030204" pitchFamily="18" charset="0"/>
                              <a:ea typeface="Cambria Math" panose="02040503050406030204" pitchFamily="18" charset="0"/>
                            </a:rPr>
                          </m:ctrlPr>
                        </m:sSubSupPr>
                        <m:e>
                          <m:r>
                            <a:rPr lang="en-US" altLang="zh-TW" sz="2800" i="1" smtClean="0">
                              <a:latin typeface="Cambria Math" panose="02040503050406030204" pitchFamily="18" charset="0"/>
                              <a:ea typeface="Cambria Math" panose="02040503050406030204" pitchFamily="18" charset="0"/>
                            </a:rPr>
                            <m:t>𝑤</m:t>
                          </m:r>
                        </m:e>
                        <m:sub>
                          <m:acc>
                            <m:accPr>
                              <m:chr m:val="̇"/>
                              <m:ctrlPr>
                                <a:rPr lang="en-US" altLang="zh-TW" sz="2800" i="1" smtClean="0">
                                  <a:latin typeface="Cambria Math" panose="02040503050406030204" pitchFamily="18" charset="0"/>
                                  <a:ea typeface="Cambria Math" panose="02040503050406030204" pitchFamily="18" charset="0"/>
                                </a:rPr>
                              </m:ctrlPr>
                            </m:accPr>
                            <m:e>
                              <m:r>
                                <a:rPr lang="en-US" altLang="zh-TW" sz="2800" i="1" smtClean="0">
                                  <a:latin typeface="Cambria Math" panose="02040503050406030204" pitchFamily="18" charset="0"/>
                                  <a:ea typeface="Cambria Math" panose="02040503050406030204" pitchFamily="18" charset="0"/>
                                </a:rPr>
                                <m:t>𝑖</m:t>
                              </m:r>
                            </m:e>
                          </m:acc>
                        </m:sub>
                        <m:sup>
                          <m:r>
                            <a:rPr lang="en-US" altLang="zh-TW" sz="2800" i="1" smtClean="0">
                              <a:latin typeface="Cambria Math" panose="02040503050406030204" pitchFamily="18" charset="0"/>
                              <a:ea typeface="Cambria Math" panose="02040503050406030204" pitchFamily="18" charset="0"/>
                            </a:rPr>
                            <m:t>2</m:t>
                          </m:r>
                        </m:sup>
                      </m:sSubSup>
                      <m:r>
                        <a:rPr lang="en-US" altLang="zh-TW" sz="2800" i="1" smtClean="0">
                          <a:latin typeface="Cambria Math" panose="02040503050406030204" pitchFamily="18" charset="0"/>
                          <a:ea typeface="Cambria Math" panose="02040503050406030204" pitchFamily="18" charset="0"/>
                        </a:rPr>
                        <m:t>←</m:t>
                      </m:r>
                      <m:sSubSup>
                        <m:sSubSupPr>
                          <m:ctrlPr>
                            <a:rPr lang="en-US" altLang="zh-TW" sz="2800" i="1">
                              <a:solidFill>
                                <a:prstClr val="black"/>
                              </a:solidFill>
                              <a:latin typeface="Cambria Math" panose="02040503050406030204" pitchFamily="18" charset="0"/>
                              <a:ea typeface="Cambria Math" panose="02040503050406030204" pitchFamily="18" charset="0"/>
                            </a:rPr>
                          </m:ctrlPr>
                        </m:sSubSupPr>
                        <m:e>
                          <m:r>
                            <a:rPr lang="en-US" altLang="zh-TW" sz="2800" i="1">
                              <a:solidFill>
                                <a:prstClr val="black"/>
                              </a:solidFill>
                              <a:latin typeface="Cambria Math" panose="02040503050406030204" pitchFamily="18" charset="0"/>
                              <a:ea typeface="Cambria Math" panose="02040503050406030204" pitchFamily="18" charset="0"/>
                            </a:rPr>
                            <m:t>𝑤</m:t>
                          </m:r>
                        </m:e>
                        <m:sub>
                          <m:acc>
                            <m:accPr>
                              <m:chr m:val="̇"/>
                              <m:ctrlPr>
                                <a:rPr lang="en-US" altLang="zh-TW" sz="2800" i="1">
                                  <a:solidFill>
                                    <a:prstClr val="black"/>
                                  </a:solidFill>
                                  <a:latin typeface="Cambria Math" panose="02040503050406030204" pitchFamily="18" charset="0"/>
                                  <a:ea typeface="Cambria Math" panose="02040503050406030204" pitchFamily="18" charset="0"/>
                                </a:rPr>
                              </m:ctrlPr>
                            </m:accPr>
                            <m:e>
                              <m:r>
                                <a:rPr lang="en-US" altLang="zh-TW" sz="2800" i="1">
                                  <a:solidFill>
                                    <a:prstClr val="black"/>
                                  </a:solidFill>
                                  <a:latin typeface="Cambria Math" panose="02040503050406030204" pitchFamily="18" charset="0"/>
                                  <a:ea typeface="Cambria Math" panose="02040503050406030204" pitchFamily="18" charset="0"/>
                                </a:rPr>
                                <m:t>𝑖</m:t>
                              </m:r>
                            </m:e>
                          </m:acc>
                        </m:sub>
                        <m:sup>
                          <m:r>
                            <a:rPr lang="en-US" altLang="zh-TW" sz="2800" b="0" i="1" smtClean="0">
                              <a:solidFill>
                                <a:prstClr val="black"/>
                              </a:solidFill>
                              <a:latin typeface="Cambria Math" panose="02040503050406030204" pitchFamily="18" charset="0"/>
                              <a:ea typeface="Cambria Math" panose="02040503050406030204" pitchFamily="18" charset="0"/>
                            </a:rPr>
                            <m:t>1</m:t>
                          </m:r>
                        </m:sup>
                      </m:sSubSup>
                      <m:r>
                        <a:rPr lang="en-US" altLang="zh-TW" sz="2800" b="0" i="1" smtClean="0">
                          <a:latin typeface="Cambria Math" panose="02040503050406030204" pitchFamily="18" charset="0"/>
                        </a:rPr>
                        <m:t>−</m:t>
                      </m:r>
                      <m:f>
                        <m:fPr>
                          <m:ctrlPr>
                            <a:rPr lang="en-US" altLang="zh-TW" sz="2800" b="0" i="1" smtClean="0">
                              <a:latin typeface="Cambria Math" panose="02040503050406030204" pitchFamily="18" charset="0"/>
                            </a:rPr>
                          </m:ctrlPr>
                        </m:fPr>
                        <m:num>
                          <m:r>
                            <a:rPr lang="en-US" altLang="zh-TW" sz="2800" b="0" i="1" smtClean="0">
                              <a:latin typeface="Cambria Math" panose="02040503050406030204" pitchFamily="18" charset="0"/>
                            </a:rPr>
                            <m:t>𝑎</m:t>
                          </m:r>
                        </m:num>
                        <m:den>
                          <m:sSubSup>
                            <m:sSubSupPr>
                              <m:ctrlPr>
                                <a:rPr lang="en-US" altLang="zh-TW" sz="2800" i="1" smtClean="0">
                                  <a:solidFill>
                                    <a:prstClr val="black"/>
                                  </a:solidFill>
                                  <a:latin typeface="Cambria Math" panose="02040503050406030204" pitchFamily="18" charset="0"/>
                                  <a:ea typeface="Cambria Math" panose="02040503050406030204" pitchFamily="18" charset="0"/>
                                </a:rPr>
                              </m:ctrlPr>
                            </m:sSubSupPr>
                            <m:e>
                              <m:r>
                                <a:rPr lang="en-US" altLang="zh-TW" sz="2800" i="1" smtClean="0">
                                  <a:solidFill>
                                    <a:prstClr val="black"/>
                                  </a:solidFill>
                                  <a:latin typeface="Cambria Math" panose="02040503050406030204" pitchFamily="18" charset="0"/>
                                  <a:ea typeface="Cambria Math" panose="02040503050406030204" pitchFamily="18" charset="0"/>
                                </a:rPr>
                                <m:t>𝜎</m:t>
                              </m:r>
                            </m:e>
                            <m:sub>
                              <m:acc>
                                <m:accPr>
                                  <m:chr m:val="̇"/>
                                  <m:ctrlPr>
                                    <a:rPr lang="en-US" altLang="zh-TW" sz="2800" i="1">
                                      <a:solidFill>
                                        <a:prstClr val="black"/>
                                      </a:solidFill>
                                      <a:latin typeface="Cambria Math" panose="02040503050406030204" pitchFamily="18" charset="0"/>
                                      <a:ea typeface="Cambria Math" panose="02040503050406030204" pitchFamily="18" charset="0"/>
                                    </a:rPr>
                                  </m:ctrlPr>
                                </m:accPr>
                                <m:e>
                                  <m:r>
                                    <a:rPr lang="en-US" altLang="zh-TW" sz="2800" i="1">
                                      <a:solidFill>
                                        <a:prstClr val="black"/>
                                      </a:solidFill>
                                      <a:latin typeface="Cambria Math" panose="02040503050406030204" pitchFamily="18" charset="0"/>
                                      <a:ea typeface="Cambria Math" panose="02040503050406030204" pitchFamily="18" charset="0"/>
                                    </a:rPr>
                                    <m:t>𝑖</m:t>
                                  </m:r>
                                </m:e>
                              </m:acc>
                            </m:sub>
                            <m:sup>
                              <m:r>
                                <a:rPr lang="en-US" altLang="zh-TW" sz="2800" i="1">
                                  <a:solidFill>
                                    <a:prstClr val="black"/>
                                  </a:solidFill>
                                  <a:latin typeface="Cambria Math" panose="02040503050406030204" pitchFamily="18" charset="0"/>
                                  <a:ea typeface="Cambria Math" panose="02040503050406030204" pitchFamily="18" charset="0"/>
                                </a:rPr>
                                <m:t>1</m:t>
                              </m:r>
                            </m:sup>
                          </m:sSubSup>
                        </m:den>
                      </m:f>
                      <m:sSubSup>
                        <m:sSubSupPr>
                          <m:ctrlPr>
                            <a:rPr lang="en-US" altLang="zh-TW" sz="2800" i="1">
                              <a:solidFill>
                                <a:prstClr val="black"/>
                              </a:solidFill>
                              <a:latin typeface="Cambria Math" panose="02040503050406030204" pitchFamily="18" charset="0"/>
                              <a:ea typeface="Cambria Math" panose="02040503050406030204" pitchFamily="18" charset="0"/>
                            </a:rPr>
                          </m:ctrlPr>
                        </m:sSubSupPr>
                        <m:e>
                          <m:r>
                            <a:rPr lang="en-US" altLang="zh-TW" sz="2800" b="0" i="1" smtClean="0">
                              <a:solidFill>
                                <a:prstClr val="black"/>
                              </a:solidFill>
                              <a:latin typeface="Cambria Math" panose="02040503050406030204" pitchFamily="18" charset="0"/>
                              <a:ea typeface="Cambria Math" panose="02040503050406030204" pitchFamily="18" charset="0"/>
                            </a:rPr>
                            <m:t>𝑔</m:t>
                          </m:r>
                        </m:e>
                        <m:sub>
                          <m:acc>
                            <m:accPr>
                              <m:chr m:val="̇"/>
                              <m:ctrlPr>
                                <a:rPr lang="en-US" altLang="zh-TW" sz="2800" i="1">
                                  <a:solidFill>
                                    <a:prstClr val="black"/>
                                  </a:solidFill>
                                  <a:latin typeface="Cambria Math" panose="02040503050406030204" pitchFamily="18" charset="0"/>
                                  <a:ea typeface="Cambria Math" panose="02040503050406030204" pitchFamily="18" charset="0"/>
                                </a:rPr>
                              </m:ctrlPr>
                            </m:accPr>
                            <m:e>
                              <m:r>
                                <a:rPr lang="en-US" altLang="zh-TW" sz="2800" i="1">
                                  <a:solidFill>
                                    <a:prstClr val="black"/>
                                  </a:solidFill>
                                  <a:latin typeface="Cambria Math" panose="02040503050406030204" pitchFamily="18" charset="0"/>
                                  <a:ea typeface="Cambria Math" panose="02040503050406030204" pitchFamily="18" charset="0"/>
                                </a:rPr>
                                <m:t>𝑖</m:t>
                              </m:r>
                            </m:e>
                          </m:acc>
                        </m:sub>
                        <m:sup>
                          <m:r>
                            <a:rPr lang="en-US" altLang="zh-TW" sz="2800" b="0" i="1" smtClean="0">
                              <a:solidFill>
                                <a:prstClr val="black"/>
                              </a:solidFill>
                              <a:latin typeface="Cambria Math" panose="02040503050406030204" pitchFamily="18" charset="0"/>
                              <a:ea typeface="Cambria Math" panose="02040503050406030204" pitchFamily="18" charset="0"/>
                            </a:rPr>
                            <m:t>1</m:t>
                          </m:r>
                        </m:sup>
                      </m:sSubSup>
                    </m:oMath>
                  </m:oMathPara>
                </a14:m>
                <a:endParaRPr lang="zh-TW" altLang="en-US" sz="2800" dirty="0"/>
              </a:p>
            </p:txBody>
          </p:sp>
        </mc:Choice>
        <mc:Fallback>
          <p:sp>
            <p:nvSpPr>
              <p:cNvPr id="14" name="文字方塊 24"/>
              <p:cNvSpPr txBox="1">
                <a:spLocks noRot="1" noChangeAspect="1" noMove="1" noResize="1" noEditPoints="1" noAdjustHandles="1" noChangeArrowheads="1" noChangeShapeType="1" noTextEdit="1"/>
              </p:cNvSpPr>
              <p:nvPr/>
            </p:nvSpPr>
            <p:spPr>
              <a:xfrm>
                <a:off x="673457" y="2762030"/>
                <a:ext cx="2856808" cy="852156"/>
              </a:xfrm>
              <a:prstGeom prst="rect">
                <a:avLst/>
              </a:prstGeom>
              <a:blipFill rotWithShape="1">
                <a:blip r:embed="rId3"/>
                <a:stretch>
                  <a:fillRect l="-12" t="-49" r="-545" b="-1890"/>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5" name="文字方塊 25"/>
              <p:cNvSpPr txBox="1"/>
              <p:nvPr/>
            </p:nvSpPr>
            <p:spPr>
              <a:xfrm>
                <a:off x="712437" y="5664997"/>
                <a:ext cx="3007810" cy="850426"/>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Sup>
                        <m:sSubSupPr>
                          <m:ctrlPr>
                            <a:rPr lang="en-US" altLang="zh-TW" sz="2800" i="1" smtClean="0">
                              <a:latin typeface="Cambria Math" panose="02040503050406030204" pitchFamily="18" charset="0"/>
                              <a:ea typeface="Cambria Math" panose="02040503050406030204" pitchFamily="18" charset="0"/>
                            </a:rPr>
                          </m:ctrlPr>
                        </m:sSubSupPr>
                        <m:e>
                          <m:r>
                            <a:rPr lang="en-US" altLang="zh-TW" sz="2800" i="1">
                              <a:latin typeface="Cambria Math" panose="02040503050406030204" pitchFamily="18" charset="0"/>
                              <a:ea typeface="Cambria Math" panose="02040503050406030204" pitchFamily="18" charset="0"/>
                            </a:rPr>
                            <m:t>𝑤</m:t>
                          </m:r>
                        </m:e>
                        <m:sub>
                          <m:acc>
                            <m:accPr>
                              <m:chr m:val="̇"/>
                              <m:ctrlPr>
                                <a:rPr lang="en-US" altLang="zh-TW" sz="2800" i="1">
                                  <a:latin typeface="Cambria Math" panose="02040503050406030204" pitchFamily="18" charset="0"/>
                                  <a:ea typeface="Cambria Math" panose="02040503050406030204" pitchFamily="18" charset="0"/>
                                </a:rPr>
                              </m:ctrlPr>
                            </m:accPr>
                            <m:e>
                              <m:r>
                                <a:rPr lang="en-US" altLang="zh-TW" sz="2800" i="1">
                                  <a:latin typeface="Cambria Math" panose="02040503050406030204" pitchFamily="18" charset="0"/>
                                  <a:ea typeface="Cambria Math" panose="02040503050406030204" pitchFamily="18" charset="0"/>
                                </a:rPr>
                                <m:t>𝑖</m:t>
                              </m:r>
                            </m:e>
                          </m:acc>
                        </m:sub>
                        <m:sup>
                          <m:r>
                            <a:rPr lang="en-US" altLang="zh-TW" sz="2800" b="0" i="1" smtClean="0">
                              <a:latin typeface="Cambria Math" panose="02040503050406030204" pitchFamily="18" charset="0"/>
                              <a:ea typeface="Cambria Math" panose="02040503050406030204" pitchFamily="18" charset="0"/>
                            </a:rPr>
                            <m:t>𝑡</m:t>
                          </m:r>
                          <m:r>
                            <a:rPr lang="en-US" altLang="zh-TW" sz="2800" b="0" i="1" smtClean="0">
                              <a:latin typeface="Cambria Math" panose="02040503050406030204" pitchFamily="18" charset="0"/>
                              <a:ea typeface="Cambria Math" panose="02040503050406030204" pitchFamily="18" charset="0"/>
                            </a:rPr>
                            <m:t>+</m:t>
                          </m:r>
                          <m:r>
                            <a:rPr lang="en-US" altLang="zh-TW" sz="2800" b="0" i="1" smtClean="0">
                              <a:latin typeface="Cambria Math" panose="02040503050406030204" pitchFamily="18" charset="0"/>
                              <a:ea typeface="Cambria Math" panose="02040503050406030204" pitchFamily="18" charset="0"/>
                            </a:rPr>
                            <m:t>1</m:t>
                          </m:r>
                        </m:sup>
                      </m:sSubSup>
                      <m:r>
                        <a:rPr lang="en-US" altLang="zh-TW" sz="2800" i="1" smtClean="0">
                          <a:latin typeface="Cambria Math" panose="02040503050406030204" pitchFamily="18" charset="0"/>
                          <a:ea typeface="Cambria Math" panose="02040503050406030204" pitchFamily="18" charset="0"/>
                        </a:rPr>
                        <m:t>←</m:t>
                      </m:r>
                      <m:sSubSup>
                        <m:sSubSupPr>
                          <m:ctrlPr>
                            <a:rPr lang="en-US" altLang="zh-TW" sz="2800" i="1">
                              <a:latin typeface="Cambria Math" panose="02040503050406030204" pitchFamily="18" charset="0"/>
                              <a:ea typeface="Cambria Math" panose="02040503050406030204" pitchFamily="18" charset="0"/>
                            </a:rPr>
                          </m:ctrlPr>
                        </m:sSubSupPr>
                        <m:e>
                          <m:r>
                            <a:rPr lang="en-US" altLang="zh-TW" sz="2800" i="1">
                              <a:latin typeface="Cambria Math" panose="02040503050406030204" pitchFamily="18" charset="0"/>
                              <a:ea typeface="Cambria Math" panose="02040503050406030204" pitchFamily="18" charset="0"/>
                            </a:rPr>
                            <m:t>𝑤</m:t>
                          </m:r>
                        </m:e>
                        <m:sub>
                          <m:acc>
                            <m:accPr>
                              <m:chr m:val="̇"/>
                              <m:ctrlPr>
                                <a:rPr lang="en-US" altLang="zh-TW" sz="2800" i="1">
                                  <a:latin typeface="Cambria Math" panose="02040503050406030204" pitchFamily="18" charset="0"/>
                                  <a:ea typeface="Cambria Math" panose="02040503050406030204" pitchFamily="18" charset="0"/>
                                </a:rPr>
                              </m:ctrlPr>
                            </m:accPr>
                            <m:e>
                              <m:r>
                                <a:rPr lang="en-US" altLang="zh-TW" sz="2800" i="1">
                                  <a:latin typeface="Cambria Math" panose="02040503050406030204" pitchFamily="18" charset="0"/>
                                  <a:ea typeface="Cambria Math" panose="02040503050406030204" pitchFamily="18" charset="0"/>
                                </a:rPr>
                                <m:t>𝑖</m:t>
                              </m:r>
                            </m:e>
                          </m:acc>
                        </m:sub>
                        <m:sup>
                          <m:r>
                            <a:rPr lang="en-US" altLang="zh-TW" sz="2800" i="1">
                              <a:latin typeface="Cambria Math" panose="02040503050406030204" pitchFamily="18" charset="0"/>
                              <a:ea typeface="Cambria Math" panose="02040503050406030204" pitchFamily="18" charset="0"/>
                            </a:rPr>
                            <m:t>𝑡</m:t>
                          </m:r>
                        </m:sup>
                      </m:sSubSup>
                      <m:r>
                        <a:rPr lang="en-US" altLang="zh-TW" sz="2800" b="0" i="1" smtClean="0">
                          <a:latin typeface="Cambria Math" panose="02040503050406030204" pitchFamily="18" charset="0"/>
                        </a:rPr>
                        <m:t>−</m:t>
                      </m:r>
                      <m:f>
                        <m:fPr>
                          <m:ctrlPr>
                            <a:rPr lang="en-US" altLang="zh-TW" sz="2800" b="0" i="1" smtClean="0">
                              <a:latin typeface="Cambria Math" panose="02040503050406030204" pitchFamily="18" charset="0"/>
                            </a:rPr>
                          </m:ctrlPr>
                        </m:fPr>
                        <m:num>
                          <m:r>
                            <a:rPr lang="en-US" altLang="zh-TW" sz="2800" i="1">
                              <a:latin typeface="Cambria Math" panose="02040503050406030204" pitchFamily="18" charset="0"/>
                            </a:rPr>
                            <m:t>𝑎</m:t>
                          </m:r>
                        </m:num>
                        <m:den>
                          <m:sSubSup>
                            <m:sSubSupPr>
                              <m:ctrlPr>
                                <a:rPr lang="en-US" altLang="zh-TW" sz="2800" i="1" smtClean="0">
                                  <a:solidFill>
                                    <a:prstClr val="black"/>
                                  </a:solidFill>
                                  <a:latin typeface="Cambria Math" panose="02040503050406030204" pitchFamily="18" charset="0"/>
                                  <a:ea typeface="Cambria Math" panose="02040503050406030204" pitchFamily="18" charset="0"/>
                                </a:rPr>
                              </m:ctrlPr>
                            </m:sSubSupPr>
                            <m:e>
                              <m:r>
                                <a:rPr lang="en-US" altLang="zh-TW" sz="2800" i="1">
                                  <a:solidFill>
                                    <a:prstClr val="black"/>
                                  </a:solidFill>
                                  <a:latin typeface="Cambria Math" panose="02040503050406030204" pitchFamily="18" charset="0"/>
                                  <a:ea typeface="Cambria Math" panose="02040503050406030204" pitchFamily="18" charset="0"/>
                                </a:rPr>
                                <m:t>𝜎</m:t>
                              </m:r>
                            </m:e>
                            <m:sub>
                              <m:acc>
                                <m:accPr>
                                  <m:chr m:val="̇"/>
                                  <m:ctrlPr>
                                    <a:rPr lang="en-US" altLang="zh-TW" sz="2800" i="1">
                                      <a:solidFill>
                                        <a:prstClr val="black"/>
                                      </a:solidFill>
                                      <a:latin typeface="Cambria Math" panose="02040503050406030204" pitchFamily="18" charset="0"/>
                                      <a:ea typeface="Cambria Math" panose="02040503050406030204" pitchFamily="18" charset="0"/>
                                    </a:rPr>
                                  </m:ctrlPr>
                                </m:accPr>
                                <m:e>
                                  <m:r>
                                    <a:rPr lang="en-US" altLang="zh-TW" sz="2800" i="1">
                                      <a:solidFill>
                                        <a:prstClr val="black"/>
                                      </a:solidFill>
                                      <a:latin typeface="Cambria Math" panose="02040503050406030204" pitchFamily="18" charset="0"/>
                                      <a:ea typeface="Cambria Math" panose="02040503050406030204" pitchFamily="18" charset="0"/>
                                    </a:rPr>
                                    <m:t>𝑖</m:t>
                                  </m:r>
                                </m:e>
                              </m:acc>
                            </m:sub>
                            <m:sup>
                              <m:r>
                                <a:rPr lang="en-US" altLang="zh-TW" sz="2800" b="0" i="1" smtClean="0">
                                  <a:solidFill>
                                    <a:prstClr val="black"/>
                                  </a:solidFill>
                                  <a:latin typeface="Cambria Math" panose="02040503050406030204" pitchFamily="18" charset="0"/>
                                  <a:ea typeface="Cambria Math" panose="02040503050406030204" pitchFamily="18" charset="0"/>
                                </a:rPr>
                                <m:t>𝑡</m:t>
                              </m:r>
                            </m:sup>
                          </m:sSubSup>
                        </m:den>
                      </m:f>
                      <m:sSubSup>
                        <m:sSubSupPr>
                          <m:ctrlPr>
                            <a:rPr lang="en-US" altLang="zh-TW" sz="2800" i="1">
                              <a:solidFill>
                                <a:prstClr val="black"/>
                              </a:solidFill>
                              <a:latin typeface="Cambria Math" panose="02040503050406030204" pitchFamily="18" charset="0"/>
                              <a:ea typeface="Cambria Math" panose="02040503050406030204" pitchFamily="18" charset="0"/>
                            </a:rPr>
                          </m:ctrlPr>
                        </m:sSubSupPr>
                        <m:e>
                          <m:r>
                            <a:rPr lang="en-US" altLang="zh-TW" sz="2800" i="1">
                              <a:solidFill>
                                <a:prstClr val="black"/>
                              </a:solidFill>
                              <a:latin typeface="Cambria Math" panose="02040503050406030204" pitchFamily="18" charset="0"/>
                              <a:ea typeface="Cambria Math" panose="02040503050406030204" pitchFamily="18" charset="0"/>
                            </a:rPr>
                            <m:t>𝑔</m:t>
                          </m:r>
                        </m:e>
                        <m:sub>
                          <m:acc>
                            <m:accPr>
                              <m:chr m:val="̇"/>
                              <m:ctrlPr>
                                <a:rPr lang="en-US" altLang="zh-TW" sz="2800" i="1">
                                  <a:solidFill>
                                    <a:prstClr val="black"/>
                                  </a:solidFill>
                                  <a:latin typeface="Cambria Math" panose="02040503050406030204" pitchFamily="18" charset="0"/>
                                  <a:ea typeface="Cambria Math" panose="02040503050406030204" pitchFamily="18" charset="0"/>
                                </a:rPr>
                              </m:ctrlPr>
                            </m:accPr>
                            <m:e>
                              <m:r>
                                <a:rPr lang="en-US" altLang="zh-TW" sz="2800" i="1">
                                  <a:solidFill>
                                    <a:prstClr val="black"/>
                                  </a:solidFill>
                                  <a:latin typeface="Cambria Math" panose="02040503050406030204" pitchFamily="18" charset="0"/>
                                  <a:ea typeface="Cambria Math" panose="02040503050406030204" pitchFamily="18" charset="0"/>
                                </a:rPr>
                                <m:t>𝑖</m:t>
                              </m:r>
                            </m:e>
                          </m:acc>
                        </m:sub>
                        <m:sup>
                          <m:r>
                            <a:rPr lang="en-US" altLang="zh-TW" sz="2800" b="0" i="1" smtClean="0">
                              <a:solidFill>
                                <a:prstClr val="black"/>
                              </a:solidFill>
                              <a:latin typeface="Cambria Math" panose="02040503050406030204" pitchFamily="18" charset="0"/>
                              <a:ea typeface="Cambria Math" panose="02040503050406030204" pitchFamily="18" charset="0"/>
                            </a:rPr>
                            <m:t>𝑡</m:t>
                          </m:r>
                        </m:sup>
                      </m:sSubSup>
                    </m:oMath>
                  </m:oMathPara>
                </a14:m>
                <a:endParaRPr lang="zh-TW" altLang="en-US" sz="2800" dirty="0"/>
              </a:p>
            </p:txBody>
          </p:sp>
        </mc:Choice>
        <mc:Fallback>
          <p:sp>
            <p:nvSpPr>
              <p:cNvPr id="15" name="文字方塊 25"/>
              <p:cNvSpPr txBox="1">
                <a:spLocks noRot="1" noChangeAspect="1" noMove="1" noResize="1" noEditPoints="1" noAdjustHandles="1" noChangeArrowheads="1" noChangeShapeType="1" noTextEdit="1"/>
              </p:cNvSpPr>
              <p:nvPr/>
            </p:nvSpPr>
            <p:spPr>
              <a:xfrm>
                <a:off x="712437" y="5664997"/>
                <a:ext cx="3007810" cy="850426"/>
              </a:xfrm>
              <a:prstGeom prst="rect">
                <a:avLst/>
              </a:prstGeom>
              <a:blipFill rotWithShape="1">
                <a:blip r:embed="rId4"/>
                <a:stretch>
                  <a:fillRect l="-20" t="-19" r="-1190" b="-1903"/>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6" name="文字方塊 26"/>
              <p:cNvSpPr txBox="1"/>
              <p:nvPr/>
            </p:nvSpPr>
            <p:spPr>
              <a:xfrm>
                <a:off x="4100141" y="1848837"/>
                <a:ext cx="1356140" cy="458715"/>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Sup>
                        <m:sSubSupPr>
                          <m:ctrlPr>
                            <a:rPr lang="en-US" altLang="zh-TW" sz="2800" i="1">
                              <a:solidFill>
                                <a:prstClr val="black"/>
                              </a:solidFill>
                              <a:latin typeface="Cambria Math" panose="02040503050406030204" pitchFamily="18" charset="0"/>
                              <a:ea typeface="Cambria Math" panose="02040503050406030204" pitchFamily="18" charset="0"/>
                            </a:rPr>
                          </m:ctrlPr>
                        </m:sSubSupPr>
                        <m:e>
                          <m:r>
                            <a:rPr lang="en-US" altLang="zh-TW" sz="2800" i="1">
                              <a:solidFill>
                                <a:prstClr val="black"/>
                              </a:solidFill>
                              <a:latin typeface="Cambria Math" panose="02040503050406030204" pitchFamily="18" charset="0"/>
                              <a:ea typeface="Cambria Math" panose="02040503050406030204" pitchFamily="18" charset="0"/>
                            </a:rPr>
                            <m:t>𝜎</m:t>
                          </m:r>
                        </m:e>
                        <m:sub>
                          <m:acc>
                            <m:accPr>
                              <m:chr m:val="̇"/>
                              <m:ctrlPr>
                                <a:rPr lang="en-US" altLang="zh-TW" sz="2800" i="1">
                                  <a:solidFill>
                                    <a:prstClr val="black"/>
                                  </a:solidFill>
                                  <a:latin typeface="Cambria Math" panose="02040503050406030204" pitchFamily="18" charset="0"/>
                                  <a:ea typeface="Cambria Math" panose="02040503050406030204" pitchFamily="18" charset="0"/>
                                </a:rPr>
                              </m:ctrlPr>
                            </m:accPr>
                            <m:e>
                              <m:r>
                                <a:rPr lang="en-US" altLang="zh-TW" sz="2800" i="1">
                                  <a:solidFill>
                                    <a:prstClr val="black"/>
                                  </a:solidFill>
                                  <a:latin typeface="Cambria Math" panose="02040503050406030204" pitchFamily="18" charset="0"/>
                                  <a:ea typeface="Cambria Math" panose="02040503050406030204" pitchFamily="18" charset="0"/>
                                </a:rPr>
                                <m:t>𝑖</m:t>
                              </m:r>
                            </m:e>
                          </m:acc>
                        </m:sub>
                        <m:sup>
                          <m:r>
                            <a:rPr lang="en-US" altLang="zh-TW" sz="2800" i="1">
                              <a:solidFill>
                                <a:prstClr val="black"/>
                              </a:solidFill>
                              <a:latin typeface="Cambria Math" panose="02040503050406030204" pitchFamily="18" charset="0"/>
                              <a:ea typeface="Cambria Math" panose="02040503050406030204" pitchFamily="18" charset="0"/>
                            </a:rPr>
                            <m:t>0</m:t>
                          </m:r>
                        </m:sup>
                      </m:sSubSup>
                      <m:r>
                        <a:rPr lang="en-US" altLang="zh-TW" sz="2800">
                          <a:latin typeface="Cambria Math" panose="02040503050406030204" pitchFamily="18" charset="0"/>
                        </a:rPr>
                        <m:t>=</m:t>
                      </m:r>
                      <m:sSubSup>
                        <m:sSubSupPr>
                          <m:ctrlPr>
                            <a:rPr lang="en-US" altLang="zh-TW" sz="2800" i="1">
                              <a:solidFill>
                                <a:prstClr val="black"/>
                              </a:solidFill>
                              <a:latin typeface="Cambria Math" panose="02040503050406030204" pitchFamily="18" charset="0"/>
                              <a:ea typeface="Cambria Math" panose="02040503050406030204" pitchFamily="18" charset="0"/>
                            </a:rPr>
                          </m:ctrlPr>
                        </m:sSubSupPr>
                        <m:e>
                          <m:r>
                            <a:rPr lang="en-US" altLang="zh-TW" sz="2800" i="1">
                              <a:solidFill>
                                <a:prstClr val="black"/>
                              </a:solidFill>
                              <a:latin typeface="Cambria Math" panose="02040503050406030204" pitchFamily="18" charset="0"/>
                              <a:ea typeface="Cambria Math" panose="02040503050406030204" pitchFamily="18" charset="0"/>
                            </a:rPr>
                            <m:t>𝑔</m:t>
                          </m:r>
                        </m:e>
                        <m:sub>
                          <m:acc>
                            <m:accPr>
                              <m:chr m:val="̇"/>
                              <m:ctrlPr>
                                <a:rPr lang="en-US" altLang="zh-TW" sz="2800" i="1">
                                  <a:solidFill>
                                    <a:prstClr val="black"/>
                                  </a:solidFill>
                                  <a:latin typeface="Cambria Math" panose="02040503050406030204" pitchFamily="18" charset="0"/>
                                  <a:ea typeface="Cambria Math" panose="02040503050406030204" pitchFamily="18" charset="0"/>
                                </a:rPr>
                              </m:ctrlPr>
                            </m:accPr>
                            <m:e>
                              <m:r>
                                <a:rPr lang="en-US" altLang="zh-TW" sz="2800" i="1">
                                  <a:solidFill>
                                    <a:prstClr val="black"/>
                                  </a:solidFill>
                                  <a:latin typeface="Cambria Math" panose="02040503050406030204" pitchFamily="18" charset="0"/>
                                  <a:ea typeface="Cambria Math" panose="02040503050406030204" pitchFamily="18" charset="0"/>
                                </a:rPr>
                                <m:t>𝑖</m:t>
                              </m:r>
                            </m:e>
                          </m:acc>
                        </m:sub>
                        <m:sup>
                          <m:r>
                            <a:rPr lang="en-US" altLang="zh-TW" sz="2800" i="1">
                              <a:solidFill>
                                <a:prstClr val="black"/>
                              </a:solidFill>
                              <a:latin typeface="Cambria Math" panose="02040503050406030204" pitchFamily="18" charset="0"/>
                              <a:ea typeface="Cambria Math" panose="02040503050406030204" pitchFamily="18" charset="0"/>
                            </a:rPr>
                            <m:t>0</m:t>
                          </m:r>
                        </m:sup>
                      </m:sSubSup>
                    </m:oMath>
                  </m:oMathPara>
                </a14:m>
                <a:endParaRPr lang="zh-TW" altLang="en-US" sz="2800" dirty="0"/>
              </a:p>
            </p:txBody>
          </p:sp>
        </mc:Choice>
        <mc:Fallback>
          <p:sp>
            <p:nvSpPr>
              <p:cNvPr id="16" name="文字方塊 26"/>
              <p:cNvSpPr txBox="1">
                <a:spLocks noRot="1" noChangeAspect="1" noMove="1" noResize="1" noEditPoints="1" noAdjustHandles="1" noChangeArrowheads="1" noChangeShapeType="1" noTextEdit="1"/>
              </p:cNvSpPr>
              <p:nvPr/>
            </p:nvSpPr>
            <p:spPr>
              <a:xfrm>
                <a:off x="4100141" y="1848837"/>
                <a:ext cx="1356140" cy="458715"/>
              </a:xfrm>
              <a:prstGeom prst="rect">
                <a:avLst/>
              </a:prstGeom>
              <a:blipFill rotWithShape="1">
                <a:blip r:embed="rId5"/>
                <a:stretch>
                  <a:fillRect l="-43" t="-77" r="-6154" b="-4438"/>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7" name="文字方塊 27"/>
              <p:cNvSpPr txBox="1"/>
              <p:nvPr/>
            </p:nvSpPr>
            <p:spPr>
              <a:xfrm>
                <a:off x="4040733" y="2633206"/>
                <a:ext cx="5430910" cy="876843"/>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Sup>
                        <m:sSubSupPr>
                          <m:ctrlPr>
                            <a:rPr lang="en-US" altLang="zh-TW" sz="2800" i="1" smtClean="0">
                              <a:solidFill>
                                <a:prstClr val="black"/>
                              </a:solidFill>
                              <a:latin typeface="Cambria Math" panose="02040503050406030204" pitchFamily="18" charset="0"/>
                              <a:ea typeface="Cambria Math" panose="02040503050406030204" pitchFamily="18" charset="0"/>
                            </a:rPr>
                          </m:ctrlPr>
                        </m:sSubSupPr>
                        <m:e>
                          <m:r>
                            <a:rPr lang="en-US" altLang="zh-TW" sz="2800" i="1">
                              <a:solidFill>
                                <a:prstClr val="black"/>
                              </a:solidFill>
                              <a:latin typeface="Cambria Math" panose="02040503050406030204" pitchFamily="18" charset="0"/>
                              <a:ea typeface="Cambria Math" panose="02040503050406030204" pitchFamily="18" charset="0"/>
                            </a:rPr>
                            <m:t>𝜎</m:t>
                          </m:r>
                        </m:e>
                        <m:sub>
                          <m:acc>
                            <m:accPr>
                              <m:chr m:val="̇"/>
                              <m:ctrlPr>
                                <a:rPr lang="en-US" altLang="zh-TW" sz="2800" i="1">
                                  <a:solidFill>
                                    <a:prstClr val="black"/>
                                  </a:solidFill>
                                  <a:latin typeface="Cambria Math" panose="02040503050406030204" pitchFamily="18" charset="0"/>
                                  <a:ea typeface="Cambria Math" panose="02040503050406030204" pitchFamily="18" charset="0"/>
                                </a:rPr>
                              </m:ctrlPr>
                            </m:accPr>
                            <m:e>
                              <m:r>
                                <a:rPr lang="en-US" altLang="zh-TW" sz="2800" i="1">
                                  <a:solidFill>
                                    <a:prstClr val="black"/>
                                  </a:solidFill>
                                  <a:latin typeface="Cambria Math" panose="02040503050406030204" pitchFamily="18" charset="0"/>
                                  <a:ea typeface="Cambria Math" panose="02040503050406030204" pitchFamily="18" charset="0"/>
                                </a:rPr>
                                <m:t>𝑖</m:t>
                              </m:r>
                            </m:e>
                          </m:acc>
                        </m:sub>
                        <m:sup>
                          <m:r>
                            <a:rPr lang="en-US" altLang="zh-TW" sz="2800" i="1">
                              <a:solidFill>
                                <a:prstClr val="black"/>
                              </a:solidFill>
                              <a:latin typeface="Cambria Math" panose="02040503050406030204" pitchFamily="18" charset="0"/>
                              <a:ea typeface="Cambria Math" panose="02040503050406030204" pitchFamily="18" charset="0"/>
                            </a:rPr>
                            <m:t>1</m:t>
                          </m:r>
                        </m:sup>
                      </m:sSubSup>
                      <m:r>
                        <a:rPr lang="en-US" altLang="zh-TW" sz="2800" b="0" i="0" smtClean="0">
                          <a:latin typeface="Cambria Math" panose="02040503050406030204" pitchFamily="18" charset="0"/>
                        </a:rPr>
                        <m:t>=</m:t>
                      </m:r>
                      <m:rad>
                        <m:radPr>
                          <m:degHide m:val="on"/>
                          <m:ctrlPr>
                            <a:rPr lang="en-US" altLang="zh-TW" sz="2800" i="1">
                              <a:latin typeface="Cambria Math" panose="02040503050406030204" pitchFamily="18" charset="0"/>
                            </a:rPr>
                          </m:ctrlPr>
                        </m:radPr>
                        <m:deg/>
                        <m:e>
                          <m:sSup>
                            <m:sSupPr>
                              <m:ctrlPr>
                                <a:rPr lang="en-US" altLang="zh-TW" sz="2800" i="1">
                                  <a:latin typeface="Cambria Math" panose="02040503050406030204" pitchFamily="18" charset="0"/>
                                </a:rPr>
                              </m:ctrlPr>
                            </m:sSupPr>
                            <m:e>
                              <m:r>
                                <a:rPr lang="en-US" altLang="zh-TW" sz="2800" i="1">
                                  <a:latin typeface="Cambria Math" panose="02040503050406030204" pitchFamily="18" charset="0"/>
                                </a:rPr>
                                <m:t>𝛽</m:t>
                              </m:r>
                              <m:d>
                                <m:dPr>
                                  <m:ctrlPr>
                                    <a:rPr lang="en-US" altLang="zh-TW" sz="2800" i="1">
                                      <a:latin typeface="Cambria Math" panose="02040503050406030204" pitchFamily="18" charset="0"/>
                                    </a:rPr>
                                  </m:ctrlPr>
                                </m:dPr>
                                <m:e>
                                  <m:sSubSup>
                                    <m:sSubSupPr>
                                      <m:ctrlPr>
                                        <a:rPr lang="en-US" altLang="zh-TW" sz="2800" i="1">
                                          <a:solidFill>
                                            <a:prstClr val="black"/>
                                          </a:solidFill>
                                          <a:latin typeface="Cambria Math" panose="02040503050406030204" pitchFamily="18" charset="0"/>
                                          <a:ea typeface="Cambria Math" panose="02040503050406030204" pitchFamily="18" charset="0"/>
                                        </a:rPr>
                                      </m:ctrlPr>
                                    </m:sSubSupPr>
                                    <m:e>
                                      <m:r>
                                        <a:rPr lang="en-US" altLang="zh-TW" sz="2800" i="1">
                                          <a:solidFill>
                                            <a:prstClr val="black"/>
                                          </a:solidFill>
                                          <a:latin typeface="Cambria Math" panose="02040503050406030204" pitchFamily="18" charset="0"/>
                                          <a:ea typeface="Cambria Math" panose="02040503050406030204" pitchFamily="18" charset="0"/>
                                        </a:rPr>
                                        <m:t>𝜎</m:t>
                                      </m:r>
                                    </m:e>
                                    <m:sub>
                                      <m:acc>
                                        <m:accPr>
                                          <m:chr m:val="̇"/>
                                          <m:ctrlPr>
                                            <a:rPr lang="en-US" altLang="zh-TW" sz="2800" i="1">
                                              <a:solidFill>
                                                <a:prstClr val="black"/>
                                              </a:solidFill>
                                              <a:latin typeface="Cambria Math" panose="02040503050406030204" pitchFamily="18" charset="0"/>
                                              <a:ea typeface="Cambria Math" panose="02040503050406030204" pitchFamily="18" charset="0"/>
                                            </a:rPr>
                                          </m:ctrlPr>
                                        </m:accPr>
                                        <m:e>
                                          <m:r>
                                            <a:rPr lang="en-US" altLang="zh-TW" sz="2800" i="1">
                                              <a:solidFill>
                                                <a:prstClr val="black"/>
                                              </a:solidFill>
                                              <a:latin typeface="Cambria Math" panose="02040503050406030204" pitchFamily="18" charset="0"/>
                                              <a:ea typeface="Cambria Math" panose="02040503050406030204" pitchFamily="18" charset="0"/>
                                            </a:rPr>
                                            <m:t>𝑖</m:t>
                                          </m:r>
                                        </m:e>
                                      </m:acc>
                                    </m:sub>
                                    <m:sup>
                                      <m:r>
                                        <a:rPr lang="en-US" altLang="zh-TW" sz="2800" i="1">
                                          <a:solidFill>
                                            <a:prstClr val="black"/>
                                          </a:solidFill>
                                          <a:latin typeface="Cambria Math" panose="02040503050406030204" pitchFamily="18" charset="0"/>
                                          <a:ea typeface="Cambria Math" panose="02040503050406030204" pitchFamily="18" charset="0"/>
                                        </a:rPr>
                                        <m:t>0</m:t>
                                      </m:r>
                                    </m:sup>
                                  </m:sSubSup>
                                </m:e>
                              </m:d>
                            </m:e>
                            <m:sup>
                              <m:r>
                                <a:rPr lang="en-US" altLang="zh-TW" sz="2800" i="1">
                                  <a:latin typeface="Cambria Math" panose="02040503050406030204" pitchFamily="18" charset="0"/>
                                </a:rPr>
                                <m:t>2</m:t>
                              </m:r>
                            </m:sup>
                          </m:sSup>
                          <m:r>
                            <a:rPr lang="en-US" altLang="zh-TW" sz="2800" i="1">
                              <a:latin typeface="Cambria Math" panose="02040503050406030204" pitchFamily="18" charset="0"/>
                            </a:rPr>
                            <m:t>+</m:t>
                          </m:r>
                          <m:r>
                            <a:rPr lang="en-US" altLang="zh-TW" sz="2800" b="0" i="1" smtClean="0">
                              <a:latin typeface="Cambria Math" panose="02040503050406030204" pitchFamily="18" charset="0"/>
                            </a:rPr>
                            <m:t>(</m:t>
                          </m:r>
                          <m:r>
                            <a:rPr lang="en-US" altLang="zh-TW" sz="2800" b="0" i="1" smtClean="0">
                              <a:latin typeface="Cambria Math" panose="02040503050406030204" pitchFamily="18" charset="0"/>
                            </a:rPr>
                            <m:t>1</m:t>
                          </m:r>
                          <m:r>
                            <a:rPr lang="en-US" altLang="zh-TW" sz="2800" b="0" i="1" smtClean="0">
                              <a:latin typeface="Cambria Math" panose="02040503050406030204" pitchFamily="18" charset="0"/>
                            </a:rPr>
                            <m:t>−</m:t>
                          </m:r>
                          <m:r>
                            <a:rPr lang="en-US" altLang="zh-TW" sz="2800" b="0" i="1" smtClean="0">
                              <a:latin typeface="Cambria Math" panose="02040503050406030204" pitchFamily="18" charset="0"/>
                            </a:rPr>
                            <m:t>𝛽</m:t>
                          </m:r>
                          <m:r>
                            <a:rPr lang="en-US" altLang="zh-TW" sz="2800" b="0" i="1" smtClean="0">
                              <a:latin typeface="Cambria Math" panose="02040503050406030204" pitchFamily="18" charset="0"/>
                            </a:rPr>
                            <m:t>)</m:t>
                          </m:r>
                          <m:sSup>
                            <m:sSupPr>
                              <m:ctrlPr>
                                <a:rPr lang="en-US" altLang="zh-TW" sz="2800" i="1">
                                  <a:latin typeface="Cambria Math" panose="02040503050406030204" pitchFamily="18" charset="0"/>
                                </a:rPr>
                              </m:ctrlPr>
                            </m:sSupPr>
                            <m:e>
                              <m:d>
                                <m:dPr>
                                  <m:ctrlPr>
                                    <a:rPr lang="en-US" altLang="zh-TW" sz="2800" i="1">
                                      <a:latin typeface="Cambria Math" panose="02040503050406030204" pitchFamily="18" charset="0"/>
                                    </a:rPr>
                                  </m:ctrlPr>
                                </m:dPr>
                                <m:e>
                                  <m:sSubSup>
                                    <m:sSubSupPr>
                                      <m:ctrlPr>
                                        <a:rPr lang="en-US" altLang="zh-TW" sz="2800" i="1">
                                          <a:solidFill>
                                            <a:prstClr val="black"/>
                                          </a:solidFill>
                                          <a:latin typeface="Cambria Math" panose="02040503050406030204" pitchFamily="18" charset="0"/>
                                          <a:ea typeface="Cambria Math" panose="02040503050406030204" pitchFamily="18" charset="0"/>
                                        </a:rPr>
                                      </m:ctrlPr>
                                    </m:sSubSupPr>
                                    <m:e>
                                      <m:r>
                                        <a:rPr lang="en-US" altLang="zh-TW" sz="2800" i="1">
                                          <a:solidFill>
                                            <a:prstClr val="black"/>
                                          </a:solidFill>
                                          <a:latin typeface="Cambria Math" panose="02040503050406030204" pitchFamily="18" charset="0"/>
                                          <a:ea typeface="Cambria Math" panose="02040503050406030204" pitchFamily="18" charset="0"/>
                                        </a:rPr>
                                        <m:t>𝑔</m:t>
                                      </m:r>
                                    </m:e>
                                    <m:sub>
                                      <m:acc>
                                        <m:accPr>
                                          <m:chr m:val="̇"/>
                                          <m:ctrlPr>
                                            <a:rPr lang="en-US" altLang="zh-TW" sz="2800" i="1">
                                              <a:solidFill>
                                                <a:prstClr val="black"/>
                                              </a:solidFill>
                                              <a:latin typeface="Cambria Math" panose="02040503050406030204" pitchFamily="18" charset="0"/>
                                              <a:ea typeface="Cambria Math" panose="02040503050406030204" pitchFamily="18" charset="0"/>
                                            </a:rPr>
                                          </m:ctrlPr>
                                        </m:accPr>
                                        <m:e>
                                          <m:r>
                                            <a:rPr lang="en-US" altLang="zh-TW" sz="2800" i="1">
                                              <a:solidFill>
                                                <a:prstClr val="black"/>
                                              </a:solidFill>
                                              <a:latin typeface="Cambria Math" panose="02040503050406030204" pitchFamily="18" charset="0"/>
                                              <a:ea typeface="Cambria Math" panose="02040503050406030204" pitchFamily="18" charset="0"/>
                                            </a:rPr>
                                            <m:t>𝑖</m:t>
                                          </m:r>
                                        </m:e>
                                      </m:acc>
                                    </m:sub>
                                    <m:sup>
                                      <m:r>
                                        <a:rPr lang="en-US" altLang="zh-TW" sz="2800" i="1">
                                          <a:solidFill>
                                            <a:prstClr val="black"/>
                                          </a:solidFill>
                                          <a:latin typeface="Cambria Math" panose="02040503050406030204" pitchFamily="18" charset="0"/>
                                          <a:ea typeface="Cambria Math" panose="02040503050406030204" pitchFamily="18" charset="0"/>
                                        </a:rPr>
                                        <m:t>1</m:t>
                                      </m:r>
                                    </m:sup>
                                  </m:sSubSup>
                                </m:e>
                              </m:d>
                            </m:e>
                            <m:sup>
                              <m:r>
                                <a:rPr lang="en-US" altLang="zh-TW" sz="2800" i="1">
                                  <a:latin typeface="Cambria Math" panose="02040503050406030204" pitchFamily="18" charset="0"/>
                                </a:rPr>
                                <m:t>2</m:t>
                              </m:r>
                            </m:sup>
                          </m:sSup>
                          <m:r>
                            <a:rPr lang="en-US" altLang="zh-TW" sz="2800" b="0" i="1" smtClean="0">
                              <a:latin typeface="Cambria Math" panose="02040503050406030204" pitchFamily="18" charset="0"/>
                            </a:rPr>
                            <m:t>+</m:t>
                          </m:r>
                          <m:r>
                            <a:rPr lang="en-US" altLang="zh-TW" sz="2800" i="1">
                              <a:latin typeface="Cambria Math" panose="02040503050406030204" pitchFamily="18" charset="0"/>
                            </a:rPr>
                            <m:t>𝛿</m:t>
                          </m:r>
                        </m:e>
                      </m:rad>
                    </m:oMath>
                  </m:oMathPara>
                </a14:m>
                <a:endParaRPr lang="zh-TW" altLang="en-US" sz="2800" dirty="0"/>
              </a:p>
            </p:txBody>
          </p:sp>
        </mc:Choice>
        <mc:Fallback>
          <p:sp>
            <p:nvSpPr>
              <p:cNvPr id="17" name="文字方塊 27"/>
              <p:cNvSpPr txBox="1">
                <a:spLocks noRot="1" noChangeAspect="1" noMove="1" noResize="1" noEditPoints="1" noAdjustHandles="1" noChangeArrowheads="1" noChangeShapeType="1" noTextEdit="1"/>
              </p:cNvSpPr>
              <p:nvPr/>
            </p:nvSpPr>
            <p:spPr>
              <a:xfrm>
                <a:off x="4040733" y="2633206"/>
                <a:ext cx="5430910" cy="876843"/>
              </a:xfrm>
              <a:prstGeom prst="rect">
                <a:avLst/>
              </a:prstGeom>
              <a:blipFill rotWithShape="1">
                <a:blip r:embed="rId6"/>
                <a:stretch>
                  <a:fillRect l="-4" t="-57" r="-714" b="46"/>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8" name="文字方塊 28"/>
              <p:cNvSpPr txBox="1"/>
              <p:nvPr/>
            </p:nvSpPr>
            <p:spPr>
              <a:xfrm>
                <a:off x="4040733" y="5451765"/>
                <a:ext cx="5699894" cy="876843"/>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Sup>
                        <m:sSubSupPr>
                          <m:ctrlPr>
                            <a:rPr lang="en-US" altLang="zh-TW" sz="2800" i="1" smtClean="0">
                              <a:solidFill>
                                <a:prstClr val="black"/>
                              </a:solidFill>
                              <a:latin typeface="Cambria Math" panose="02040503050406030204" pitchFamily="18" charset="0"/>
                              <a:ea typeface="Cambria Math" panose="02040503050406030204" pitchFamily="18" charset="0"/>
                            </a:rPr>
                          </m:ctrlPr>
                        </m:sSubSupPr>
                        <m:e>
                          <m:r>
                            <a:rPr lang="en-US" altLang="zh-TW" sz="2800" i="1">
                              <a:solidFill>
                                <a:prstClr val="black"/>
                              </a:solidFill>
                              <a:latin typeface="Cambria Math" panose="02040503050406030204" pitchFamily="18" charset="0"/>
                              <a:ea typeface="Cambria Math" panose="02040503050406030204" pitchFamily="18" charset="0"/>
                            </a:rPr>
                            <m:t>𝜎</m:t>
                          </m:r>
                        </m:e>
                        <m:sub>
                          <m:acc>
                            <m:accPr>
                              <m:chr m:val="̇"/>
                              <m:ctrlPr>
                                <a:rPr lang="en-US" altLang="zh-TW" sz="2800" i="1">
                                  <a:solidFill>
                                    <a:prstClr val="black"/>
                                  </a:solidFill>
                                  <a:latin typeface="Cambria Math" panose="02040503050406030204" pitchFamily="18" charset="0"/>
                                  <a:ea typeface="Cambria Math" panose="02040503050406030204" pitchFamily="18" charset="0"/>
                                </a:rPr>
                              </m:ctrlPr>
                            </m:accPr>
                            <m:e>
                              <m:r>
                                <a:rPr lang="en-US" altLang="zh-TW" sz="2800" i="1">
                                  <a:solidFill>
                                    <a:prstClr val="black"/>
                                  </a:solidFill>
                                  <a:latin typeface="Cambria Math" panose="02040503050406030204" pitchFamily="18" charset="0"/>
                                  <a:ea typeface="Cambria Math" panose="02040503050406030204" pitchFamily="18" charset="0"/>
                                </a:rPr>
                                <m:t>𝑖</m:t>
                              </m:r>
                            </m:e>
                          </m:acc>
                        </m:sub>
                        <m:sup>
                          <m:r>
                            <a:rPr lang="en-US" altLang="zh-TW" sz="2800" i="1">
                              <a:solidFill>
                                <a:prstClr val="black"/>
                              </a:solidFill>
                              <a:latin typeface="Cambria Math" panose="02040503050406030204" pitchFamily="18" charset="0"/>
                              <a:ea typeface="Cambria Math" panose="02040503050406030204" pitchFamily="18" charset="0"/>
                            </a:rPr>
                            <m:t>𝑡</m:t>
                          </m:r>
                        </m:sup>
                      </m:sSubSup>
                      <m:r>
                        <a:rPr lang="en-US" altLang="zh-TW" sz="2800" b="0" i="0" smtClean="0">
                          <a:latin typeface="Cambria Math" panose="02040503050406030204" pitchFamily="18" charset="0"/>
                        </a:rPr>
                        <m:t>=</m:t>
                      </m:r>
                      <m:rad>
                        <m:radPr>
                          <m:degHide m:val="on"/>
                          <m:ctrlPr>
                            <a:rPr lang="en-US" altLang="zh-TW" sz="2800" i="1">
                              <a:latin typeface="Cambria Math" panose="02040503050406030204" pitchFamily="18" charset="0"/>
                            </a:rPr>
                          </m:ctrlPr>
                        </m:radPr>
                        <m:deg/>
                        <m:e>
                          <m:sSup>
                            <m:sSupPr>
                              <m:ctrlPr>
                                <a:rPr lang="en-US" altLang="zh-TW" sz="2800" i="1">
                                  <a:latin typeface="Cambria Math" panose="02040503050406030204" pitchFamily="18" charset="0"/>
                                </a:rPr>
                              </m:ctrlPr>
                            </m:sSupPr>
                            <m:e>
                              <m:r>
                                <a:rPr lang="en-US" altLang="zh-TW" sz="2800" i="1">
                                  <a:latin typeface="Cambria Math" panose="02040503050406030204" pitchFamily="18" charset="0"/>
                                </a:rPr>
                                <m:t>𝛽</m:t>
                              </m:r>
                              <m:d>
                                <m:dPr>
                                  <m:ctrlPr>
                                    <a:rPr lang="en-US" altLang="zh-TW" sz="2800" i="1">
                                      <a:latin typeface="Cambria Math" panose="02040503050406030204" pitchFamily="18" charset="0"/>
                                    </a:rPr>
                                  </m:ctrlPr>
                                </m:dPr>
                                <m:e>
                                  <m:sSubSup>
                                    <m:sSubSupPr>
                                      <m:ctrlPr>
                                        <a:rPr lang="en-US" altLang="zh-TW" sz="2800" i="1">
                                          <a:solidFill>
                                            <a:prstClr val="black"/>
                                          </a:solidFill>
                                          <a:latin typeface="Cambria Math" panose="02040503050406030204" pitchFamily="18" charset="0"/>
                                          <a:ea typeface="Cambria Math" panose="02040503050406030204" pitchFamily="18" charset="0"/>
                                        </a:rPr>
                                      </m:ctrlPr>
                                    </m:sSubSupPr>
                                    <m:e>
                                      <m:r>
                                        <a:rPr lang="en-US" altLang="zh-TW" sz="2800" i="1">
                                          <a:solidFill>
                                            <a:prstClr val="black"/>
                                          </a:solidFill>
                                          <a:latin typeface="Cambria Math" panose="02040503050406030204" pitchFamily="18" charset="0"/>
                                          <a:ea typeface="Cambria Math" panose="02040503050406030204" pitchFamily="18" charset="0"/>
                                        </a:rPr>
                                        <m:t>𝜎</m:t>
                                      </m:r>
                                    </m:e>
                                    <m:sub>
                                      <m:acc>
                                        <m:accPr>
                                          <m:chr m:val="̇"/>
                                          <m:ctrlPr>
                                            <a:rPr lang="en-US" altLang="zh-TW" sz="2800" i="1">
                                              <a:solidFill>
                                                <a:prstClr val="black"/>
                                              </a:solidFill>
                                              <a:latin typeface="Cambria Math" panose="02040503050406030204" pitchFamily="18" charset="0"/>
                                              <a:ea typeface="Cambria Math" panose="02040503050406030204" pitchFamily="18" charset="0"/>
                                            </a:rPr>
                                          </m:ctrlPr>
                                        </m:accPr>
                                        <m:e>
                                          <m:r>
                                            <a:rPr lang="en-US" altLang="zh-TW" sz="2800" i="1">
                                              <a:solidFill>
                                                <a:prstClr val="black"/>
                                              </a:solidFill>
                                              <a:latin typeface="Cambria Math" panose="02040503050406030204" pitchFamily="18" charset="0"/>
                                              <a:ea typeface="Cambria Math" panose="02040503050406030204" pitchFamily="18" charset="0"/>
                                            </a:rPr>
                                            <m:t>𝑖</m:t>
                                          </m:r>
                                        </m:e>
                                      </m:acc>
                                    </m:sub>
                                    <m:sup>
                                      <m:r>
                                        <a:rPr lang="en-US" altLang="zh-TW" sz="2800" b="0" i="1" smtClean="0">
                                          <a:solidFill>
                                            <a:prstClr val="black"/>
                                          </a:solidFill>
                                          <a:latin typeface="Cambria Math" panose="02040503050406030204" pitchFamily="18" charset="0"/>
                                          <a:ea typeface="Cambria Math" panose="02040503050406030204" pitchFamily="18" charset="0"/>
                                        </a:rPr>
                                        <m:t>𝑡</m:t>
                                      </m:r>
                                      <m:r>
                                        <a:rPr lang="en-US" altLang="zh-TW" sz="2800" b="0" i="1" smtClean="0">
                                          <a:solidFill>
                                            <a:prstClr val="black"/>
                                          </a:solidFill>
                                          <a:latin typeface="Cambria Math" panose="02040503050406030204" pitchFamily="18" charset="0"/>
                                          <a:ea typeface="Cambria Math" panose="02040503050406030204" pitchFamily="18" charset="0"/>
                                        </a:rPr>
                                        <m:t>−</m:t>
                                      </m:r>
                                      <m:r>
                                        <a:rPr lang="en-US" altLang="zh-TW" sz="2800" b="0" i="1" smtClean="0">
                                          <a:solidFill>
                                            <a:prstClr val="black"/>
                                          </a:solidFill>
                                          <a:latin typeface="Cambria Math" panose="02040503050406030204" pitchFamily="18" charset="0"/>
                                          <a:ea typeface="Cambria Math" panose="02040503050406030204" pitchFamily="18" charset="0"/>
                                        </a:rPr>
                                        <m:t>1</m:t>
                                      </m:r>
                                    </m:sup>
                                  </m:sSubSup>
                                </m:e>
                              </m:d>
                            </m:e>
                            <m:sup>
                              <m:r>
                                <a:rPr lang="en-US" altLang="zh-TW" sz="2800" i="1">
                                  <a:latin typeface="Cambria Math" panose="02040503050406030204" pitchFamily="18" charset="0"/>
                                </a:rPr>
                                <m:t>2</m:t>
                              </m:r>
                            </m:sup>
                          </m:sSup>
                          <m:r>
                            <a:rPr lang="en-US" altLang="zh-TW" sz="2800" i="1">
                              <a:latin typeface="Cambria Math" panose="02040503050406030204" pitchFamily="18" charset="0"/>
                            </a:rPr>
                            <m:t>+(</m:t>
                          </m:r>
                          <m:r>
                            <a:rPr lang="en-US" altLang="zh-TW" sz="2800" i="1">
                              <a:latin typeface="Cambria Math" panose="02040503050406030204" pitchFamily="18" charset="0"/>
                            </a:rPr>
                            <m:t>1</m:t>
                          </m:r>
                          <m:r>
                            <a:rPr lang="en-US" altLang="zh-TW" sz="2800" i="1">
                              <a:latin typeface="Cambria Math" panose="02040503050406030204" pitchFamily="18" charset="0"/>
                            </a:rPr>
                            <m:t>−</m:t>
                          </m:r>
                          <m:r>
                            <a:rPr lang="en-US" altLang="zh-TW" sz="2800" i="1">
                              <a:latin typeface="Cambria Math" panose="02040503050406030204" pitchFamily="18" charset="0"/>
                            </a:rPr>
                            <m:t>𝛽</m:t>
                          </m:r>
                          <m:r>
                            <a:rPr lang="en-US" altLang="zh-TW" sz="2800" i="1">
                              <a:latin typeface="Cambria Math" panose="02040503050406030204" pitchFamily="18" charset="0"/>
                            </a:rPr>
                            <m:t>)</m:t>
                          </m:r>
                          <m:sSup>
                            <m:sSupPr>
                              <m:ctrlPr>
                                <a:rPr lang="en-US" altLang="zh-TW" sz="2800" i="1">
                                  <a:latin typeface="Cambria Math" panose="02040503050406030204" pitchFamily="18" charset="0"/>
                                </a:rPr>
                              </m:ctrlPr>
                            </m:sSupPr>
                            <m:e>
                              <m:d>
                                <m:dPr>
                                  <m:ctrlPr>
                                    <a:rPr lang="en-US" altLang="zh-TW" sz="2800" i="1">
                                      <a:latin typeface="Cambria Math" panose="02040503050406030204" pitchFamily="18" charset="0"/>
                                    </a:rPr>
                                  </m:ctrlPr>
                                </m:dPr>
                                <m:e>
                                  <m:sSubSup>
                                    <m:sSubSupPr>
                                      <m:ctrlPr>
                                        <a:rPr lang="en-US" altLang="zh-TW" sz="2800" i="1">
                                          <a:solidFill>
                                            <a:prstClr val="black"/>
                                          </a:solidFill>
                                          <a:latin typeface="Cambria Math" panose="02040503050406030204" pitchFamily="18" charset="0"/>
                                          <a:ea typeface="Cambria Math" panose="02040503050406030204" pitchFamily="18" charset="0"/>
                                        </a:rPr>
                                      </m:ctrlPr>
                                    </m:sSubSupPr>
                                    <m:e>
                                      <m:r>
                                        <a:rPr lang="en-US" altLang="zh-TW" sz="2800" i="1">
                                          <a:solidFill>
                                            <a:prstClr val="black"/>
                                          </a:solidFill>
                                          <a:latin typeface="Cambria Math" panose="02040503050406030204" pitchFamily="18" charset="0"/>
                                          <a:ea typeface="Cambria Math" panose="02040503050406030204" pitchFamily="18" charset="0"/>
                                        </a:rPr>
                                        <m:t>𝑔</m:t>
                                      </m:r>
                                    </m:e>
                                    <m:sub>
                                      <m:acc>
                                        <m:accPr>
                                          <m:chr m:val="̇"/>
                                          <m:ctrlPr>
                                            <a:rPr lang="en-US" altLang="zh-TW" sz="2800" i="1">
                                              <a:solidFill>
                                                <a:prstClr val="black"/>
                                              </a:solidFill>
                                              <a:latin typeface="Cambria Math" panose="02040503050406030204" pitchFamily="18" charset="0"/>
                                              <a:ea typeface="Cambria Math" panose="02040503050406030204" pitchFamily="18" charset="0"/>
                                            </a:rPr>
                                          </m:ctrlPr>
                                        </m:accPr>
                                        <m:e>
                                          <m:r>
                                            <a:rPr lang="en-US" altLang="zh-TW" sz="2800" i="1">
                                              <a:solidFill>
                                                <a:prstClr val="black"/>
                                              </a:solidFill>
                                              <a:latin typeface="Cambria Math" panose="02040503050406030204" pitchFamily="18" charset="0"/>
                                              <a:ea typeface="Cambria Math" panose="02040503050406030204" pitchFamily="18" charset="0"/>
                                            </a:rPr>
                                            <m:t>𝑖</m:t>
                                          </m:r>
                                        </m:e>
                                      </m:acc>
                                    </m:sub>
                                    <m:sup>
                                      <m:r>
                                        <a:rPr lang="en-US" altLang="zh-TW" sz="2800" b="0" i="1" smtClean="0">
                                          <a:solidFill>
                                            <a:prstClr val="black"/>
                                          </a:solidFill>
                                          <a:latin typeface="Cambria Math" panose="02040503050406030204" pitchFamily="18" charset="0"/>
                                          <a:ea typeface="Cambria Math" panose="02040503050406030204" pitchFamily="18" charset="0"/>
                                        </a:rPr>
                                        <m:t>𝑡</m:t>
                                      </m:r>
                                    </m:sup>
                                  </m:sSubSup>
                                </m:e>
                              </m:d>
                            </m:e>
                            <m:sup>
                              <m:r>
                                <a:rPr lang="en-US" altLang="zh-TW" sz="2800" i="1">
                                  <a:latin typeface="Cambria Math" panose="02040503050406030204" pitchFamily="18" charset="0"/>
                                </a:rPr>
                                <m:t>2</m:t>
                              </m:r>
                            </m:sup>
                          </m:sSup>
                          <m:r>
                            <a:rPr lang="en-US" altLang="zh-TW" sz="2800" i="1">
                              <a:latin typeface="Cambria Math" panose="02040503050406030204" pitchFamily="18" charset="0"/>
                            </a:rPr>
                            <m:t>+</m:t>
                          </m:r>
                          <m:r>
                            <a:rPr lang="en-US" altLang="zh-TW" sz="2800" i="1">
                              <a:latin typeface="Cambria Math" panose="02040503050406030204" pitchFamily="18" charset="0"/>
                            </a:rPr>
                            <m:t>𝛿</m:t>
                          </m:r>
                        </m:e>
                      </m:rad>
                    </m:oMath>
                  </m:oMathPara>
                </a14:m>
                <a:endParaRPr lang="zh-TW" altLang="en-US" sz="2800" dirty="0"/>
              </a:p>
            </p:txBody>
          </p:sp>
        </mc:Choice>
        <mc:Fallback>
          <p:sp>
            <p:nvSpPr>
              <p:cNvPr id="18" name="文字方塊 28"/>
              <p:cNvSpPr txBox="1">
                <a:spLocks noRot="1" noChangeAspect="1" noMove="1" noResize="1" noEditPoints="1" noAdjustHandles="1" noChangeArrowheads="1" noChangeShapeType="1" noTextEdit="1"/>
              </p:cNvSpPr>
              <p:nvPr/>
            </p:nvSpPr>
            <p:spPr>
              <a:xfrm>
                <a:off x="4040733" y="5451765"/>
                <a:ext cx="5699894" cy="876843"/>
              </a:xfrm>
              <a:prstGeom prst="rect">
                <a:avLst/>
              </a:prstGeom>
              <a:blipFill rotWithShape="1">
                <a:blip r:embed="rId7"/>
                <a:stretch>
                  <a:fillRect l="-4" t="-33" r="-317" b="23"/>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9" name="文字方塊 29"/>
              <p:cNvSpPr txBox="1"/>
              <p:nvPr/>
            </p:nvSpPr>
            <p:spPr>
              <a:xfrm>
                <a:off x="713693" y="3914993"/>
                <a:ext cx="2872197" cy="853054"/>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Sup>
                        <m:sSubSupPr>
                          <m:ctrlPr>
                            <a:rPr lang="en-US" altLang="zh-TW" sz="2800" i="1" smtClean="0">
                              <a:latin typeface="Cambria Math" panose="02040503050406030204" pitchFamily="18" charset="0"/>
                              <a:ea typeface="Cambria Math" panose="02040503050406030204" pitchFamily="18" charset="0"/>
                            </a:rPr>
                          </m:ctrlPr>
                        </m:sSubSupPr>
                        <m:e>
                          <m:r>
                            <a:rPr lang="en-US" altLang="zh-TW" sz="2800" i="1">
                              <a:latin typeface="Cambria Math" panose="02040503050406030204" pitchFamily="18" charset="0"/>
                              <a:ea typeface="Cambria Math" panose="02040503050406030204" pitchFamily="18" charset="0"/>
                            </a:rPr>
                            <m:t>𝑤</m:t>
                          </m:r>
                        </m:e>
                        <m:sub>
                          <m:acc>
                            <m:accPr>
                              <m:chr m:val="̇"/>
                              <m:ctrlPr>
                                <a:rPr lang="en-US" altLang="zh-TW" sz="2800" i="1">
                                  <a:latin typeface="Cambria Math" panose="02040503050406030204" pitchFamily="18" charset="0"/>
                                  <a:ea typeface="Cambria Math" panose="02040503050406030204" pitchFamily="18" charset="0"/>
                                </a:rPr>
                              </m:ctrlPr>
                            </m:accPr>
                            <m:e>
                              <m:r>
                                <a:rPr lang="en-US" altLang="zh-TW" sz="2800" i="1">
                                  <a:latin typeface="Cambria Math" panose="02040503050406030204" pitchFamily="18" charset="0"/>
                                  <a:ea typeface="Cambria Math" panose="02040503050406030204" pitchFamily="18" charset="0"/>
                                </a:rPr>
                                <m:t>𝑖</m:t>
                              </m:r>
                            </m:e>
                          </m:acc>
                        </m:sub>
                        <m:sup>
                          <m:r>
                            <a:rPr lang="en-US" altLang="zh-TW" sz="2800" b="0" i="1" smtClean="0">
                              <a:latin typeface="Cambria Math" panose="02040503050406030204" pitchFamily="18" charset="0"/>
                              <a:ea typeface="Cambria Math" panose="02040503050406030204" pitchFamily="18" charset="0"/>
                            </a:rPr>
                            <m:t>3</m:t>
                          </m:r>
                        </m:sup>
                      </m:sSubSup>
                      <m:r>
                        <a:rPr lang="en-US" altLang="zh-TW" sz="2800" i="1" smtClean="0">
                          <a:latin typeface="Cambria Math" panose="02040503050406030204" pitchFamily="18" charset="0"/>
                          <a:ea typeface="Cambria Math" panose="02040503050406030204" pitchFamily="18" charset="0"/>
                        </a:rPr>
                        <m:t>←</m:t>
                      </m:r>
                      <m:sSubSup>
                        <m:sSubSupPr>
                          <m:ctrlPr>
                            <a:rPr lang="en-US" altLang="zh-TW" sz="2800" i="1">
                              <a:latin typeface="Cambria Math" panose="02040503050406030204" pitchFamily="18" charset="0"/>
                              <a:ea typeface="Cambria Math" panose="02040503050406030204" pitchFamily="18" charset="0"/>
                            </a:rPr>
                          </m:ctrlPr>
                        </m:sSubSupPr>
                        <m:e>
                          <m:r>
                            <a:rPr lang="en-US" altLang="zh-TW" sz="2800" i="1">
                              <a:latin typeface="Cambria Math" panose="02040503050406030204" pitchFamily="18" charset="0"/>
                              <a:ea typeface="Cambria Math" panose="02040503050406030204" pitchFamily="18" charset="0"/>
                            </a:rPr>
                            <m:t>𝑤</m:t>
                          </m:r>
                        </m:e>
                        <m:sub>
                          <m:acc>
                            <m:accPr>
                              <m:chr m:val="̇"/>
                              <m:ctrlPr>
                                <a:rPr lang="en-US" altLang="zh-TW" sz="2800" i="1">
                                  <a:latin typeface="Cambria Math" panose="02040503050406030204" pitchFamily="18" charset="0"/>
                                  <a:ea typeface="Cambria Math" panose="02040503050406030204" pitchFamily="18" charset="0"/>
                                </a:rPr>
                              </m:ctrlPr>
                            </m:accPr>
                            <m:e>
                              <m:r>
                                <a:rPr lang="en-US" altLang="zh-TW" sz="2800" i="1">
                                  <a:latin typeface="Cambria Math" panose="02040503050406030204" pitchFamily="18" charset="0"/>
                                  <a:ea typeface="Cambria Math" panose="02040503050406030204" pitchFamily="18" charset="0"/>
                                </a:rPr>
                                <m:t>𝑖</m:t>
                              </m:r>
                            </m:e>
                          </m:acc>
                        </m:sub>
                        <m:sup>
                          <m:r>
                            <a:rPr lang="en-US" altLang="zh-TW" sz="2800" b="0" i="1" smtClean="0">
                              <a:latin typeface="Cambria Math" panose="02040503050406030204" pitchFamily="18" charset="0"/>
                              <a:ea typeface="Cambria Math" panose="02040503050406030204" pitchFamily="18" charset="0"/>
                            </a:rPr>
                            <m:t>2</m:t>
                          </m:r>
                        </m:sup>
                      </m:sSubSup>
                      <m:r>
                        <a:rPr lang="en-US" altLang="zh-TW" sz="2800" b="0" i="1" smtClean="0">
                          <a:latin typeface="Cambria Math" panose="02040503050406030204" pitchFamily="18" charset="0"/>
                        </a:rPr>
                        <m:t>−</m:t>
                      </m:r>
                      <m:f>
                        <m:fPr>
                          <m:ctrlPr>
                            <a:rPr lang="en-US" altLang="zh-TW" sz="2800" b="0" i="1" smtClean="0">
                              <a:latin typeface="Cambria Math" panose="02040503050406030204" pitchFamily="18" charset="0"/>
                            </a:rPr>
                          </m:ctrlPr>
                        </m:fPr>
                        <m:num>
                          <m:r>
                            <a:rPr lang="en-US" altLang="zh-TW" sz="2800" i="1">
                              <a:latin typeface="Cambria Math" panose="02040503050406030204" pitchFamily="18" charset="0"/>
                            </a:rPr>
                            <m:t>𝑎</m:t>
                          </m:r>
                        </m:num>
                        <m:den>
                          <m:sSubSup>
                            <m:sSubSupPr>
                              <m:ctrlPr>
                                <a:rPr lang="en-US" altLang="zh-TW" sz="2800" i="1" smtClean="0">
                                  <a:solidFill>
                                    <a:prstClr val="black"/>
                                  </a:solidFill>
                                  <a:latin typeface="Cambria Math" panose="02040503050406030204" pitchFamily="18" charset="0"/>
                                  <a:ea typeface="Cambria Math" panose="02040503050406030204" pitchFamily="18" charset="0"/>
                                </a:rPr>
                              </m:ctrlPr>
                            </m:sSubSupPr>
                            <m:e>
                              <m:r>
                                <a:rPr lang="en-US" altLang="zh-TW" sz="2800" i="1">
                                  <a:solidFill>
                                    <a:prstClr val="black"/>
                                  </a:solidFill>
                                  <a:latin typeface="Cambria Math" panose="02040503050406030204" pitchFamily="18" charset="0"/>
                                  <a:ea typeface="Cambria Math" panose="02040503050406030204" pitchFamily="18" charset="0"/>
                                </a:rPr>
                                <m:t>𝜎</m:t>
                              </m:r>
                            </m:e>
                            <m:sub>
                              <m:acc>
                                <m:accPr>
                                  <m:chr m:val="̇"/>
                                  <m:ctrlPr>
                                    <a:rPr lang="en-US" altLang="zh-TW" sz="2800" i="1">
                                      <a:solidFill>
                                        <a:prstClr val="black"/>
                                      </a:solidFill>
                                      <a:latin typeface="Cambria Math" panose="02040503050406030204" pitchFamily="18" charset="0"/>
                                      <a:ea typeface="Cambria Math" panose="02040503050406030204" pitchFamily="18" charset="0"/>
                                    </a:rPr>
                                  </m:ctrlPr>
                                </m:accPr>
                                <m:e>
                                  <m:r>
                                    <a:rPr lang="en-US" altLang="zh-TW" sz="2800" i="1">
                                      <a:solidFill>
                                        <a:prstClr val="black"/>
                                      </a:solidFill>
                                      <a:latin typeface="Cambria Math" panose="02040503050406030204" pitchFamily="18" charset="0"/>
                                      <a:ea typeface="Cambria Math" panose="02040503050406030204" pitchFamily="18" charset="0"/>
                                    </a:rPr>
                                    <m:t>𝑖</m:t>
                                  </m:r>
                                </m:e>
                              </m:acc>
                            </m:sub>
                            <m:sup>
                              <m:r>
                                <a:rPr lang="en-US" altLang="zh-TW" sz="2800" b="0" i="1" smtClean="0">
                                  <a:solidFill>
                                    <a:prstClr val="black"/>
                                  </a:solidFill>
                                  <a:latin typeface="Cambria Math" panose="02040503050406030204" pitchFamily="18" charset="0"/>
                                  <a:ea typeface="Cambria Math" panose="02040503050406030204" pitchFamily="18" charset="0"/>
                                </a:rPr>
                                <m:t>2</m:t>
                              </m:r>
                            </m:sup>
                          </m:sSubSup>
                        </m:den>
                      </m:f>
                      <m:sSubSup>
                        <m:sSubSupPr>
                          <m:ctrlPr>
                            <a:rPr lang="en-US" altLang="zh-TW" sz="2800" i="1">
                              <a:solidFill>
                                <a:prstClr val="black"/>
                              </a:solidFill>
                              <a:latin typeface="Cambria Math" panose="02040503050406030204" pitchFamily="18" charset="0"/>
                              <a:ea typeface="Cambria Math" panose="02040503050406030204" pitchFamily="18" charset="0"/>
                            </a:rPr>
                          </m:ctrlPr>
                        </m:sSubSupPr>
                        <m:e>
                          <m:r>
                            <a:rPr lang="en-US" altLang="zh-TW" sz="2800" i="1">
                              <a:solidFill>
                                <a:prstClr val="black"/>
                              </a:solidFill>
                              <a:latin typeface="Cambria Math" panose="02040503050406030204" pitchFamily="18" charset="0"/>
                              <a:ea typeface="Cambria Math" panose="02040503050406030204" pitchFamily="18" charset="0"/>
                            </a:rPr>
                            <m:t>𝑔</m:t>
                          </m:r>
                        </m:e>
                        <m:sub>
                          <m:acc>
                            <m:accPr>
                              <m:chr m:val="̇"/>
                              <m:ctrlPr>
                                <a:rPr lang="en-US" altLang="zh-TW" sz="2800" i="1">
                                  <a:solidFill>
                                    <a:prstClr val="black"/>
                                  </a:solidFill>
                                  <a:latin typeface="Cambria Math" panose="02040503050406030204" pitchFamily="18" charset="0"/>
                                  <a:ea typeface="Cambria Math" panose="02040503050406030204" pitchFamily="18" charset="0"/>
                                </a:rPr>
                              </m:ctrlPr>
                            </m:accPr>
                            <m:e>
                              <m:r>
                                <a:rPr lang="en-US" altLang="zh-TW" sz="2800" i="1">
                                  <a:solidFill>
                                    <a:prstClr val="black"/>
                                  </a:solidFill>
                                  <a:latin typeface="Cambria Math" panose="02040503050406030204" pitchFamily="18" charset="0"/>
                                  <a:ea typeface="Cambria Math" panose="02040503050406030204" pitchFamily="18" charset="0"/>
                                </a:rPr>
                                <m:t>𝑖</m:t>
                              </m:r>
                            </m:e>
                          </m:acc>
                        </m:sub>
                        <m:sup>
                          <m:r>
                            <a:rPr lang="en-US" altLang="zh-TW" sz="2800" b="0" i="1" smtClean="0">
                              <a:solidFill>
                                <a:prstClr val="black"/>
                              </a:solidFill>
                              <a:latin typeface="Cambria Math" panose="02040503050406030204" pitchFamily="18" charset="0"/>
                              <a:ea typeface="Cambria Math" panose="02040503050406030204" pitchFamily="18" charset="0"/>
                            </a:rPr>
                            <m:t>2</m:t>
                          </m:r>
                        </m:sup>
                      </m:sSubSup>
                    </m:oMath>
                  </m:oMathPara>
                </a14:m>
                <a:endParaRPr lang="zh-TW" altLang="en-US" sz="2800" dirty="0"/>
              </a:p>
            </p:txBody>
          </p:sp>
        </mc:Choice>
        <mc:Fallback>
          <p:sp>
            <p:nvSpPr>
              <p:cNvPr id="19" name="文字方塊 29"/>
              <p:cNvSpPr txBox="1">
                <a:spLocks noRot="1" noChangeAspect="1" noMove="1" noResize="1" noEditPoints="1" noAdjustHandles="1" noChangeArrowheads="1" noChangeShapeType="1" noTextEdit="1"/>
              </p:cNvSpPr>
              <p:nvPr/>
            </p:nvSpPr>
            <p:spPr>
              <a:xfrm>
                <a:off x="713693" y="3914993"/>
                <a:ext cx="2872197" cy="853054"/>
              </a:xfrm>
              <a:prstGeom prst="rect">
                <a:avLst/>
              </a:prstGeom>
              <a:blipFill rotWithShape="1">
                <a:blip r:embed="rId8"/>
                <a:stretch>
                  <a:fillRect l="-20" t="-26" r="-264" b="-1881"/>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0" name="文字方塊 30"/>
              <p:cNvSpPr txBox="1"/>
              <p:nvPr/>
            </p:nvSpPr>
            <p:spPr>
              <a:xfrm>
                <a:off x="3992803" y="3891204"/>
                <a:ext cx="5526769" cy="876843"/>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Sup>
                        <m:sSubSupPr>
                          <m:ctrlPr>
                            <a:rPr lang="en-US" altLang="zh-TW" sz="2800" i="1" smtClean="0">
                              <a:solidFill>
                                <a:prstClr val="black"/>
                              </a:solidFill>
                              <a:latin typeface="Cambria Math" panose="02040503050406030204" pitchFamily="18" charset="0"/>
                              <a:ea typeface="Cambria Math" panose="02040503050406030204" pitchFamily="18" charset="0"/>
                            </a:rPr>
                          </m:ctrlPr>
                        </m:sSubSupPr>
                        <m:e>
                          <m:r>
                            <a:rPr lang="en-US" altLang="zh-TW" sz="2800" i="1">
                              <a:solidFill>
                                <a:prstClr val="black"/>
                              </a:solidFill>
                              <a:latin typeface="Cambria Math" panose="02040503050406030204" pitchFamily="18" charset="0"/>
                              <a:ea typeface="Cambria Math" panose="02040503050406030204" pitchFamily="18" charset="0"/>
                            </a:rPr>
                            <m:t>𝜎</m:t>
                          </m:r>
                        </m:e>
                        <m:sub>
                          <m:acc>
                            <m:accPr>
                              <m:chr m:val="̇"/>
                              <m:ctrlPr>
                                <a:rPr lang="en-US" altLang="zh-TW" sz="2800" i="1">
                                  <a:solidFill>
                                    <a:prstClr val="black"/>
                                  </a:solidFill>
                                  <a:latin typeface="Cambria Math" panose="02040503050406030204" pitchFamily="18" charset="0"/>
                                  <a:ea typeface="Cambria Math" panose="02040503050406030204" pitchFamily="18" charset="0"/>
                                </a:rPr>
                              </m:ctrlPr>
                            </m:accPr>
                            <m:e>
                              <m:r>
                                <a:rPr lang="en-US" altLang="zh-TW" sz="2800" i="1">
                                  <a:solidFill>
                                    <a:prstClr val="black"/>
                                  </a:solidFill>
                                  <a:latin typeface="Cambria Math" panose="02040503050406030204" pitchFamily="18" charset="0"/>
                                  <a:ea typeface="Cambria Math" panose="02040503050406030204" pitchFamily="18" charset="0"/>
                                </a:rPr>
                                <m:t>𝑖</m:t>
                              </m:r>
                            </m:e>
                          </m:acc>
                        </m:sub>
                        <m:sup>
                          <m:r>
                            <a:rPr lang="en-US" altLang="zh-TW" sz="2800" i="1">
                              <a:solidFill>
                                <a:prstClr val="black"/>
                              </a:solidFill>
                              <a:latin typeface="Cambria Math" panose="02040503050406030204" pitchFamily="18" charset="0"/>
                              <a:ea typeface="Cambria Math" panose="02040503050406030204" pitchFamily="18" charset="0"/>
                            </a:rPr>
                            <m:t>2</m:t>
                          </m:r>
                        </m:sup>
                      </m:sSubSup>
                      <m:r>
                        <a:rPr lang="en-US" altLang="zh-TW" sz="2800" b="0" i="0" smtClean="0">
                          <a:latin typeface="Cambria Math" panose="02040503050406030204" pitchFamily="18" charset="0"/>
                        </a:rPr>
                        <m:t>=</m:t>
                      </m:r>
                      <m:rad>
                        <m:radPr>
                          <m:degHide m:val="on"/>
                          <m:ctrlPr>
                            <a:rPr lang="en-US" altLang="zh-TW" sz="2800" i="1">
                              <a:latin typeface="Cambria Math" panose="02040503050406030204" pitchFamily="18" charset="0"/>
                            </a:rPr>
                          </m:ctrlPr>
                        </m:radPr>
                        <m:deg/>
                        <m:e>
                          <m:sSup>
                            <m:sSupPr>
                              <m:ctrlPr>
                                <a:rPr lang="en-US" altLang="zh-TW" sz="2800" i="1">
                                  <a:latin typeface="Cambria Math" panose="02040503050406030204" pitchFamily="18" charset="0"/>
                                </a:rPr>
                              </m:ctrlPr>
                            </m:sSupPr>
                            <m:e>
                              <m:r>
                                <a:rPr lang="en-US" altLang="zh-TW" sz="2800" i="1">
                                  <a:latin typeface="Cambria Math" panose="02040503050406030204" pitchFamily="18" charset="0"/>
                                </a:rPr>
                                <m:t>𝛽</m:t>
                              </m:r>
                              <m:d>
                                <m:dPr>
                                  <m:ctrlPr>
                                    <a:rPr lang="en-US" altLang="zh-TW" sz="2800" i="1">
                                      <a:latin typeface="Cambria Math" panose="02040503050406030204" pitchFamily="18" charset="0"/>
                                    </a:rPr>
                                  </m:ctrlPr>
                                </m:dPr>
                                <m:e>
                                  <m:sSubSup>
                                    <m:sSubSupPr>
                                      <m:ctrlPr>
                                        <a:rPr lang="en-US" altLang="zh-TW" sz="2800" i="1">
                                          <a:solidFill>
                                            <a:prstClr val="black"/>
                                          </a:solidFill>
                                          <a:latin typeface="Cambria Math" panose="02040503050406030204" pitchFamily="18" charset="0"/>
                                          <a:ea typeface="Cambria Math" panose="02040503050406030204" pitchFamily="18" charset="0"/>
                                        </a:rPr>
                                      </m:ctrlPr>
                                    </m:sSubSupPr>
                                    <m:e>
                                      <m:r>
                                        <a:rPr lang="en-US" altLang="zh-TW" sz="2800" i="1">
                                          <a:solidFill>
                                            <a:prstClr val="black"/>
                                          </a:solidFill>
                                          <a:latin typeface="Cambria Math" panose="02040503050406030204" pitchFamily="18" charset="0"/>
                                          <a:ea typeface="Cambria Math" panose="02040503050406030204" pitchFamily="18" charset="0"/>
                                        </a:rPr>
                                        <m:t>𝜎</m:t>
                                      </m:r>
                                    </m:e>
                                    <m:sub>
                                      <m:acc>
                                        <m:accPr>
                                          <m:chr m:val="̇"/>
                                          <m:ctrlPr>
                                            <a:rPr lang="en-US" altLang="zh-TW" sz="2800" i="1">
                                              <a:solidFill>
                                                <a:prstClr val="black"/>
                                              </a:solidFill>
                                              <a:latin typeface="Cambria Math" panose="02040503050406030204" pitchFamily="18" charset="0"/>
                                              <a:ea typeface="Cambria Math" panose="02040503050406030204" pitchFamily="18" charset="0"/>
                                            </a:rPr>
                                          </m:ctrlPr>
                                        </m:accPr>
                                        <m:e>
                                          <m:r>
                                            <a:rPr lang="en-US" altLang="zh-TW" sz="2800" i="1">
                                              <a:solidFill>
                                                <a:prstClr val="black"/>
                                              </a:solidFill>
                                              <a:latin typeface="Cambria Math" panose="02040503050406030204" pitchFamily="18" charset="0"/>
                                              <a:ea typeface="Cambria Math" panose="02040503050406030204" pitchFamily="18" charset="0"/>
                                            </a:rPr>
                                            <m:t>𝑖</m:t>
                                          </m:r>
                                        </m:e>
                                      </m:acc>
                                    </m:sub>
                                    <m:sup>
                                      <m:r>
                                        <a:rPr lang="en-US" altLang="zh-TW" sz="2800" b="0" i="1" smtClean="0">
                                          <a:solidFill>
                                            <a:prstClr val="black"/>
                                          </a:solidFill>
                                          <a:latin typeface="Cambria Math" panose="02040503050406030204" pitchFamily="18" charset="0"/>
                                          <a:ea typeface="Cambria Math" panose="02040503050406030204" pitchFamily="18" charset="0"/>
                                        </a:rPr>
                                        <m:t>1</m:t>
                                      </m:r>
                                    </m:sup>
                                  </m:sSubSup>
                                </m:e>
                              </m:d>
                            </m:e>
                            <m:sup>
                              <m:r>
                                <a:rPr lang="en-US" altLang="zh-TW" sz="2800" i="1">
                                  <a:latin typeface="Cambria Math" panose="02040503050406030204" pitchFamily="18" charset="0"/>
                                </a:rPr>
                                <m:t>2</m:t>
                              </m:r>
                            </m:sup>
                          </m:sSup>
                          <m:r>
                            <a:rPr lang="en-US" altLang="zh-TW" sz="2800" i="1">
                              <a:latin typeface="Cambria Math" panose="02040503050406030204" pitchFamily="18" charset="0"/>
                            </a:rPr>
                            <m:t>+(</m:t>
                          </m:r>
                          <m:r>
                            <a:rPr lang="en-US" altLang="zh-TW" sz="2800" i="1">
                              <a:latin typeface="Cambria Math" panose="02040503050406030204" pitchFamily="18" charset="0"/>
                            </a:rPr>
                            <m:t>1</m:t>
                          </m:r>
                          <m:r>
                            <a:rPr lang="en-US" altLang="zh-TW" sz="2800" i="1">
                              <a:latin typeface="Cambria Math" panose="02040503050406030204" pitchFamily="18" charset="0"/>
                            </a:rPr>
                            <m:t>−</m:t>
                          </m:r>
                          <m:r>
                            <a:rPr lang="en-US" altLang="zh-TW" sz="2800" i="1">
                              <a:latin typeface="Cambria Math" panose="02040503050406030204" pitchFamily="18" charset="0"/>
                            </a:rPr>
                            <m:t>𝛽</m:t>
                          </m:r>
                          <m:r>
                            <a:rPr lang="en-US" altLang="zh-TW" sz="2800" i="1">
                              <a:latin typeface="Cambria Math" panose="02040503050406030204" pitchFamily="18" charset="0"/>
                            </a:rPr>
                            <m:t>)</m:t>
                          </m:r>
                          <m:sSup>
                            <m:sSupPr>
                              <m:ctrlPr>
                                <a:rPr lang="en-US" altLang="zh-TW" sz="2800" i="1">
                                  <a:latin typeface="Cambria Math" panose="02040503050406030204" pitchFamily="18" charset="0"/>
                                </a:rPr>
                              </m:ctrlPr>
                            </m:sSupPr>
                            <m:e>
                              <m:d>
                                <m:dPr>
                                  <m:ctrlPr>
                                    <a:rPr lang="en-US" altLang="zh-TW" sz="2800" i="1">
                                      <a:latin typeface="Cambria Math" panose="02040503050406030204" pitchFamily="18" charset="0"/>
                                    </a:rPr>
                                  </m:ctrlPr>
                                </m:dPr>
                                <m:e>
                                  <m:sSubSup>
                                    <m:sSubSupPr>
                                      <m:ctrlPr>
                                        <a:rPr lang="en-US" altLang="zh-TW" sz="2800" i="1">
                                          <a:solidFill>
                                            <a:prstClr val="black"/>
                                          </a:solidFill>
                                          <a:latin typeface="Cambria Math" panose="02040503050406030204" pitchFamily="18" charset="0"/>
                                          <a:ea typeface="Cambria Math" panose="02040503050406030204" pitchFamily="18" charset="0"/>
                                        </a:rPr>
                                      </m:ctrlPr>
                                    </m:sSubSupPr>
                                    <m:e>
                                      <m:r>
                                        <a:rPr lang="en-US" altLang="zh-TW" sz="2800" i="1">
                                          <a:solidFill>
                                            <a:prstClr val="black"/>
                                          </a:solidFill>
                                          <a:latin typeface="Cambria Math" panose="02040503050406030204" pitchFamily="18" charset="0"/>
                                          <a:ea typeface="Cambria Math" panose="02040503050406030204" pitchFamily="18" charset="0"/>
                                        </a:rPr>
                                        <m:t>𝑔</m:t>
                                      </m:r>
                                    </m:e>
                                    <m:sub>
                                      <m:acc>
                                        <m:accPr>
                                          <m:chr m:val="̇"/>
                                          <m:ctrlPr>
                                            <a:rPr lang="en-US" altLang="zh-TW" sz="2800" i="1">
                                              <a:solidFill>
                                                <a:prstClr val="black"/>
                                              </a:solidFill>
                                              <a:latin typeface="Cambria Math" panose="02040503050406030204" pitchFamily="18" charset="0"/>
                                              <a:ea typeface="Cambria Math" panose="02040503050406030204" pitchFamily="18" charset="0"/>
                                            </a:rPr>
                                          </m:ctrlPr>
                                        </m:accPr>
                                        <m:e>
                                          <m:r>
                                            <a:rPr lang="en-US" altLang="zh-TW" sz="2800" i="1">
                                              <a:solidFill>
                                                <a:prstClr val="black"/>
                                              </a:solidFill>
                                              <a:latin typeface="Cambria Math" panose="02040503050406030204" pitchFamily="18" charset="0"/>
                                              <a:ea typeface="Cambria Math" panose="02040503050406030204" pitchFamily="18" charset="0"/>
                                            </a:rPr>
                                            <m:t>𝑖</m:t>
                                          </m:r>
                                        </m:e>
                                      </m:acc>
                                    </m:sub>
                                    <m:sup>
                                      <m:r>
                                        <a:rPr lang="en-US" altLang="zh-TW" sz="2800" b="0" i="1" smtClean="0">
                                          <a:solidFill>
                                            <a:prstClr val="black"/>
                                          </a:solidFill>
                                          <a:latin typeface="Cambria Math" panose="02040503050406030204" pitchFamily="18" charset="0"/>
                                          <a:ea typeface="Cambria Math" panose="02040503050406030204" pitchFamily="18" charset="0"/>
                                        </a:rPr>
                                        <m:t>2</m:t>
                                      </m:r>
                                    </m:sup>
                                  </m:sSubSup>
                                </m:e>
                              </m:d>
                            </m:e>
                            <m:sup>
                              <m:r>
                                <a:rPr lang="en-US" altLang="zh-TW" sz="2800" i="1">
                                  <a:latin typeface="Cambria Math" panose="02040503050406030204" pitchFamily="18" charset="0"/>
                                </a:rPr>
                                <m:t>2</m:t>
                              </m:r>
                            </m:sup>
                          </m:sSup>
                          <m:r>
                            <a:rPr lang="en-US" altLang="zh-TW" sz="2800" i="1">
                              <a:latin typeface="Cambria Math" panose="02040503050406030204" pitchFamily="18" charset="0"/>
                            </a:rPr>
                            <m:t>+</m:t>
                          </m:r>
                          <m:r>
                            <a:rPr lang="en-US" altLang="zh-TW" sz="2800" i="1">
                              <a:latin typeface="Cambria Math" panose="02040503050406030204" pitchFamily="18" charset="0"/>
                            </a:rPr>
                            <m:t>𝛿</m:t>
                          </m:r>
                        </m:e>
                      </m:rad>
                    </m:oMath>
                  </m:oMathPara>
                </a14:m>
                <a:endParaRPr lang="zh-TW" altLang="en-US" sz="2800" dirty="0"/>
              </a:p>
            </p:txBody>
          </p:sp>
        </mc:Choice>
        <mc:Fallback>
          <p:sp>
            <p:nvSpPr>
              <p:cNvPr id="20" name="文字方塊 30"/>
              <p:cNvSpPr txBox="1">
                <a:spLocks noRot="1" noChangeAspect="1" noMove="1" noResize="1" noEditPoints="1" noAdjustHandles="1" noChangeArrowheads="1" noChangeShapeType="1" noTextEdit="1"/>
              </p:cNvSpPr>
              <p:nvPr/>
            </p:nvSpPr>
            <p:spPr>
              <a:xfrm>
                <a:off x="3992803" y="3891204"/>
                <a:ext cx="5526769" cy="876843"/>
              </a:xfrm>
              <a:prstGeom prst="rect">
                <a:avLst/>
              </a:prstGeom>
              <a:blipFill rotWithShape="1">
                <a:blip r:embed="rId9"/>
                <a:stretch>
                  <a:fillRect l="-10" t="-64" r="5" b="53"/>
                </a:stretch>
              </a:blipFill>
            </p:spPr>
            <p:txBody>
              <a:bodyPr/>
              <a:lstStyle/>
              <a:p>
                <a:r>
                  <a:rPr lang="zh-CN" altLang="en-US">
                    <a:noFill/>
                  </a:rPr>
                  <a:t> </a:t>
                </a:r>
              </a:p>
            </p:txBody>
          </p:sp>
        </mc:Fallback>
      </mc:AlternateContent>
      <p:graphicFrame>
        <p:nvGraphicFramePr>
          <p:cNvPr id="21" name="对象 20"/>
          <p:cNvGraphicFramePr>
            <a:graphicFrameLocks noChangeAspect="1"/>
          </p:cNvGraphicFramePr>
          <p:nvPr/>
        </p:nvGraphicFramePr>
        <p:xfrm>
          <a:off x="3808631" y="972083"/>
          <a:ext cx="3276600" cy="639763"/>
        </p:xfrm>
        <a:graphic>
          <a:graphicData uri="http://schemas.openxmlformats.org/presentationml/2006/ole">
            <mc:AlternateContent xmlns:mc="http://schemas.openxmlformats.org/markup-compatibility/2006">
              <mc:Choice xmlns:v="urn:schemas-microsoft-com:vml" Requires="v">
                <p:oleObj spid="_x0000_s14359" name="Equation" r:id="rId10" imgW="29565600" imgH="5791200" progId="Equation.DSMT4">
                  <p:embed/>
                </p:oleObj>
              </mc:Choice>
              <mc:Fallback>
                <p:oleObj name="Equation" r:id="rId10" imgW="29565600" imgH="5791200" progId="Equation.DSMT4">
                  <p:embed/>
                  <p:pic>
                    <p:nvPicPr>
                      <p:cNvPr id="0" name="对象 21"/>
                      <p:cNvPicPr/>
                      <p:nvPr/>
                    </p:nvPicPr>
                    <p:blipFill>
                      <a:blip r:embed="rId11"/>
                      <a:stretch>
                        <a:fillRect/>
                      </a:stretch>
                    </p:blipFill>
                    <p:spPr>
                      <a:xfrm>
                        <a:off x="3808631" y="972083"/>
                        <a:ext cx="3276600" cy="639763"/>
                      </a:xfrm>
                      <a:prstGeom prst="rect">
                        <a:avLst/>
                      </a:prstGeom>
                    </p:spPr>
                  </p:pic>
                </p:oleObj>
              </mc:Fallback>
            </mc:AlternateContent>
          </a:graphicData>
        </a:graphic>
      </p:graphicFrame>
      <mc:AlternateContent xmlns:mc="http://schemas.openxmlformats.org/markup-compatibility/2006">
        <mc:Choice xmlns:a14="http://schemas.microsoft.com/office/drawing/2010/main" Requires="a14">
          <p:sp>
            <p:nvSpPr>
              <p:cNvPr id="22" name="文本框 21"/>
              <p:cNvSpPr txBox="1"/>
              <p:nvPr/>
            </p:nvSpPr>
            <p:spPr>
              <a:xfrm>
                <a:off x="260491" y="814244"/>
                <a:ext cx="4057509" cy="797602"/>
              </a:xfrm>
              <a:prstGeom prst="rect">
                <a:avLst/>
              </a:prstGeom>
              <a:noFill/>
            </p:spPr>
            <p:txBody>
              <a:bodyPr wrap="square" rtlCol="0">
                <a:noAutofit/>
              </a:bodyPr>
              <a:lstStyle/>
              <a:p>
                <a:pPr>
                  <a:lnSpc>
                    <a:spcPct val="150000"/>
                  </a:lnSpc>
                </a:pPr>
                <a14:m>
                  <m:oMath xmlns:m="http://schemas.openxmlformats.org/officeDocument/2006/math">
                    <m:sSub>
                      <m:sSubPr>
                        <m:ctrlPr>
                          <a:rPr lang="zh-CN" altLang="en-US" sz="3200" i="1" smtClean="0">
                            <a:latin typeface="Cambria Math" panose="02040503050406030204" pitchFamily="18" charset="0"/>
                          </a:rPr>
                        </m:ctrlPr>
                      </m:sSubPr>
                      <m:e>
                        <m:r>
                          <a:rPr lang="zh-CN" altLang="en-US" sz="3200" i="1" smtClean="0">
                            <a:latin typeface="Cambria Math" panose="02040503050406030204" pitchFamily="18" charset="0"/>
                          </a:rPr>
                          <m:t>𝑤</m:t>
                        </m:r>
                      </m:e>
                      <m:sub>
                        <m:r>
                          <a:rPr lang="zh-CN" altLang="en-US" sz="3200" i="1" smtClean="0">
                            <a:latin typeface="Cambria Math" panose="02040503050406030204" pitchFamily="18" charset="0"/>
                          </a:rPr>
                          <m:t>𝑖</m:t>
                        </m:r>
                      </m:sub>
                    </m:sSub>
                  </m:oMath>
                </a14:m>
                <a:r>
                  <a:rPr lang="zh-CN" altLang="en-US" sz="2800" dirty="0">
                    <a:latin typeface="微软雅黑" panose="020B0503020204020204" pitchFamily="34" charset="-122"/>
                    <a:ea typeface="微软雅黑" panose="020B0503020204020204" pitchFamily="34" charset="-122"/>
                  </a:rPr>
                  <a:t>是模型的一个参数</a:t>
                </a:r>
                <a:endParaRPr lang="en-US" altLang="zh-CN" sz="3200" dirty="0">
                  <a:solidFill>
                    <a:srgbClr val="000000"/>
                  </a:solidFill>
                  <a:latin typeface="微软雅黑" panose="020B0503020204020204" pitchFamily="34" charset="-122"/>
                  <a:ea typeface="微软雅黑" panose="020B0503020204020204" pitchFamily="34" charset="-122"/>
                </a:endParaRPr>
              </a:p>
            </p:txBody>
          </p:sp>
        </mc:Choice>
        <mc:Fallback>
          <p:sp>
            <p:nvSpPr>
              <p:cNvPr id="22" name="文本框 21"/>
              <p:cNvSpPr txBox="1">
                <a:spLocks noRot="1" noChangeAspect="1" noMove="1" noResize="1" noEditPoints="1" noAdjustHandles="1" noChangeArrowheads="1" noChangeShapeType="1" noTextEdit="1"/>
              </p:cNvSpPr>
              <p:nvPr/>
            </p:nvSpPr>
            <p:spPr>
              <a:xfrm>
                <a:off x="260491" y="814244"/>
                <a:ext cx="4057509" cy="797602"/>
              </a:xfrm>
              <a:prstGeom prst="rect">
                <a:avLst/>
              </a:prstGeom>
              <a:blipFill rotWithShape="1">
                <a:blip r:embed="rId12"/>
                <a:stretch>
                  <a:fillRect l="-3" t="-22" b="27"/>
                </a:stretch>
              </a:blipFill>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3" grpId="0"/>
      <p:bldP spid="14" grpId="0"/>
      <p:bldP spid="15" grpId="0"/>
      <p:bldP spid="16" grpId="0"/>
      <p:bldP spid="17" grpId="0"/>
      <p:bldP spid="18" grpId="0"/>
      <p:bldP spid="19" grpId="0"/>
      <p:bldP spid="20"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777846" y="118538"/>
            <a:ext cx="11157480" cy="954107"/>
          </a:xfrm>
          <a:prstGeom prst="rect">
            <a:avLst/>
          </a:prstGeom>
          <a:noFill/>
        </p:spPr>
        <p:txBody>
          <a:bodyPr wrap="square" rtlCol="0">
            <a:spAutoFit/>
          </a:bodyPr>
          <a:lstStyle/>
          <a:p>
            <a:r>
              <a:rPr lang="zh-CN" altLang="en-US" sz="2800" b="1" dirty="0">
                <a:solidFill>
                  <a:srgbClr val="000000"/>
                </a:solidFill>
                <a:latin typeface="微软雅黑" panose="020B0503020204020204" pitchFamily="34" charset="-122"/>
                <a:ea typeface="微软雅黑" panose="020B0503020204020204" pitchFamily="34" charset="-122"/>
              </a:rPr>
              <a:t>梯度优化（修正）</a:t>
            </a:r>
            <a:endParaRPr lang="zh-CN" altLang="en-US" sz="2800" b="1" dirty="0">
              <a:solidFill>
                <a:srgbClr val="000000"/>
              </a:solidFill>
              <a:latin typeface="微软雅黑" panose="020B0503020204020204" pitchFamily="34" charset="-122"/>
              <a:ea typeface="微软雅黑" panose="020B0503020204020204" pitchFamily="34" charset="-122"/>
            </a:endParaRPr>
          </a:p>
          <a:p>
            <a:endParaRPr lang="zh-CN" altLang="en-US" sz="2800" b="1" dirty="0">
              <a:solidFill>
                <a:srgbClr val="000000"/>
              </a:solidFill>
              <a:latin typeface="微软雅黑" panose="020B0503020204020204" pitchFamily="34" charset="-122"/>
              <a:ea typeface="微软雅黑" panose="020B0503020204020204" pitchFamily="34" charset="-122"/>
            </a:endParaRPr>
          </a:p>
        </p:txBody>
      </p:sp>
      <p:cxnSp>
        <p:nvCxnSpPr>
          <p:cNvPr id="23" name="直線接點 42"/>
          <p:cNvCxnSpPr/>
          <p:nvPr/>
        </p:nvCxnSpPr>
        <p:spPr>
          <a:xfrm>
            <a:off x="7048651" y="5051755"/>
            <a:ext cx="0" cy="727092"/>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4" name="橢圓 23"/>
          <p:cNvSpPr/>
          <p:nvPr/>
        </p:nvSpPr>
        <p:spPr>
          <a:xfrm>
            <a:off x="6717614" y="4735232"/>
            <a:ext cx="633046" cy="633046"/>
          </a:xfrm>
          <a:prstGeom prst="ellipse">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25" name="直線接點 41"/>
          <p:cNvCxnSpPr/>
          <p:nvPr/>
        </p:nvCxnSpPr>
        <p:spPr>
          <a:xfrm>
            <a:off x="5113399" y="4027937"/>
            <a:ext cx="0" cy="1762613"/>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 name="直線接點 6"/>
          <p:cNvCxnSpPr/>
          <p:nvPr/>
        </p:nvCxnSpPr>
        <p:spPr>
          <a:xfrm>
            <a:off x="1873005" y="2930015"/>
            <a:ext cx="0" cy="2880060"/>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8" name="直線單箭頭接點 26"/>
          <p:cNvCxnSpPr/>
          <p:nvPr/>
        </p:nvCxnSpPr>
        <p:spPr>
          <a:xfrm>
            <a:off x="1981064" y="5778848"/>
            <a:ext cx="676977" cy="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9" name="手繪多邊形 5"/>
          <p:cNvSpPr/>
          <p:nvPr/>
        </p:nvSpPr>
        <p:spPr>
          <a:xfrm>
            <a:off x="1171546" y="1875064"/>
            <a:ext cx="7914542" cy="4208267"/>
          </a:xfrm>
          <a:custGeom>
            <a:avLst/>
            <a:gdLst>
              <a:gd name="connsiteX0" fmla="*/ 0 w 7754816"/>
              <a:gd name="connsiteY0" fmla="*/ 0 h 4208267"/>
              <a:gd name="connsiteX1" fmla="*/ 1019908 w 7754816"/>
              <a:gd name="connsiteY1" fmla="*/ 2356339 h 4208267"/>
              <a:gd name="connsiteX2" fmla="*/ 3499339 w 7754816"/>
              <a:gd name="connsiteY2" fmla="*/ 2760785 h 4208267"/>
              <a:gd name="connsiteX3" fmla="*/ 4783016 w 7754816"/>
              <a:gd name="connsiteY3" fmla="*/ 3130062 h 4208267"/>
              <a:gd name="connsiteX4" fmla="*/ 5820508 w 7754816"/>
              <a:gd name="connsiteY4" fmla="*/ 2602523 h 4208267"/>
              <a:gd name="connsiteX5" fmla="*/ 6664570 w 7754816"/>
              <a:gd name="connsiteY5" fmla="*/ 2391508 h 4208267"/>
              <a:gd name="connsiteX6" fmla="*/ 7561385 w 7754816"/>
              <a:gd name="connsiteY6" fmla="*/ 3991708 h 4208267"/>
              <a:gd name="connsiteX7" fmla="*/ 7754816 w 7754816"/>
              <a:gd name="connsiteY7" fmla="*/ 4149970 h 4208267"/>
              <a:gd name="connsiteX0-1" fmla="*/ 0 w 7754816"/>
              <a:gd name="connsiteY0-2" fmla="*/ 0 h 4208267"/>
              <a:gd name="connsiteX1-3" fmla="*/ 1019908 w 7754816"/>
              <a:gd name="connsiteY1-4" fmla="*/ 2356339 h 4208267"/>
              <a:gd name="connsiteX2-5" fmla="*/ 3499339 w 7754816"/>
              <a:gd name="connsiteY2-6" fmla="*/ 2760785 h 4208267"/>
              <a:gd name="connsiteX3-7" fmla="*/ 5732254 w 7754816"/>
              <a:gd name="connsiteY3-8" fmla="*/ 3511062 h 4208267"/>
              <a:gd name="connsiteX4-9" fmla="*/ 5820508 w 7754816"/>
              <a:gd name="connsiteY4-10" fmla="*/ 2602523 h 4208267"/>
              <a:gd name="connsiteX5-11" fmla="*/ 6664570 w 7754816"/>
              <a:gd name="connsiteY5-12" fmla="*/ 2391508 h 4208267"/>
              <a:gd name="connsiteX6-13" fmla="*/ 7561385 w 7754816"/>
              <a:gd name="connsiteY6-14" fmla="*/ 3991708 h 4208267"/>
              <a:gd name="connsiteX7-15" fmla="*/ 7754816 w 7754816"/>
              <a:gd name="connsiteY7-16" fmla="*/ 4149970 h 4208267"/>
              <a:gd name="connsiteX0-17" fmla="*/ 0 w 7754816"/>
              <a:gd name="connsiteY0-18" fmla="*/ 0 h 4208267"/>
              <a:gd name="connsiteX1-19" fmla="*/ 1019908 w 7754816"/>
              <a:gd name="connsiteY1-20" fmla="*/ 2356339 h 4208267"/>
              <a:gd name="connsiteX2-21" fmla="*/ 3499339 w 7754816"/>
              <a:gd name="connsiteY2-22" fmla="*/ 2760785 h 4208267"/>
              <a:gd name="connsiteX3-23" fmla="*/ 5732254 w 7754816"/>
              <a:gd name="connsiteY3-24" fmla="*/ 3511062 h 4208267"/>
              <a:gd name="connsiteX4-25" fmla="*/ 6289268 w 7754816"/>
              <a:gd name="connsiteY4-26" fmla="*/ 2754923 h 4208267"/>
              <a:gd name="connsiteX5-27" fmla="*/ 6664570 w 7754816"/>
              <a:gd name="connsiteY5-28" fmla="*/ 2391508 h 4208267"/>
              <a:gd name="connsiteX6-29" fmla="*/ 7561385 w 7754816"/>
              <a:gd name="connsiteY6-30" fmla="*/ 3991708 h 4208267"/>
              <a:gd name="connsiteX7-31" fmla="*/ 7754816 w 7754816"/>
              <a:gd name="connsiteY7-32" fmla="*/ 4149970 h 4208267"/>
              <a:gd name="connsiteX0-33" fmla="*/ 0 w 7754816"/>
              <a:gd name="connsiteY0-34" fmla="*/ 0 h 4208267"/>
              <a:gd name="connsiteX1-35" fmla="*/ 1019908 w 7754816"/>
              <a:gd name="connsiteY1-36" fmla="*/ 2356339 h 4208267"/>
              <a:gd name="connsiteX2-37" fmla="*/ 3941312 w 7754816"/>
              <a:gd name="connsiteY2-38" fmla="*/ 2760785 h 4208267"/>
              <a:gd name="connsiteX3-39" fmla="*/ 5732254 w 7754816"/>
              <a:gd name="connsiteY3-40" fmla="*/ 3511062 h 4208267"/>
              <a:gd name="connsiteX4-41" fmla="*/ 6289268 w 7754816"/>
              <a:gd name="connsiteY4-42" fmla="*/ 2754923 h 4208267"/>
              <a:gd name="connsiteX5-43" fmla="*/ 6664570 w 7754816"/>
              <a:gd name="connsiteY5-44" fmla="*/ 2391508 h 4208267"/>
              <a:gd name="connsiteX6-45" fmla="*/ 7561385 w 7754816"/>
              <a:gd name="connsiteY6-46" fmla="*/ 3991708 h 4208267"/>
              <a:gd name="connsiteX7-47" fmla="*/ 7754816 w 7754816"/>
              <a:gd name="connsiteY7-48" fmla="*/ 4149970 h 4208267"/>
              <a:gd name="connsiteX0-49" fmla="*/ 0 w 7754816"/>
              <a:gd name="connsiteY0-50" fmla="*/ 0 h 4208267"/>
              <a:gd name="connsiteX1-51" fmla="*/ 1019908 w 7754816"/>
              <a:gd name="connsiteY1-52" fmla="*/ 2356339 h 4208267"/>
              <a:gd name="connsiteX2-53" fmla="*/ 3941312 w 7754816"/>
              <a:gd name="connsiteY2-54" fmla="*/ 2760785 h 4208267"/>
              <a:gd name="connsiteX3-55" fmla="*/ 5732254 w 7754816"/>
              <a:gd name="connsiteY3-56" fmla="*/ 3511062 h 4208267"/>
              <a:gd name="connsiteX4-57" fmla="*/ 6289268 w 7754816"/>
              <a:gd name="connsiteY4-58" fmla="*/ 2754923 h 4208267"/>
              <a:gd name="connsiteX5-59" fmla="*/ 6664570 w 7754816"/>
              <a:gd name="connsiteY5-60" fmla="*/ 2391508 h 4208267"/>
              <a:gd name="connsiteX6-61" fmla="*/ 7561385 w 7754816"/>
              <a:gd name="connsiteY6-62" fmla="*/ 3991708 h 4208267"/>
              <a:gd name="connsiteX7-63" fmla="*/ 7754816 w 7754816"/>
              <a:gd name="connsiteY7-64" fmla="*/ 4149970 h 4208267"/>
              <a:gd name="connsiteX0-65" fmla="*/ 0 w 7754816"/>
              <a:gd name="connsiteY0-66" fmla="*/ 0 h 4208267"/>
              <a:gd name="connsiteX1-67" fmla="*/ 1314558 w 7754816"/>
              <a:gd name="connsiteY1-68" fmla="*/ 2225710 h 4208267"/>
              <a:gd name="connsiteX2-69" fmla="*/ 3941312 w 7754816"/>
              <a:gd name="connsiteY2-70" fmla="*/ 2760785 h 4208267"/>
              <a:gd name="connsiteX3-71" fmla="*/ 5732254 w 7754816"/>
              <a:gd name="connsiteY3-72" fmla="*/ 3511062 h 4208267"/>
              <a:gd name="connsiteX4-73" fmla="*/ 6289268 w 7754816"/>
              <a:gd name="connsiteY4-74" fmla="*/ 2754923 h 4208267"/>
              <a:gd name="connsiteX5-75" fmla="*/ 6664570 w 7754816"/>
              <a:gd name="connsiteY5-76" fmla="*/ 2391508 h 4208267"/>
              <a:gd name="connsiteX6-77" fmla="*/ 7561385 w 7754816"/>
              <a:gd name="connsiteY6-78" fmla="*/ 3991708 h 4208267"/>
              <a:gd name="connsiteX7-79" fmla="*/ 7754816 w 7754816"/>
              <a:gd name="connsiteY7-80" fmla="*/ 4149970 h 4208267"/>
              <a:gd name="connsiteX0-81" fmla="*/ 0 w 7754816"/>
              <a:gd name="connsiteY0-82" fmla="*/ 0 h 4208267"/>
              <a:gd name="connsiteX1-83" fmla="*/ 1314558 w 7754816"/>
              <a:gd name="connsiteY1-84" fmla="*/ 2225710 h 4208267"/>
              <a:gd name="connsiteX2-85" fmla="*/ 3767202 w 7754816"/>
              <a:gd name="connsiteY2-86" fmla="*/ 2717243 h 4208267"/>
              <a:gd name="connsiteX3-87" fmla="*/ 5732254 w 7754816"/>
              <a:gd name="connsiteY3-88" fmla="*/ 3511062 h 4208267"/>
              <a:gd name="connsiteX4-89" fmla="*/ 6289268 w 7754816"/>
              <a:gd name="connsiteY4-90" fmla="*/ 2754923 h 4208267"/>
              <a:gd name="connsiteX5-91" fmla="*/ 6664570 w 7754816"/>
              <a:gd name="connsiteY5-92" fmla="*/ 2391508 h 4208267"/>
              <a:gd name="connsiteX6-93" fmla="*/ 7561385 w 7754816"/>
              <a:gd name="connsiteY6-94" fmla="*/ 3991708 h 4208267"/>
              <a:gd name="connsiteX7-95" fmla="*/ 7754816 w 7754816"/>
              <a:gd name="connsiteY7-96" fmla="*/ 4149970 h 4208267"/>
              <a:gd name="connsiteX0-97" fmla="*/ 0 w 7754816"/>
              <a:gd name="connsiteY0-98" fmla="*/ 0 h 4208267"/>
              <a:gd name="connsiteX1-99" fmla="*/ 1314558 w 7754816"/>
              <a:gd name="connsiteY1-100" fmla="*/ 2225710 h 4208267"/>
              <a:gd name="connsiteX2-101" fmla="*/ 3767202 w 7754816"/>
              <a:gd name="connsiteY2-102" fmla="*/ 2717243 h 4208267"/>
              <a:gd name="connsiteX3-103" fmla="*/ 5732254 w 7754816"/>
              <a:gd name="connsiteY3-104" fmla="*/ 3511062 h 4208267"/>
              <a:gd name="connsiteX4-105" fmla="*/ 6289268 w 7754816"/>
              <a:gd name="connsiteY4-106" fmla="*/ 2754923 h 4208267"/>
              <a:gd name="connsiteX5-107" fmla="*/ 6664570 w 7754816"/>
              <a:gd name="connsiteY5-108" fmla="*/ 2391508 h 4208267"/>
              <a:gd name="connsiteX6-109" fmla="*/ 7561385 w 7754816"/>
              <a:gd name="connsiteY6-110" fmla="*/ 3991708 h 4208267"/>
              <a:gd name="connsiteX7-111" fmla="*/ 7754816 w 7754816"/>
              <a:gd name="connsiteY7-112" fmla="*/ 4149970 h 4208267"/>
              <a:gd name="connsiteX0-113" fmla="*/ 0 w 7754816"/>
              <a:gd name="connsiteY0-114" fmla="*/ 0 h 4208267"/>
              <a:gd name="connsiteX1-115" fmla="*/ 1314558 w 7754816"/>
              <a:gd name="connsiteY1-116" fmla="*/ 2225710 h 4208267"/>
              <a:gd name="connsiteX2-117" fmla="*/ 3823199 w 7754816"/>
              <a:gd name="connsiteY2-118" fmla="*/ 2698193 h 4208267"/>
              <a:gd name="connsiteX3-119" fmla="*/ 5732254 w 7754816"/>
              <a:gd name="connsiteY3-120" fmla="*/ 3511062 h 4208267"/>
              <a:gd name="connsiteX4-121" fmla="*/ 6289268 w 7754816"/>
              <a:gd name="connsiteY4-122" fmla="*/ 2754923 h 4208267"/>
              <a:gd name="connsiteX5-123" fmla="*/ 6664570 w 7754816"/>
              <a:gd name="connsiteY5-124" fmla="*/ 2391508 h 4208267"/>
              <a:gd name="connsiteX6-125" fmla="*/ 7561385 w 7754816"/>
              <a:gd name="connsiteY6-126" fmla="*/ 3991708 h 4208267"/>
              <a:gd name="connsiteX7-127" fmla="*/ 7754816 w 7754816"/>
              <a:gd name="connsiteY7-128" fmla="*/ 4149970 h 420826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7754816" h="4208267">
                <a:moveTo>
                  <a:pt x="0" y="0"/>
                </a:moveTo>
                <a:cubicBezTo>
                  <a:pt x="218342" y="948104"/>
                  <a:pt x="677358" y="1776011"/>
                  <a:pt x="1314558" y="2225710"/>
                </a:cubicBezTo>
                <a:cubicBezTo>
                  <a:pt x="1951758" y="2675409"/>
                  <a:pt x="3073523" y="2701682"/>
                  <a:pt x="3823199" y="2698193"/>
                </a:cubicBezTo>
                <a:cubicBezTo>
                  <a:pt x="4572875" y="2694704"/>
                  <a:pt x="5321243" y="3501607"/>
                  <a:pt x="5732254" y="3511062"/>
                </a:cubicBezTo>
                <a:cubicBezTo>
                  <a:pt x="6143265" y="3520517"/>
                  <a:pt x="6133882" y="2941515"/>
                  <a:pt x="6289268" y="2754923"/>
                </a:cubicBezTo>
                <a:cubicBezTo>
                  <a:pt x="6444654" y="2568331"/>
                  <a:pt x="6452551" y="2185377"/>
                  <a:pt x="6664570" y="2391508"/>
                </a:cubicBezTo>
                <a:cubicBezTo>
                  <a:pt x="6876589" y="2597639"/>
                  <a:pt x="7379677" y="3698631"/>
                  <a:pt x="7561385" y="3991708"/>
                </a:cubicBezTo>
                <a:cubicBezTo>
                  <a:pt x="7743093" y="4284785"/>
                  <a:pt x="7748954" y="4217377"/>
                  <a:pt x="7754816" y="4149970"/>
                </a:cubicBezTo>
              </a:path>
            </a:pathLst>
          </a:custGeom>
          <a:noFill/>
          <a:ln w="635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 name="橢圓 8"/>
          <p:cNvSpPr/>
          <p:nvPr/>
        </p:nvSpPr>
        <p:spPr>
          <a:xfrm>
            <a:off x="4796877" y="3938039"/>
            <a:ext cx="633046" cy="633046"/>
          </a:xfrm>
          <a:prstGeom prst="ellipse">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31" name="直線單箭頭接點 4"/>
          <p:cNvCxnSpPr/>
          <p:nvPr/>
        </p:nvCxnSpPr>
        <p:spPr>
          <a:xfrm>
            <a:off x="981913" y="5920560"/>
            <a:ext cx="8428024"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單箭頭接點 13"/>
          <p:cNvCxnSpPr/>
          <p:nvPr/>
        </p:nvCxnSpPr>
        <p:spPr>
          <a:xfrm flipV="1">
            <a:off x="1400145" y="1766918"/>
            <a:ext cx="0" cy="436280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3" name="文字方塊 9"/>
              <p:cNvSpPr txBox="1"/>
              <p:nvPr/>
            </p:nvSpPr>
            <p:spPr>
              <a:xfrm>
                <a:off x="497777" y="1616553"/>
                <a:ext cx="968272" cy="58477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altLang="zh-TW" sz="3200" i="1" smtClean="0">
                          <a:latin typeface="Cambria Math" panose="02040503050406030204" pitchFamily="18" charset="0"/>
                        </a:rPr>
                        <m:t>𝐿</m:t>
                      </m:r>
                    </m:oMath>
                  </m:oMathPara>
                </a14:m>
                <a:endParaRPr lang="zh-TW" altLang="en-US" sz="3200" dirty="0"/>
              </a:p>
            </p:txBody>
          </p:sp>
        </mc:Choice>
        <mc:Fallback>
          <p:sp>
            <p:nvSpPr>
              <p:cNvPr id="33" name="文字方塊 9"/>
              <p:cNvSpPr txBox="1">
                <a:spLocks noRot="1" noChangeAspect="1" noMove="1" noResize="1" noEditPoints="1" noAdjustHandles="1" noChangeArrowheads="1" noChangeShapeType="1" noTextEdit="1"/>
              </p:cNvSpPr>
              <p:nvPr/>
            </p:nvSpPr>
            <p:spPr>
              <a:xfrm>
                <a:off x="497777" y="1616553"/>
                <a:ext cx="968272" cy="584775"/>
              </a:xfrm>
              <a:prstGeom prst="rect">
                <a:avLst/>
              </a:prstGeom>
              <a:blipFill rotWithShape="1">
                <a:blip r:embed="rId1"/>
                <a:stretch>
                  <a:fillRect l="-59" t="-82" r="48" b="71"/>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4" name="文字方塊 16"/>
              <p:cNvSpPr txBox="1"/>
              <p:nvPr/>
            </p:nvSpPr>
            <p:spPr>
              <a:xfrm>
                <a:off x="6996226" y="5970084"/>
                <a:ext cx="5195774" cy="58477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altLang="zh-TW" sz="3200" i="1" dirty="0" smtClean="0">
                          <a:latin typeface="Cambria Math" panose="02040503050406030204" pitchFamily="18" charset="0"/>
                        </a:rPr>
                        <m:t>𝜃</m:t>
                      </m:r>
                    </m:oMath>
                  </m:oMathPara>
                </a14:m>
                <a:endParaRPr lang="zh-TW" altLang="en-US" sz="3200" dirty="0"/>
              </a:p>
            </p:txBody>
          </p:sp>
        </mc:Choice>
        <mc:Fallback>
          <p:sp>
            <p:nvSpPr>
              <p:cNvPr id="34" name="文字方塊 16"/>
              <p:cNvSpPr txBox="1">
                <a:spLocks noRot="1" noChangeAspect="1" noMove="1" noResize="1" noEditPoints="1" noAdjustHandles="1" noChangeArrowheads="1" noChangeShapeType="1" noTextEdit="1"/>
              </p:cNvSpPr>
              <p:nvPr/>
            </p:nvSpPr>
            <p:spPr>
              <a:xfrm>
                <a:off x="6996226" y="5970084"/>
                <a:ext cx="5195774" cy="584775"/>
              </a:xfrm>
              <a:prstGeom prst="rect">
                <a:avLst/>
              </a:prstGeom>
              <a:blipFill rotWithShape="1">
                <a:blip r:embed="rId2"/>
                <a:stretch>
                  <a:fillRect l="-8" t="-77" b="67"/>
                </a:stretch>
              </a:blipFill>
            </p:spPr>
            <p:txBody>
              <a:bodyPr/>
              <a:lstStyle/>
              <a:p>
                <a:r>
                  <a:rPr lang="zh-CN" altLang="en-US">
                    <a:noFill/>
                  </a:rPr>
                  <a:t> </a:t>
                </a:r>
              </a:p>
            </p:txBody>
          </p:sp>
        </mc:Fallback>
      </mc:AlternateContent>
      <p:sp>
        <p:nvSpPr>
          <p:cNvPr id="36" name="文字方塊 21"/>
          <p:cNvSpPr txBox="1"/>
          <p:nvPr/>
        </p:nvSpPr>
        <p:spPr>
          <a:xfrm>
            <a:off x="6289922" y="3573622"/>
            <a:ext cx="3350240" cy="523220"/>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r>
              <a:rPr lang="zh-CN" altLang="en-US" sz="2800" dirty="0">
                <a:latin typeface="微软雅黑" panose="020B0503020204020204" pitchFamily="34" charset="-122"/>
                <a:ea typeface="微软雅黑" panose="020B0503020204020204" pitchFamily="34" charset="-122"/>
              </a:rPr>
              <a:t>陷入局部极值点</a:t>
            </a:r>
            <a:endParaRPr lang="zh-TW" altLang="en-US" sz="2800" dirty="0">
              <a:latin typeface="微软雅黑" panose="020B0503020204020204" pitchFamily="34" charset="-122"/>
              <a:ea typeface="微软雅黑" panose="020B0503020204020204" pitchFamily="34" charset="-122"/>
            </a:endParaRPr>
          </a:p>
        </p:txBody>
      </p:sp>
      <p:sp>
        <p:nvSpPr>
          <p:cNvPr id="37" name="橢圓 20"/>
          <p:cNvSpPr/>
          <p:nvPr/>
        </p:nvSpPr>
        <p:spPr>
          <a:xfrm>
            <a:off x="1580208" y="2613492"/>
            <a:ext cx="633046" cy="633046"/>
          </a:xfrm>
          <a:prstGeom prst="ellipse">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mc:Choice xmlns:a14="http://schemas.microsoft.com/office/drawing/2010/main" Requires="a14">
          <p:sp>
            <p:nvSpPr>
              <p:cNvPr id="38" name="文字方塊 27"/>
              <p:cNvSpPr txBox="1"/>
              <p:nvPr/>
            </p:nvSpPr>
            <p:spPr>
              <a:xfrm>
                <a:off x="5506303" y="5440001"/>
                <a:ext cx="1288691" cy="822469"/>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14:m>
                  <m:oMathPara xmlns:m="http://schemas.openxmlformats.org/officeDocument/2006/math">
                    <m:oMathParaPr>
                      <m:jc m:val="centerGroup"/>
                    </m:oMathParaPr>
                    <m:oMath xmlns:m="http://schemas.openxmlformats.org/officeDocument/2006/math">
                      <m:r>
                        <a:rPr lang="zh-TW" altLang="en-US" sz="2400" i="1" smtClean="0">
                          <a:latin typeface="Cambria Math" panose="02040503050406030204" pitchFamily="18" charset="0"/>
                          <a:ea typeface="Cambria Math" panose="02040503050406030204" pitchFamily="18" charset="0"/>
                        </a:rPr>
                        <m:t>𝜕</m:t>
                      </m:r>
                      <m:r>
                        <a:rPr lang="en-US" altLang="zh-TW" sz="2400" i="1">
                          <a:latin typeface="Cambria Math" panose="02040503050406030204" pitchFamily="18" charset="0"/>
                          <a:ea typeface="Cambria Math" panose="02040503050406030204" pitchFamily="18" charset="0"/>
                        </a:rPr>
                        <m:t>𝐿</m:t>
                      </m:r>
                      <m:r>
                        <a:rPr lang="zh-TW" altLang="en-US" sz="2400" i="1">
                          <a:latin typeface="Cambria Math" panose="02040503050406030204" pitchFamily="18" charset="0"/>
                          <a:ea typeface="Cambria Math" panose="02040503050406030204" pitchFamily="18" charset="0"/>
                        </a:rPr>
                        <m:t>∕</m:t>
                      </m:r>
                      <m:r>
                        <a:rPr lang="zh-TW" altLang="en-US" sz="2400" i="1">
                          <a:latin typeface="Cambria Math" panose="02040503050406030204" pitchFamily="18" charset="0"/>
                          <a:ea typeface="Cambria Math" panose="02040503050406030204" pitchFamily="18" charset="0"/>
                        </a:rPr>
                        <m:t>𝜕𝜃</m:t>
                      </m:r>
                    </m:oMath>
                  </m:oMathPara>
                </a14:m>
                <a:endParaRPr lang="zh-TW" altLang="en-US" sz="2400" dirty="0"/>
              </a:p>
              <a:p>
                <a14:m>
                  <m:oMathPara xmlns:m="http://schemas.openxmlformats.org/officeDocument/2006/math">
                    <m:oMathParaPr>
                      <m:jc m:val="center"/>
                    </m:oMathParaPr>
                    <m:oMath xmlns:m="http://schemas.openxmlformats.org/officeDocument/2006/math">
                      <m:r>
                        <a:rPr lang="en-US" altLang="zh-TW" sz="2400" b="0" i="1" smtClean="0">
                          <a:latin typeface="Cambria Math" panose="02040503050406030204" pitchFamily="18" charset="0"/>
                          <a:ea typeface="Cambria Math" panose="02040503050406030204" pitchFamily="18" charset="0"/>
                        </a:rPr>
                        <m:t>=</m:t>
                      </m:r>
                      <m:r>
                        <a:rPr lang="en-US" altLang="zh-TW" sz="2400" b="0" i="1" smtClean="0">
                          <a:latin typeface="Cambria Math" panose="02040503050406030204" pitchFamily="18" charset="0"/>
                          <a:ea typeface="Cambria Math" panose="02040503050406030204" pitchFamily="18" charset="0"/>
                        </a:rPr>
                        <m:t>0</m:t>
                      </m:r>
                    </m:oMath>
                  </m:oMathPara>
                </a14:m>
                <a:endParaRPr lang="zh-TW" altLang="en-US" sz="2400" baseline="-25000" dirty="0"/>
              </a:p>
            </p:txBody>
          </p:sp>
        </mc:Choice>
        <mc:Fallback>
          <p:sp>
            <p:nvSpPr>
              <p:cNvPr id="38" name="文字方塊 27"/>
              <p:cNvSpPr txBox="1">
                <a:spLocks noRot="1" noChangeAspect="1" noMove="1" noResize="1" noEditPoints="1" noAdjustHandles="1" noChangeArrowheads="1" noChangeShapeType="1" noTextEdit="1"/>
              </p:cNvSpPr>
              <p:nvPr/>
            </p:nvSpPr>
            <p:spPr>
              <a:xfrm>
                <a:off x="5506303" y="5440001"/>
                <a:ext cx="1288691" cy="822469"/>
              </a:xfrm>
              <a:prstGeom prst="rect">
                <a:avLst/>
              </a:prstGeom>
              <a:blipFill rotWithShape="1">
                <a:blip r:embed="rId3"/>
                <a:stretch>
                  <a:fillRect l="-411" t="-612" r="-356" b="-1841"/>
                </a:stretch>
              </a:blipFill>
            </p:spPr>
            <p:style>
              <a:lnRef idx="1">
                <a:schemeClr val="accent4"/>
              </a:lnRef>
              <a:fillRef idx="2">
                <a:schemeClr val="accent4"/>
              </a:fillRef>
              <a:effectRef idx="1">
                <a:schemeClr val="accent4"/>
              </a:effectRef>
              <a:fontRef idx="minor">
                <a:schemeClr val="dk1"/>
              </a:fontRef>
            </p:style>
            <p:txBody>
              <a:bodyPr/>
              <a:lstStyle/>
              <a:p>
                <a:r>
                  <a:rPr lang="zh-CN" altLang="en-US">
                    <a:noFill/>
                  </a:rPr>
                  <a:t> </a:t>
                </a:r>
              </a:p>
            </p:txBody>
          </p:sp>
        </mc:Fallback>
      </mc:AlternateContent>
      <p:sp>
        <p:nvSpPr>
          <p:cNvPr id="40" name="文字方塊 32"/>
          <p:cNvSpPr txBox="1"/>
          <p:nvPr/>
        </p:nvSpPr>
        <p:spPr>
          <a:xfrm>
            <a:off x="4891659" y="2784542"/>
            <a:ext cx="3350240" cy="523220"/>
          </a:xfrm>
          <a:prstGeom prst="rect">
            <a:avLst/>
          </a:prstGeom>
        </p:spPr>
        <p:style>
          <a:lnRef idx="0">
            <a:schemeClr val="accent1"/>
          </a:lnRef>
          <a:fillRef idx="3">
            <a:schemeClr val="accent1"/>
          </a:fillRef>
          <a:effectRef idx="3">
            <a:schemeClr val="accent1"/>
          </a:effectRef>
          <a:fontRef idx="minor">
            <a:schemeClr val="lt1"/>
          </a:fontRef>
        </p:style>
        <p:txBody>
          <a:bodyPr wrap="square" rtlCol="0">
            <a:spAutoFit/>
          </a:bodyPr>
          <a:lstStyle/>
          <a:p>
            <a:pPr algn="ctr"/>
            <a:r>
              <a:rPr lang="zh-CN" altLang="en-US" sz="2800" dirty="0">
                <a:latin typeface="微软雅黑" panose="020B0503020204020204" pitchFamily="34" charset="-122"/>
                <a:ea typeface="微软雅黑" panose="020B0503020204020204" pitchFamily="34" charset="-122"/>
              </a:rPr>
              <a:t>陷入鞍点</a:t>
            </a:r>
            <a:endParaRPr lang="zh-TW" altLang="en-US" sz="2800" dirty="0">
              <a:latin typeface="微软雅黑" panose="020B0503020204020204" pitchFamily="34" charset="-122"/>
              <a:ea typeface="微软雅黑" panose="020B0503020204020204" pitchFamily="34" charset="-122"/>
            </a:endParaRPr>
          </a:p>
        </p:txBody>
      </p:sp>
      <p:cxnSp>
        <p:nvCxnSpPr>
          <p:cNvPr id="41" name="直線單箭頭接點 33"/>
          <p:cNvCxnSpPr>
            <a:stCxn id="24" idx="7"/>
          </p:cNvCxnSpPr>
          <p:nvPr/>
        </p:nvCxnSpPr>
        <p:spPr>
          <a:xfrm flipV="1">
            <a:off x="7257953" y="4096843"/>
            <a:ext cx="342234" cy="731096"/>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線單箭頭接點 35"/>
          <p:cNvCxnSpPr/>
          <p:nvPr/>
        </p:nvCxnSpPr>
        <p:spPr>
          <a:xfrm flipV="1">
            <a:off x="5274616" y="3246538"/>
            <a:ext cx="344940" cy="769697"/>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44" name="文字方塊 25"/>
              <p:cNvSpPr txBox="1"/>
              <p:nvPr/>
            </p:nvSpPr>
            <p:spPr>
              <a:xfrm>
                <a:off x="3489948" y="5440002"/>
                <a:ext cx="1292685" cy="822469"/>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14:m>
                  <m:oMathPara xmlns:m="http://schemas.openxmlformats.org/officeDocument/2006/math">
                    <m:oMathParaPr>
                      <m:jc m:val="centerGroup"/>
                    </m:oMathParaPr>
                    <m:oMath xmlns:m="http://schemas.openxmlformats.org/officeDocument/2006/math">
                      <m:r>
                        <a:rPr lang="zh-TW" altLang="en-US" sz="2400" i="1">
                          <a:latin typeface="Cambria Math" panose="02040503050406030204" pitchFamily="18" charset="0"/>
                          <a:ea typeface="Cambria Math" panose="02040503050406030204" pitchFamily="18" charset="0"/>
                        </a:rPr>
                        <m:t>𝜕</m:t>
                      </m:r>
                      <m:r>
                        <a:rPr lang="en-US" altLang="zh-TW" sz="2400" i="1">
                          <a:latin typeface="Cambria Math" panose="02040503050406030204" pitchFamily="18" charset="0"/>
                          <a:ea typeface="Cambria Math" panose="02040503050406030204" pitchFamily="18" charset="0"/>
                        </a:rPr>
                        <m:t>𝐿</m:t>
                      </m:r>
                      <m:r>
                        <a:rPr lang="zh-TW" altLang="en-US" sz="2400" i="1">
                          <a:latin typeface="Cambria Math" panose="02040503050406030204" pitchFamily="18" charset="0"/>
                          <a:ea typeface="Cambria Math" panose="02040503050406030204" pitchFamily="18" charset="0"/>
                        </a:rPr>
                        <m:t>∕</m:t>
                      </m:r>
                      <m:r>
                        <a:rPr lang="zh-TW" altLang="en-US" sz="2400" i="1">
                          <a:latin typeface="Cambria Math" panose="02040503050406030204" pitchFamily="18" charset="0"/>
                          <a:ea typeface="Cambria Math" panose="02040503050406030204" pitchFamily="18" charset="0"/>
                        </a:rPr>
                        <m:t>𝜕𝜃</m:t>
                      </m:r>
                    </m:oMath>
                  </m:oMathPara>
                </a14:m>
                <a:endParaRPr lang="zh-TW" altLang="en-US" sz="2400" dirty="0"/>
              </a:p>
              <a:p>
                <a14:m>
                  <m:oMathPara xmlns:m="http://schemas.openxmlformats.org/officeDocument/2006/math">
                    <m:oMathParaPr>
                      <m:jc m:val="center"/>
                    </m:oMathParaPr>
                    <m:oMath xmlns:m="http://schemas.openxmlformats.org/officeDocument/2006/math">
                      <m:r>
                        <a:rPr lang="en-US" altLang="zh-TW" sz="2400" b="0" i="1" smtClean="0">
                          <a:latin typeface="Cambria Math" panose="02040503050406030204" pitchFamily="18" charset="0"/>
                          <a:ea typeface="Cambria Math" panose="02040503050406030204" pitchFamily="18" charset="0"/>
                        </a:rPr>
                        <m:t>=</m:t>
                      </m:r>
                      <m:r>
                        <a:rPr lang="en-US" altLang="zh-TW" sz="2400" b="0" i="1" smtClean="0">
                          <a:latin typeface="Cambria Math" panose="02040503050406030204" pitchFamily="18" charset="0"/>
                          <a:ea typeface="Cambria Math" panose="02040503050406030204" pitchFamily="18" charset="0"/>
                        </a:rPr>
                        <m:t>0</m:t>
                      </m:r>
                    </m:oMath>
                  </m:oMathPara>
                </a14:m>
                <a:endParaRPr lang="zh-TW" altLang="en-US" sz="2400" baseline="-25000" dirty="0"/>
              </a:p>
            </p:txBody>
          </p:sp>
        </mc:Choice>
        <mc:Fallback>
          <p:sp>
            <p:nvSpPr>
              <p:cNvPr id="44" name="文字方塊 25"/>
              <p:cNvSpPr txBox="1">
                <a:spLocks noRot="1" noChangeAspect="1" noMove="1" noResize="1" noEditPoints="1" noAdjustHandles="1" noChangeArrowheads="1" noChangeShapeType="1" noTextEdit="1"/>
              </p:cNvSpPr>
              <p:nvPr/>
            </p:nvSpPr>
            <p:spPr>
              <a:xfrm>
                <a:off x="3489948" y="5440002"/>
                <a:ext cx="1292685" cy="822469"/>
              </a:xfrm>
              <a:prstGeom prst="rect">
                <a:avLst/>
              </a:prstGeom>
              <a:blipFill rotWithShape="1">
                <a:blip r:embed="rId4"/>
                <a:stretch>
                  <a:fillRect l="-392" t="-612" r="-358" b="-1841"/>
                </a:stretch>
              </a:blipFill>
            </p:spPr>
            <p:style>
              <a:lnRef idx="1">
                <a:schemeClr val="accent4"/>
              </a:lnRef>
              <a:fillRef idx="2">
                <a:schemeClr val="accent4"/>
              </a:fillRef>
              <a:effectRef idx="1">
                <a:schemeClr val="accent4"/>
              </a:effectRef>
              <a:fontRef idx="minor">
                <a:schemeClr val="dk1"/>
              </a:fontRef>
            </p:style>
            <p:txBody>
              <a:bodyPr/>
              <a:lstStyle/>
              <a:p>
                <a:r>
                  <a:rPr lang="zh-CN" altLang="en-US">
                    <a:noFill/>
                  </a:rPr>
                  <a:t> </a:t>
                </a:r>
              </a:p>
            </p:txBody>
          </p:sp>
        </mc:Fallback>
      </mc:AlternateContent>
      <p:sp>
        <p:nvSpPr>
          <p:cNvPr id="46" name="橢圓 34"/>
          <p:cNvSpPr/>
          <p:nvPr/>
        </p:nvSpPr>
        <p:spPr>
          <a:xfrm>
            <a:off x="1764947" y="5812501"/>
            <a:ext cx="216117" cy="21611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8" name="橢圓 38"/>
          <p:cNvSpPr/>
          <p:nvPr/>
        </p:nvSpPr>
        <p:spPr>
          <a:xfrm>
            <a:off x="5005341" y="5782354"/>
            <a:ext cx="216117" cy="21611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9" name="橢圓 39"/>
          <p:cNvSpPr/>
          <p:nvPr/>
        </p:nvSpPr>
        <p:spPr>
          <a:xfrm>
            <a:off x="6946586" y="5790550"/>
            <a:ext cx="216117" cy="21611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0" name="文本框 49"/>
          <p:cNvSpPr txBox="1"/>
          <p:nvPr/>
        </p:nvSpPr>
        <p:spPr>
          <a:xfrm>
            <a:off x="557995" y="739324"/>
            <a:ext cx="11903435" cy="787176"/>
          </a:xfrm>
          <a:prstGeom prst="rect">
            <a:avLst/>
          </a:prstGeom>
          <a:noFill/>
        </p:spPr>
        <p:txBody>
          <a:bodyPr wrap="square" rtlCol="0">
            <a:noAutofit/>
          </a:bodyPr>
          <a:lstStyle/>
          <a:p>
            <a:pPr>
              <a:lnSpc>
                <a:spcPct val="150000"/>
              </a:lnSpc>
            </a:pPr>
            <a:r>
              <a:rPr lang="zh-CN" altLang="en-US" sz="3200" dirty="0">
                <a:solidFill>
                  <a:srgbClr val="FF0000"/>
                </a:solidFill>
                <a:latin typeface="微软雅黑" panose="020B0503020204020204" pitchFamily="34" charset="-122"/>
                <a:ea typeface="微软雅黑" panose="020B0503020204020204" pitchFamily="34" charset="-122"/>
              </a:rPr>
              <a:t>如何逃离局部极值点或鞍点？</a:t>
            </a:r>
            <a:endParaRPr lang="zh-CN" altLang="en-US" sz="3200" dirty="0">
              <a:solidFill>
                <a:srgbClr val="000000"/>
              </a:solidFill>
              <a:latin typeface="微软雅黑" panose="020B0503020204020204" pitchFamily="34" charset="-122"/>
              <a:ea typeface="微软雅黑" panose="020B0503020204020204" pitchFamily="34" charset="-122"/>
            </a:endParaRPr>
          </a:p>
          <a:p>
            <a:pPr>
              <a:lnSpc>
                <a:spcPct val="150000"/>
              </a:lnSpc>
            </a:pPr>
            <a:endParaRPr lang="en-US" altLang="zh-CN" sz="3200" dirty="0">
              <a:solidFill>
                <a:srgbClr val="FF0000"/>
              </a:solidFill>
              <a:latin typeface="微软雅黑" panose="020B0503020204020204" pitchFamily="34" charset="-122"/>
              <a:ea typeface="微软雅黑" panose="020B0503020204020204" pitchFamily="34" charset="-122"/>
            </a:endParaRPr>
          </a:p>
        </p:txBody>
      </p:sp>
      <p:sp>
        <p:nvSpPr>
          <p:cNvPr id="26" name="矩形 25"/>
          <p:cNvSpPr/>
          <p:nvPr/>
        </p:nvSpPr>
        <p:spPr>
          <a:xfrm>
            <a:off x="9653022" y="6450406"/>
            <a:ext cx="1980029" cy="369332"/>
          </a:xfrm>
          <a:prstGeom prst="rect">
            <a:avLst/>
          </a:prstGeom>
        </p:spPr>
        <p:txBody>
          <a:bodyPr wrap="none">
            <a:spAutoFit/>
          </a:bodyPr>
          <a:lstStyle/>
          <a:p>
            <a:r>
              <a:rPr lang="en-US" altLang="zh-CN" dirty="0"/>
              <a:t>Slides from</a:t>
            </a:r>
            <a:r>
              <a:rPr lang="zh-CN" altLang="en-US" dirty="0"/>
              <a:t>李宏毅</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30" grpId="0" animBg="1"/>
      <p:bldP spid="36" grpId="0" animBg="1"/>
      <p:bldP spid="38" grpId="0" animBg="1"/>
      <p:bldP spid="40" grpId="0" animBg="1"/>
      <p:bldP spid="44" grpId="0" animBg="1"/>
      <p:bldP spid="48" grpId="0" animBg="1"/>
      <p:bldP spid="49"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2701805" y="2260132"/>
            <a:ext cx="6956550" cy="4597868"/>
            <a:chOff x="8827686" y="640040"/>
            <a:chExt cx="6465587" cy="4481372"/>
          </a:xfrm>
        </p:grpSpPr>
        <p:pic>
          <p:nvPicPr>
            <p:cNvPr id="39" name="图片 38"/>
            <p:cNvPicPr>
              <a:picLocks noChangeAspect="1"/>
            </p:cNvPicPr>
            <p:nvPr/>
          </p:nvPicPr>
          <p:blipFill>
            <a:blip r:embed="rId1"/>
            <a:stretch>
              <a:fillRect/>
            </a:stretch>
          </p:blipFill>
          <p:spPr>
            <a:xfrm>
              <a:off x="10796065" y="640040"/>
              <a:ext cx="4497208" cy="4481372"/>
            </a:xfrm>
            <a:prstGeom prst="rect">
              <a:avLst/>
            </a:prstGeom>
          </p:spPr>
        </p:pic>
        <p:pic>
          <p:nvPicPr>
            <p:cNvPr id="35" name="图片 34"/>
            <p:cNvPicPr>
              <a:picLocks noChangeAspect="1"/>
            </p:cNvPicPr>
            <p:nvPr/>
          </p:nvPicPr>
          <p:blipFill>
            <a:blip r:embed="rId2"/>
            <a:stretch>
              <a:fillRect/>
            </a:stretch>
          </p:blipFill>
          <p:spPr>
            <a:xfrm>
              <a:off x="8827686" y="640040"/>
              <a:ext cx="3259108" cy="1269612"/>
            </a:xfrm>
            <a:prstGeom prst="rect">
              <a:avLst/>
            </a:prstGeom>
          </p:spPr>
        </p:pic>
      </p:grpSp>
      <p:sp>
        <p:nvSpPr>
          <p:cNvPr id="6" name="文本框 5"/>
          <p:cNvSpPr txBox="1"/>
          <p:nvPr/>
        </p:nvSpPr>
        <p:spPr>
          <a:xfrm>
            <a:off x="777846" y="118538"/>
            <a:ext cx="11157480" cy="954107"/>
          </a:xfrm>
          <a:prstGeom prst="rect">
            <a:avLst/>
          </a:prstGeom>
          <a:noFill/>
        </p:spPr>
        <p:txBody>
          <a:bodyPr wrap="square" rtlCol="0">
            <a:spAutoFit/>
          </a:bodyPr>
          <a:lstStyle/>
          <a:p>
            <a:r>
              <a:rPr lang="zh-CN" altLang="en-US" sz="2800" b="1" dirty="0">
                <a:solidFill>
                  <a:srgbClr val="000000"/>
                </a:solidFill>
                <a:latin typeface="微软雅黑" panose="020B0503020204020204" pitchFamily="34" charset="-122"/>
                <a:ea typeface="微软雅黑" panose="020B0503020204020204" pitchFamily="34" charset="-122"/>
              </a:rPr>
              <a:t>梯度优化（修正）</a:t>
            </a:r>
            <a:endParaRPr lang="zh-CN" altLang="en-US" sz="2800" b="1" dirty="0">
              <a:solidFill>
                <a:srgbClr val="000000"/>
              </a:solidFill>
              <a:latin typeface="微软雅黑" panose="020B0503020204020204" pitchFamily="34" charset="-122"/>
              <a:ea typeface="微软雅黑" panose="020B0503020204020204" pitchFamily="34" charset="-122"/>
            </a:endParaRPr>
          </a:p>
          <a:p>
            <a:endParaRPr lang="zh-CN" altLang="en-US" sz="2800" b="1" dirty="0">
              <a:solidFill>
                <a:srgbClr val="000000"/>
              </a:solidFill>
              <a:latin typeface="微软雅黑" panose="020B0503020204020204" pitchFamily="34" charset="-122"/>
              <a:ea typeface="微软雅黑" panose="020B0503020204020204" pitchFamily="34" charset="-122"/>
            </a:endParaRPr>
          </a:p>
        </p:txBody>
      </p:sp>
      <p:sp>
        <p:nvSpPr>
          <p:cNvPr id="50" name="文本框 49"/>
          <p:cNvSpPr txBox="1"/>
          <p:nvPr/>
        </p:nvSpPr>
        <p:spPr>
          <a:xfrm>
            <a:off x="256674" y="894015"/>
            <a:ext cx="11903435" cy="759276"/>
          </a:xfrm>
          <a:prstGeom prst="rect">
            <a:avLst/>
          </a:prstGeom>
          <a:noFill/>
        </p:spPr>
        <p:txBody>
          <a:bodyPr wrap="square" rtlCol="0">
            <a:noAutofit/>
          </a:bodyPr>
          <a:lstStyle/>
          <a:p>
            <a:pPr>
              <a:lnSpc>
                <a:spcPct val="150000"/>
              </a:lnSpc>
            </a:pPr>
            <a:r>
              <a:rPr lang="zh-CN" altLang="en-US" sz="3200" dirty="0">
                <a:solidFill>
                  <a:srgbClr val="FF0000"/>
                </a:solidFill>
                <a:latin typeface="微软雅黑" panose="020B0503020204020204" pitchFamily="34" charset="-122"/>
                <a:ea typeface="微软雅黑" panose="020B0503020204020204" pitchFamily="34" charset="-122"/>
              </a:rPr>
              <a:t>在小批量梯度下降中，如果每次选取样本数量比较小，损失会呈现震荡的方式下降，如何缓解震荡？</a:t>
            </a:r>
            <a:endParaRPr lang="en-US" altLang="zh-CN" sz="3200" dirty="0">
              <a:solidFill>
                <a:srgbClr val="FF000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barn(inVertical)">
                                      <p:cBhvr>
                                        <p:cTn id="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777846" y="118538"/>
            <a:ext cx="11157480" cy="954107"/>
          </a:xfrm>
          <a:prstGeom prst="rect">
            <a:avLst/>
          </a:prstGeom>
          <a:noFill/>
        </p:spPr>
        <p:txBody>
          <a:bodyPr wrap="square" rtlCol="0">
            <a:spAutoFit/>
          </a:bodyPr>
          <a:lstStyle/>
          <a:p>
            <a:r>
              <a:rPr lang="zh-CN" altLang="en-US" sz="2800" b="1" dirty="0">
                <a:solidFill>
                  <a:srgbClr val="000000"/>
                </a:solidFill>
                <a:latin typeface="微软雅黑" panose="020B0503020204020204" pitchFamily="34" charset="-122"/>
                <a:ea typeface="微软雅黑" panose="020B0503020204020204" pitchFamily="34" charset="-122"/>
              </a:rPr>
              <a:t>动量法</a:t>
            </a:r>
            <a:endParaRPr lang="zh-CN" altLang="en-US" sz="2800" b="1" dirty="0">
              <a:solidFill>
                <a:srgbClr val="000000"/>
              </a:solidFill>
              <a:latin typeface="微软雅黑" panose="020B0503020204020204" pitchFamily="34" charset="-122"/>
              <a:ea typeface="微软雅黑" panose="020B0503020204020204" pitchFamily="34" charset="-122"/>
            </a:endParaRPr>
          </a:p>
          <a:p>
            <a:endParaRPr lang="zh-CN" altLang="en-US" sz="2800" b="1" dirty="0">
              <a:solidFill>
                <a:srgbClr val="000000"/>
              </a:solidFill>
              <a:latin typeface="微软雅黑" panose="020B0503020204020204" pitchFamily="34" charset="-122"/>
              <a:ea typeface="微软雅黑" panose="020B0503020204020204" pitchFamily="34" charset="-122"/>
            </a:endParaRPr>
          </a:p>
        </p:txBody>
      </p:sp>
      <p:sp>
        <p:nvSpPr>
          <p:cNvPr id="50" name="文本框 49"/>
          <p:cNvSpPr txBox="1"/>
          <p:nvPr/>
        </p:nvSpPr>
        <p:spPr>
          <a:xfrm>
            <a:off x="144282" y="881315"/>
            <a:ext cx="11903435" cy="759276"/>
          </a:xfrm>
          <a:prstGeom prst="rect">
            <a:avLst/>
          </a:prstGeom>
          <a:noFill/>
        </p:spPr>
        <p:txBody>
          <a:bodyPr wrap="square" rtlCol="0">
            <a:noAutofit/>
          </a:bodyPr>
          <a:lstStyle/>
          <a:p>
            <a:pPr>
              <a:lnSpc>
                <a:spcPct val="150000"/>
              </a:lnSpc>
            </a:pPr>
            <a:r>
              <a:rPr lang="zh-CN" altLang="en-US" sz="3200" dirty="0">
                <a:latin typeface="微软雅黑" panose="020B0503020204020204" pitchFamily="34" charset="-122"/>
                <a:ea typeface="微软雅黑" panose="020B0503020204020204" pitchFamily="34" charset="-122"/>
              </a:rPr>
              <a:t>之前</a:t>
            </a:r>
            <a:r>
              <a:rPr lang="zh-CN" altLang="en-US" sz="3200" dirty="0">
                <a:solidFill>
                  <a:srgbClr val="0000FF"/>
                </a:solidFill>
                <a:latin typeface="微软雅黑" panose="020B0503020204020204" pitchFamily="34" charset="-122"/>
                <a:ea typeface="微软雅黑" panose="020B0503020204020204" pitchFamily="34" charset="-122"/>
              </a:rPr>
              <a:t>积累动量</a:t>
            </a:r>
            <a:r>
              <a:rPr lang="zh-CN" altLang="en-US" sz="3200" dirty="0">
                <a:latin typeface="微软雅黑" panose="020B0503020204020204" pitchFamily="34" charset="-122"/>
                <a:ea typeface="微软雅黑" panose="020B0503020204020204" pitchFamily="34" charset="-122"/>
              </a:rPr>
              <a:t>来替代真正的梯度。每次迭代的梯度可看作加速度。</a:t>
            </a:r>
            <a:endParaRPr lang="en-US" altLang="zh-CN" sz="3200" dirty="0">
              <a:latin typeface="微软雅黑" panose="020B0503020204020204" pitchFamily="34" charset="-122"/>
              <a:ea typeface="微软雅黑" panose="020B0503020204020204" pitchFamily="34" charset="-122"/>
            </a:endParaRPr>
          </a:p>
        </p:txBody>
      </p:sp>
      <p:sp>
        <p:nvSpPr>
          <p:cNvPr id="7" name="文本框 6"/>
          <p:cNvSpPr txBox="1"/>
          <p:nvPr/>
        </p:nvSpPr>
        <p:spPr>
          <a:xfrm>
            <a:off x="144282" y="1835422"/>
            <a:ext cx="11903435" cy="759276"/>
          </a:xfrm>
          <a:prstGeom prst="rect">
            <a:avLst/>
          </a:prstGeom>
          <a:noFill/>
        </p:spPr>
        <p:txBody>
          <a:bodyPr wrap="square" rtlCol="0">
            <a:noAutofit/>
          </a:bodyPr>
          <a:lstStyle/>
          <a:p>
            <a:pPr>
              <a:lnSpc>
                <a:spcPct val="150000"/>
              </a:lnSpc>
            </a:pPr>
            <a:r>
              <a:rPr lang="zh-CN" altLang="en-US" sz="3200" dirty="0">
                <a:latin typeface="微软雅黑" panose="020B0503020204020204" pitchFamily="34" charset="-122"/>
                <a:ea typeface="微软雅黑" panose="020B0503020204020204" pitchFamily="34" charset="-122"/>
              </a:rPr>
              <a:t>第</a:t>
            </a:r>
            <a:r>
              <a:rPr lang="en-US" altLang="zh-CN" sz="3200" dirty="0">
                <a:latin typeface="微软雅黑" panose="020B0503020204020204" pitchFamily="34" charset="-122"/>
                <a:ea typeface="微软雅黑" panose="020B0503020204020204" pitchFamily="34" charset="-122"/>
              </a:rPr>
              <a:t>t</a:t>
            </a:r>
            <a:r>
              <a:rPr lang="zh-CN" altLang="en-US" sz="3200" dirty="0">
                <a:latin typeface="微软雅黑" panose="020B0503020204020204" pitchFamily="34" charset="-122"/>
                <a:ea typeface="微软雅黑" panose="020B0503020204020204" pitchFamily="34" charset="-122"/>
              </a:rPr>
              <a:t>次迭代，计算负梯度的“</a:t>
            </a:r>
            <a:r>
              <a:rPr lang="zh-CN" altLang="en-US" sz="3200" dirty="0">
                <a:solidFill>
                  <a:srgbClr val="0000FF"/>
                </a:solidFill>
                <a:latin typeface="微软雅黑" panose="020B0503020204020204" pitchFamily="34" charset="-122"/>
                <a:ea typeface="微软雅黑" panose="020B0503020204020204" pitchFamily="34" charset="-122"/>
              </a:rPr>
              <a:t>加权移动平均</a:t>
            </a:r>
            <a:r>
              <a:rPr lang="zh-CN" altLang="en-US" sz="3200" dirty="0">
                <a:latin typeface="微软雅黑" panose="020B0503020204020204" pitchFamily="34" charset="-122"/>
                <a:ea typeface="微软雅黑" panose="020B0503020204020204" pitchFamily="34" charset="-122"/>
              </a:rPr>
              <a:t>”作为参数的更新方向：</a:t>
            </a:r>
            <a:endParaRPr lang="en-US" altLang="zh-CN" sz="3200" dirty="0">
              <a:latin typeface="微软雅黑" panose="020B0503020204020204" pitchFamily="34" charset="-122"/>
              <a:ea typeface="微软雅黑" panose="020B0503020204020204" pitchFamily="34" charset="-122"/>
            </a:endParaRPr>
          </a:p>
        </p:txBody>
      </p:sp>
      <p:graphicFrame>
        <p:nvGraphicFramePr>
          <p:cNvPr id="9" name="对象 8"/>
          <p:cNvGraphicFramePr>
            <a:graphicFrameLocks noChangeAspect="1"/>
          </p:cNvGraphicFramePr>
          <p:nvPr/>
        </p:nvGraphicFramePr>
        <p:xfrm>
          <a:off x="1012825" y="3166810"/>
          <a:ext cx="2498725" cy="606425"/>
        </p:xfrm>
        <a:graphic>
          <a:graphicData uri="http://schemas.openxmlformats.org/presentationml/2006/ole">
            <mc:AlternateContent xmlns:mc="http://schemas.openxmlformats.org/markup-compatibility/2006">
              <mc:Choice xmlns:v="urn:schemas-microsoft-com:vml" Requires="v">
                <p:oleObj spid="_x0000_s15467" name="Equation" r:id="rId1" imgW="22555200" imgH="5486400" progId="Equation.DSMT4">
                  <p:embed/>
                </p:oleObj>
              </mc:Choice>
              <mc:Fallback>
                <p:oleObj name="Equation" r:id="rId1" imgW="22555200" imgH="5486400" progId="Equation.DSMT4">
                  <p:embed/>
                  <p:pic>
                    <p:nvPicPr>
                      <p:cNvPr id="0" name="对象 12"/>
                      <p:cNvPicPr/>
                      <p:nvPr/>
                    </p:nvPicPr>
                    <p:blipFill>
                      <a:blip r:embed="rId2"/>
                      <a:stretch>
                        <a:fillRect/>
                      </a:stretch>
                    </p:blipFill>
                    <p:spPr>
                      <a:xfrm>
                        <a:off x="1012825" y="3166810"/>
                        <a:ext cx="2498725" cy="606425"/>
                      </a:xfrm>
                      <a:prstGeom prst="rect">
                        <a:avLst/>
                      </a:prstGeom>
                    </p:spPr>
                  </p:pic>
                </p:oleObj>
              </mc:Fallback>
            </mc:AlternateContent>
          </a:graphicData>
        </a:graphic>
      </p:graphicFrame>
      <p:grpSp>
        <p:nvGrpSpPr>
          <p:cNvPr id="5" name="组合 4"/>
          <p:cNvGrpSpPr/>
          <p:nvPr/>
        </p:nvGrpSpPr>
        <p:grpSpPr>
          <a:xfrm>
            <a:off x="1134882" y="3773235"/>
            <a:ext cx="3335517" cy="1237257"/>
            <a:chOff x="4309882" y="3832225"/>
            <a:chExt cx="3335517" cy="1237257"/>
          </a:xfrm>
        </p:grpSpPr>
        <p:sp>
          <p:nvSpPr>
            <p:cNvPr id="10" name="文本框 9"/>
            <p:cNvSpPr txBox="1"/>
            <p:nvPr/>
          </p:nvSpPr>
          <p:spPr>
            <a:xfrm>
              <a:off x="4309882" y="4310206"/>
              <a:ext cx="3335517" cy="759276"/>
            </a:xfrm>
            <a:prstGeom prst="rect">
              <a:avLst/>
            </a:prstGeom>
            <a:noFill/>
          </p:spPr>
          <p:txBody>
            <a:bodyPr wrap="square" rtlCol="0">
              <a:noAutofit/>
            </a:bodyPr>
            <a:lstStyle/>
            <a:p>
              <a:pPr>
                <a:lnSpc>
                  <a:spcPct val="150000"/>
                </a:lnSpc>
              </a:pPr>
              <a:r>
                <a:rPr lang="zh-CN" altLang="en-US" sz="3200" dirty="0">
                  <a:solidFill>
                    <a:srgbClr val="FF0000"/>
                  </a:solidFill>
                  <a:latin typeface="微软雅黑" panose="020B0503020204020204" pitchFamily="34" charset="-122"/>
                  <a:ea typeface="微软雅黑" panose="020B0503020204020204" pitchFamily="34" charset="-122"/>
                </a:rPr>
                <a:t>动量因子</a:t>
              </a:r>
              <a:endParaRPr lang="en-US" altLang="zh-CN" sz="3200" dirty="0">
                <a:solidFill>
                  <a:srgbClr val="FF0000"/>
                </a:solidFill>
                <a:latin typeface="微软雅黑" panose="020B0503020204020204" pitchFamily="34" charset="-122"/>
                <a:ea typeface="微软雅黑" panose="020B0503020204020204" pitchFamily="34" charset="-122"/>
              </a:endParaRPr>
            </a:p>
          </p:txBody>
        </p:sp>
        <p:cxnSp>
          <p:nvCxnSpPr>
            <p:cNvPr id="3" name="直接连接符 2"/>
            <p:cNvCxnSpPr/>
            <p:nvPr/>
          </p:nvCxnSpPr>
          <p:spPr>
            <a:xfrm>
              <a:off x="4800600" y="3832225"/>
              <a:ext cx="41910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直線單箭頭接點 25"/>
            <p:cNvCxnSpPr/>
            <p:nvPr/>
          </p:nvCxnSpPr>
          <p:spPr>
            <a:xfrm>
              <a:off x="5010150" y="3915176"/>
              <a:ext cx="0" cy="523474"/>
            </a:xfrm>
            <a:prstGeom prst="straightConnector1">
              <a:avLst/>
            </a:prstGeom>
            <a:ln w="381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16" name="组合 15"/>
          <p:cNvGrpSpPr/>
          <p:nvPr/>
        </p:nvGrpSpPr>
        <p:grpSpPr>
          <a:xfrm>
            <a:off x="2851150" y="3744433"/>
            <a:ext cx="4159249" cy="1278532"/>
            <a:chOff x="4489450" y="3790950"/>
            <a:chExt cx="4159249" cy="1278532"/>
          </a:xfrm>
        </p:grpSpPr>
        <p:sp>
          <p:nvSpPr>
            <p:cNvPr id="17" name="文本框 16"/>
            <p:cNvSpPr txBox="1"/>
            <p:nvPr/>
          </p:nvSpPr>
          <p:spPr>
            <a:xfrm>
              <a:off x="5313182" y="4310206"/>
              <a:ext cx="3335517" cy="759276"/>
            </a:xfrm>
            <a:prstGeom prst="rect">
              <a:avLst/>
            </a:prstGeom>
            <a:noFill/>
          </p:spPr>
          <p:txBody>
            <a:bodyPr wrap="square" rtlCol="0">
              <a:noAutofit/>
            </a:bodyPr>
            <a:lstStyle/>
            <a:p>
              <a:pPr>
                <a:lnSpc>
                  <a:spcPct val="150000"/>
                </a:lnSpc>
              </a:pPr>
              <a:r>
                <a:rPr lang="zh-CN" altLang="en-US" sz="3200" dirty="0">
                  <a:solidFill>
                    <a:srgbClr val="FF0000"/>
                  </a:solidFill>
                  <a:latin typeface="微软雅黑" panose="020B0503020204020204" pitchFamily="34" charset="-122"/>
                  <a:ea typeface="微软雅黑" panose="020B0503020204020204" pitchFamily="34" charset="-122"/>
                </a:rPr>
                <a:t>学习率</a:t>
              </a:r>
              <a:endParaRPr lang="en-US" altLang="zh-CN" sz="3200" dirty="0">
                <a:solidFill>
                  <a:srgbClr val="FF0000"/>
                </a:solidFill>
                <a:latin typeface="微软雅黑" panose="020B0503020204020204" pitchFamily="34" charset="-122"/>
                <a:ea typeface="微软雅黑" panose="020B0503020204020204" pitchFamily="34" charset="-122"/>
              </a:endParaRPr>
            </a:p>
          </p:txBody>
        </p:sp>
        <p:cxnSp>
          <p:nvCxnSpPr>
            <p:cNvPr id="18" name="直接连接符 17"/>
            <p:cNvCxnSpPr/>
            <p:nvPr/>
          </p:nvCxnSpPr>
          <p:spPr>
            <a:xfrm>
              <a:off x="4489450" y="3790950"/>
              <a:ext cx="32385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直線單箭頭接點 25"/>
            <p:cNvCxnSpPr/>
            <p:nvPr/>
          </p:nvCxnSpPr>
          <p:spPr>
            <a:xfrm>
              <a:off x="5010150" y="3915176"/>
              <a:ext cx="1098549" cy="511001"/>
            </a:xfrm>
            <a:prstGeom prst="straightConnector1">
              <a:avLst/>
            </a:prstGeom>
            <a:ln w="381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aphicFrame>
        <p:nvGraphicFramePr>
          <p:cNvPr id="14" name="对象 13"/>
          <p:cNvGraphicFramePr>
            <a:graphicFrameLocks noChangeAspect="1"/>
          </p:cNvGraphicFramePr>
          <p:nvPr/>
        </p:nvGraphicFramePr>
        <p:xfrm>
          <a:off x="1163638" y="5438523"/>
          <a:ext cx="2195512" cy="538162"/>
        </p:xfrm>
        <a:graphic>
          <a:graphicData uri="http://schemas.openxmlformats.org/presentationml/2006/ole">
            <mc:AlternateContent xmlns:mc="http://schemas.openxmlformats.org/markup-compatibility/2006">
              <mc:Choice xmlns:v="urn:schemas-microsoft-com:vml" Requires="v">
                <p:oleObj spid="_x0000_s15468" name="Equation" r:id="rId3" imgW="19812000" imgH="4876800" progId="Equation.DSMT4">
                  <p:embed/>
                </p:oleObj>
              </mc:Choice>
              <mc:Fallback>
                <p:oleObj name="Equation" r:id="rId3" imgW="19812000" imgH="4876800" progId="Equation.DSMT4">
                  <p:embed/>
                  <p:pic>
                    <p:nvPicPr>
                      <p:cNvPr id="0" name="对象 8"/>
                      <p:cNvPicPr/>
                      <p:nvPr/>
                    </p:nvPicPr>
                    <p:blipFill>
                      <a:blip r:embed="rId4"/>
                      <a:stretch>
                        <a:fillRect/>
                      </a:stretch>
                    </p:blipFill>
                    <p:spPr>
                      <a:xfrm>
                        <a:off x="1163638" y="5438523"/>
                        <a:ext cx="2195512" cy="538162"/>
                      </a:xfrm>
                      <a:prstGeom prst="rect">
                        <a:avLst/>
                      </a:prstGeom>
                    </p:spPr>
                  </p:pic>
                </p:oleObj>
              </mc:Fallback>
            </mc:AlternateContent>
          </a:graphicData>
        </a:graphic>
      </p:graphicFrame>
      <p:sp>
        <p:nvSpPr>
          <p:cNvPr id="23" name="文字方塊 62"/>
          <p:cNvSpPr txBox="1"/>
          <p:nvPr/>
        </p:nvSpPr>
        <p:spPr>
          <a:xfrm rot="5400000">
            <a:off x="6611069" y="5445994"/>
            <a:ext cx="798660" cy="523220"/>
          </a:xfrm>
          <a:prstGeom prst="rect">
            <a:avLst/>
          </a:prstGeom>
          <a:noFill/>
        </p:spPr>
        <p:txBody>
          <a:bodyPr wrap="square" rtlCol="0">
            <a:spAutoFit/>
          </a:bodyPr>
          <a:lstStyle/>
          <a:p>
            <a:r>
              <a:rPr lang="en-US" altLang="zh-TW" sz="2800" dirty="0"/>
              <a:t>……</a:t>
            </a:r>
            <a:endParaRPr lang="zh-TW" altLang="en-US" sz="2800" baseline="-25000" dirty="0"/>
          </a:p>
        </p:txBody>
      </p:sp>
      <p:graphicFrame>
        <p:nvGraphicFramePr>
          <p:cNvPr id="24" name="对象 23"/>
          <p:cNvGraphicFramePr>
            <a:graphicFrameLocks noChangeAspect="1"/>
          </p:cNvGraphicFramePr>
          <p:nvPr/>
        </p:nvGraphicFramePr>
        <p:xfrm>
          <a:off x="6301581" y="3131394"/>
          <a:ext cx="1081088" cy="539750"/>
        </p:xfrm>
        <a:graphic>
          <a:graphicData uri="http://schemas.openxmlformats.org/presentationml/2006/ole">
            <mc:AlternateContent xmlns:mc="http://schemas.openxmlformats.org/markup-compatibility/2006">
              <mc:Choice xmlns:v="urn:schemas-microsoft-com:vml" Requires="v">
                <p:oleObj spid="_x0000_s15469" name="Equation" r:id="rId5" imgW="9753600" imgH="4876800" progId="Equation.DSMT4">
                  <p:embed/>
                </p:oleObj>
              </mc:Choice>
              <mc:Fallback>
                <p:oleObj name="Equation" r:id="rId5" imgW="9753600" imgH="4876800" progId="Equation.DSMT4">
                  <p:embed/>
                  <p:pic>
                    <p:nvPicPr>
                      <p:cNvPr id="0" name="对象 8"/>
                      <p:cNvPicPr/>
                      <p:nvPr/>
                    </p:nvPicPr>
                    <p:blipFill>
                      <a:blip r:embed="rId6"/>
                      <a:stretch>
                        <a:fillRect/>
                      </a:stretch>
                    </p:blipFill>
                    <p:spPr>
                      <a:xfrm>
                        <a:off x="6301581" y="3131394"/>
                        <a:ext cx="1081088" cy="539750"/>
                      </a:xfrm>
                      <a:prstGeom prst="rect">
                        <a:avLst/>
                      </a:prstGeom>
                    </p:spPr>
                  </p:pic>
                </p:oleObj>
              </mc:Fallback>
            </mc:AlternateContent>
          </a:graphicData>
        </a:graphic>
      </p:graphicFrame>
      <p:graphicFrame>
        <p:nvGraphicFramePr>
          <p:cNvPr id="25" name="对象 24"/>
          <p:cNvGraphicFramePr>
            <a:graphicFrameLocks noChangeAspect="1"/>
          </p:cNvGraphicFramePr>
          <p:nvPr/>
        </p:nvGraphicFramePr>
        <p:xfrm>
          <a:off x="6285832" y="3773235"/>
          <a:ext cx="1655763" cy="606425"/>
        </p:xfrm>
        <a:graphic>
          <a:graphicData uri="http://schemas.openxmlformats.org/presentationml/2006/ole">
            <mc:AlternateContent xmlns:mc="http://schemas.openxmlformats.org/markup-compatibility/2006">
              <mc:Choice xmlns:v="urn:schemas-microsoft-com:vml" Requires="v">
                <p:oleObj spid="_x0000_s15470" name="Equation" r:id="rId7" imgW="14935200" imgH="5486400" progId="Equation.DSMT4">
                  <p:embed/>
                </p:oleObj>
              </mc:Choice>
              <mc:Fallback>
                <p:oleObj name="Equation" r:id="rId7" imgW="14935200" imgH="5486400" progId="Equation.DSMT4">
                  <p:embed/>
                  <p:pic>
                    <p:nvPicPr>
                      <p:cNvPr id="0" name="对象 8"/>
                      <p:cNvPicPr/>
                      <p:nvPr/>
                    </p:nvPicPr>
                    <p:blipFill>
                      <a:blip r:embed="rId8"/>
                      <a:stretch>
                        <a:fillRect/>
                      </a:stretch>
                    </p:blipFill>
                    <p:spPr>
                      <a:xfrm>
                        <a:off x="6285832" y="3773235"/>
                        <a:ext cx="1655763" cy="606425"/>
                      </a:xfrm>
                      <a:prstGeom prst="rect">
                        <a:avLst/>
                      </a:prstGeom>
                    </p:spPr>
                  </p:pic>
                </p:oleObj>
              </mc:Fallback>
            </mc:AlternateContent>
          </a:graphicData>
        </a:graphic>
      </p:graphicFrame>
      <p:graphicFrame>
        <p:nvGraphicFramePr>
          <p:cNvPr id="26" name="对象 25"/>
          <p:cNvGraphicFramePr>
            <a:graphicFrameLocks noChangeAspect="1"/>
          </p:cNvGraphicFramePr>
          <p:nvPr/>
        </p:nvGraphicFramePr>
        <p:xfrm>
          <a:off x="6285832" y="4459930"/>
          <a:ext cx="2936875" cy="606425"/>
        </p:xfrm>
        <a:graphic>
          <a:graphicData uri="http://schemas.openxmlformats.org/presentationml/2006/ole">
            <mc:AlternateContent xmlns:mc="http://schemas.openxmlformats.org/markup-compatibility/2006">
              <mc:Choice xmlns:v="urn:schemas-microsoft-com:vml" Requires="v">
                <p:oleObj spid="_x0000_s15471" name="Equation" r:id="rId9" imgW="26517600" imgH="5486400" progId="Equation.DSMT4">
                  <p:embed/>
                </p:oleObj>
              </mc:Choice>
              <mc:Fallback>
                <p:oleObj name="Equation" r:id="rId9" imgW="26517600" imgH="5486400" progId="Equation.DSMT4">
                  <p:embed/>
                  <p:pic>
                    <p:nvPicPr>
                      <p:cNvPr id="0" name="对象 8"/>
                      <p:cNvPicPr/>
                      <p:nvPr/>
                    </p:nvPicPr>
                    <p:blipFill>
                      <a:blip r:embed="rId10"/>
                      <a:stretch>
                        <a:fillRect/>
                      </a:stretch>
                    </p:blipFill>
                    <p:spPr>
                      <a:xfrm>
                        <a:off x="6285832" y="4459930"/>
                        <a:ext cx="2936875" cy="606425"/>
                      </a:xfrm>
                      <a:prstGeom prst="rect">
                        <a:avLst/>
                      </a:prstGeom>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arn(inVertical)">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arn(inVertical)">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barn(inVertical)">
                                      <p:cBhvr>
                                        <p:cTn id="22" dur="500"/>
                                        <p:tgtEl>
                                          <p:spTgt spid="16"/>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barn(inVertical)">
                                      <p:cBhvr>
                                        <p:cTn id="27" dur="500"/>
                                        <p:tgtEl>
                                          <p:spTgt spid="14"/>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nodeType="clickEffect">
                                  <p:stCondLst>
                                    <p:cond delay="0"/>
                                  </p:stCondLst>
                                  <p:childTnLst>
                                    <p:set>
                                      <p:cBhvr>
                                        <p:cTn id="31" dur="1" fill="hold">
                                          <p:stCondLst>
                                            <p:cond delay="0"/>
                                          </p:stCondLst>
                                        </p:cTn>
                                        <p:tgtEl>
                                          <p:spTgt spid="24"/>
                                        </p:tgtEl>
                                        <p:attrNameLst>
                                          <p:attrName>style.visibility</p:attrName>
                                        </p:attrNameLst>
                                      </p:cBhvr>
                                      <p:to>
                                        <p:strVal val="visible"/>
                                      </p:to>
                                    </p:set>
                                    <p:animEffect transition="in" filter="barn(inVertical)">
                                      <p:cBhvr>
                                        <p:cTn id="32" dur="500"/>
                                        <p:tgtEl>
                                          <p:spTgt spid="24"/>
                                        </p:tgtEl>
                                      </p:cBhvr>
                                    </p:animEffect>
                                  </p:childTnLst>
                                </p:cTn>
                              </p:par>
                            </p:childTnLst>
                          </p:cTn>
                        </p:par>
                      </p:childTnLst>
                    </p:cTn>
                  </p:par>
                  <p:par>
                    <p:cTn id="33" fill="hold">
                      <p:stCondLst>
                        <p:cond delay="indefinite"/>
                      </p:stCondLst>
                      <p:childTnLst>
                        <p:par>
                          <p:cTn id="34" fill="hold">
                            <p:stCondLst>
                              <p:cond delay="0"/>
                            </p:stCondLst>
                            <p:childTnLst>
                              <p:par>
                                <p:cTn id="35" presetID="16" presetClass="entr" presetSubtype="21" fill="hold" nodeType="clickEffect">
                                  <p:stCondLst>
                                    <p:cond delay="0"/>
                                  </p:stCondLst>
                                  <p:childTnLst>
                                    <p:set>
                                      <p:cBhvr>
                                        <p:cTn id="36" dur="1" fill="hold">
                                          <p:stCondLst>
                                            <p:cond delay="0"/>
                                          </p:stCondLst>
                                        </p:cTn>
                                        <p:tgtEl>
                                          <p:spTgt spid="25"/>
                                        </p:tgtEl>
                                        <p:attrNameLst>
                                          <p:attrName>style.visibility</p:attrName>
                                        </p:attrNameLst>
                                      </p:cBhvr>
                                      <p:to>
                                        <p:strVal val="visible"/>
                                      </p:to>
                                    </p:set>
                                    <p:animEffect transition="in" filter="barn(inVertical)">
                                      <p:cBhvr>
                                        <p:cTn id="37" dur="500"/>
                                        <p:tgtEl>
                                          <p:spTgt spid="25"/>
                                        </p:tgtEl>
                                      </p:cBhvr>
                                    </p:animEffect>
                                  </p:childTnLst>
                                </p:cTn>
                              </p:par>
                            </p:childTnLst>
                          </p:cTn>
                        </p:par>
                      </p:childTnLst>
                    </p:cTn>
                  </p:par>
                  <p:par>
                    <p:cTn id="38" fill="hold">
                      <p:stCondLst>
                        <p:cond delay="indefinite"/>
                      </p:stCondLst>
                      <p:childTnLst>
                        <p:par>
                          <p:cTn id="39" fill="hold">
                            <p:stCondLst>
                              <p:cond delay="0"/>
                            </p:stCondLst>
                            <p:childTnLst>
                              <p:par>
                                <p:cTn id="40" presetID="16" presetClass="entr" presetSubtype="21" fill="hold" nodeType="clickEffect">
                                  <p:stCondLst>
                                    <p:cond delay="0"/>
                                  </p:stCondLst>
                                  <p:childTnLst>
                                    <p:set>
                                      <p:cBhvr>
                                        <p:cTn id="41" dur="1" fill="hold">
                                          <p:stCondLst>
                                            <p:cond delay="0"/>
                                          </p:stCondLst>
                                        </p:cTn>
                                        <p:tgtEl>
                                          <p:spTgt spid="26"/>
                                        </p:tgtEl>
                                        <p:attrNameLst>
                                          <p:attrName>style.visibility</p:attrName>
                                        </p:attrNameLst>
                                      </p:cBhvr>
                                      <p:to>
                                        <p:strVal val="visible"/>
                                      </p:to>
                                    </p:set>
                                    <p:animEffect transition="in" filter="barn(inVertical)">
                                      <p:cBhvr>
                                        <p:cTn id="42" dur="500"/>
                                        <p:tgtEl>
                                          <p:spTgt spid="26"/>
                                        </p:tgtEl>
                                      </p:cBhvr>
                                    </p:animEffect>
                                  </p:childTnLst>
                                </p:cTn>
                              </p:par>
                            </p:childTnLst>
                          </p:cTn>
                        </p:par>
                      </p:childTnLst>
                    </p:cTn>
                  </p:par>
                  <p:par>
                    <p:cTn id="43" fill="hold">
                      <p:stCondLst>
                        <p:cond delay="indefinite"/>
                      </p:stCondLst>
                      <p:childTnLst>
                        <p:par>
                          <p:cTn id="44" fill="hold">
                            <p:stCondLst>
                              <p:cond delay="0"/>
                            </p:stCondLst>
                            <p:childTnLst>
                              <p:par>
                                <p:cTn id="45" presetID="16" presetClass="entr" presetSubtype="21" fill="hold" grpId="0" nodeType="clickEffect">
                                  <p:stCondLst>
                                    <p:cond delay="0"/>
                                  </p:stCondLst>
                                  <p:childTnLst>
                                    <p:set>
                                      <p:cBhvr>
                                        <p:cTn id="46" dur="1" fill="hold">
                                          <p:stCondLst>
                                            <p:cond delay="0"/>
                                          </p:stCondLst>
                                        </p:cTn>
                                        <p:tgtEl>
                                          <p:spTgt spid="23"/>
                                        </p:tgtEl>
                                        <p:attrNameLst>
                                          <p:attrName>style.visibility</p:attrName>
                                        </p:attrNameLst>
                                      </p:cBhvr>
                                      <p:to>
                                        <p:strVal val="visible"/>
                                      </p:to>
                                    </p:set>
                                    <p:animEffect transition="in" filter="barn(inVertical)">
                                      <p:cBhvr>
                                        <p:cTn id="4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3"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777846" y="118538"/>
            <a:ext cx="11157480" cy="954107"/>
          </a:xfrm>
          <a:prstGeom prst="rect">
            <a:avLst/>
          </a:prstGeom>
          <a:noFill/>
        </p:spPr>
        <p:txBody>
          <a:bodyPr wrap="square" rtlCol="0">
            <a:spAutoFit/>
          </a:bodyPr>
          <a:lstStyle/>
          <a:p>
            <a:r>
              <a:rPr lang="zh-CN" altLang="en-US" sz="2800" b="1" dirty="0">
                <a:solidFill>
                  <a:srgbClr val="000000"/>
                </a:solidFill>
                <a:latin typeface="微软雅黑" panose="020B0503020204020204" pitchFamily="34" charset="-122"/>
                <a:ea typeface="微软雅黑" panose="020B0503020204020204" pitchFamily="34" charset="-122"/>
              </a:rPr>
              <a:t>动量法</a:t>
            </a:r>
            <a:endParaRPr lang="zh-CN" altLang="en-US" sz="2800" b="1" dirty="0">
              <a:solidFill>
                <a:srgbClr val="000000"/>
              </a:solidFill>
              <a:latin typeface="微软雅黑" panose="020B0503020204020204" pitchFamily="34" charset="-122"/>
              <a:ea typeface="微软雅黑" panose="020B0503020204020204" pitchFamily="34" charset="-122"/>
            </a:endParaRPr>
          </a:p>
          <a:p>
            <a:endParaRPr lang="zh-CN" altLang="en-US" sz="2800" b="1" dirty="0">
              <a:solidFill>
                <a:srgbClr val="000000"/>
              </a:solidFill>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sp>
            <p:nvSpPr>
              <p:cNvPr id="70" name="文字方塊 18"/>
              <p:cNvSpPr txBox="1"/>
              <p:nvPr/>
            </p:nvSpPr>
            <p:spPr>
              <a:xfrm>
                <a:off x="5104354" y="1072645"/>
                <a:ext cx="3256940" cy="461665"/>
              </a:xfrm>
              <a:prstGeom prst="rect">
                <a:avLst/>
              </a:prstGeom>
              <a:noFill/>
            </p:spPr>
            <p:txBody>
              <a:bodyPr wrap="square" rtlCol="0">
                <a:spAutoFit/>
              </a:bodyPr>
              <a:lstStyle/>
              <a:p>
                <a:r>
                  <a:rPr lang="zh-CN" altLang="en-US" sz="2400" dirty="0">
                    <a:solidFill>
                      <a:prstClr val="black"/>
                    </a:solidFill>
                    <a:latin typeface="微软雅黑" panose="020B0503020204020204" pitchFamily="34" charset="-122"/>
                    <a:ea typeface="微软雅黑" panose="020B0503020204020204" pitchFamily="34" charset="-122"/>
                  </a:rPr>
                  <a:t>从</a:t>
                </a:r>
                <a14:m>
                  <m:oMath xmlns:m="http://schemas.openxmlformats.org/officeDocument/2006/math">
                    <m:r>
                      <a:rPr lang="zh-CN" altLang="en-US" sz="2400" dirty="0">
                        <a:solidFill>
                          <a:prstClr val="black"/>
                        </a:solidFill>
                        <a:latin typeface="Cambria Math" panose="02040503050406030204" pitchFamily="18" charset="0"/>
                        <a:ea typeface="微软雅黑" panose="020B0503020204020204" pitchFamily="34" charset="-122"/>
                      </a:rPr>
                      <m:t>起始位置</m:t>
                    </m:r>
                    <m:r>
                      <a:rPr lang="en-US" altLang="zh-CN" sz="2400" dirty="0">
                        <a:solidFill>
                          <a:prstClr val="black"/>
                        </a:solidFill>
                        <a:latin typeface="Cambria Math" panose="02040503050406030204" pitchFamily="18" charset="0"/>
                        <a:ea typeface="微软雅黑" panose="020B0503020204020204" pitchFamily="34" charset="-122"/>
                      </a:rPr>
                      <m:t> </m:t>
                    </m:r>
                    <m:sSup>
                      <m:sSupPr>
                        <m:ctrlPr>
                          <a:rPr lang="en-US" altLang="zh-TW" sz="2400" i="1">
                            <a:solidFill>
                              <a:prstClr val="black"/>
                            </a:solidFill>
                            <a:latin typeface="Cambria Math" panose="02040503050406030204" pitchFamily="18" charset="0"/>
                            <a:ea typeface="微软雅黑" panose="020B0503020204020204" pitchFamily="34" charset="-122"/>
                          </a:rPr>
                        </m:ctrlPr>
                      </m:sSupPr>
                      <m:e>
                        <m:r>
                          <a:rPr lang="zh-TW" altLang="en-US" sz="2400">
                            <a:solidFill>
                              <a:prstClr val="black"/>
                            </a:solidFill>
                            <a:latin typeface="Cambria Math" panose="02040503050406030204" pitchFamily="18" charset="0"/>
                            <a:ea typeface="微软雅黑" panose="020B0503020204020204" pitchFamily="34" charset="-122"/>
                          </a:rPr>
                          <m:t>𝜃</m:t>
                        </m:r>
                      </m:e>
                      <m:sup>
                        <m:r>
                          <a:rPr lang="en-US" altLang="zh-TW" sz="2400">
                            <a:solidFill>
                              <a:prstClr val="black"/>
                            </a:solidFill>
                            <a:latin typeface="Cambria Math" panose="02040503050406030204" pitchFamily="18" charset="0"/>
                            <a:ea typeface="微软雅黑" panose="020B0503020204020204" pitchFamily="34" charset="-122"/>
                          </a:rPr>
                          <m:t>0</m:t>
                        </m:r>
                      </m:sup>
                    </m:sSup>
                    <m:r>
                      <a:rPr lang="zh-CN" altLang="en-US" sz="2400">
                        <a:solidFill>
                          <a:prstClr val="black"/>
                        </a:solidFill>
                        <a:latin typeface="Cambria Math" panose="02040503050406030204" pitchFamily="18" charset="0"/>
                        <a:ea typeface="微软雅黑" panose="020B0503020204020204" pitchFamily="34" charset="-122"/>
                      </a:rPr>
                      <m:t>开始</m:t>
                    </m:r>
                  </m:oMath>
                </a14:m>
                <a:endParaRPr lang="zh-TW" altLang="en-US" sz="2400" dirty="0">
                  <a:solidFill>
                    <a:prstClr val="black"/>
                  </a:solidFill>
                  <a:latin typeface="Cambria Math" panose="02040503050406030204" pitchFamily="18" charset="0"/>
                  <a:ea typeface="微软雅黑" panose="020B0503020204020204" pitchFamily="34" charset="-122"/>
                </a:endParaRPr>
              </a:p>
            </p:txBody>
          </p:sp>
        </mc:Choice>
        <mc:Fallback>
          <p:sp>
            <p:nvSpPr>
              <p:cNvPr id="70" name="文字方塊 18"/>
              <p:cNvSpPr txBox="1">
                <a:spLocks noRot="1" noChangeAspect="1" noMove="1" noResize="1" noEditPoints="1" noAdjustHandles="1" noChangeArrowheads="1" noChangeShapeType="1" noTextEdit="1"/>
              </p:cNvSpPr>
              <p:nvPr/>
            </p:nvSpPr>
            <p:spPr>
              <a:xfrm>
                <a:off x="5104354" y="1072645"/>
                <a:ext cx="3256940" cy="461665"/>
              </a:xfrm>
              <a:prstGeom prst="rect">
                <a:avLst/>
              </a:prstGeom>
              <a:blipFill rotWithShape="1">
                <a:blip r:embed="rId1"/>
                <a:stretch>
                  <a:fillRect l="-7" t="-28" r="8" b="-18261"/>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71" name="文字方塊 25"/>
              <p:cNvSpPr txBox="1"/>
              <p:nvPr/>
            </p:nvSpPr>
            <p:spPr>
              <a:xfrm>
                <a:off x="5114609" y="2006015"/>
                <a:ext cx="5039840" cy="461665"/>
              </a:xfrm>
              <a:prstGeom prst="rect">
                <a:avLst/>
              </a:prstGeom>
              <a:noFill/>
            </p:spPr>
            <p:txBody>
              <a:bodyPr wrap="square" rtlCol="0">
                <a:spAutoFit/>
              </a:bodyPr>
              <a:lstStyle/>
              <a:p>
                <a14:m>
                  <m:oMath xmlns:m="http://schemas.openxmlformats.org/officeDocument/2006/math">
                    <m:r>
                      <a:rPr lang="zh-CN" altLang="en-US" sz="2400" i="1" dirty="0">
                        <a:solidFill>
                          <a:prstClr val="black"/>
                        </a:solidFill>
                        <a:latin typeface="Cambria Math" panose="02040503050406030204" pitchFamily="18" charset="0"/>
                        <a:ea typeface="微软雅黑" panose="020B0503020204020204" pitchFamily="34" charset="-122"/>
                      </a:rPr>
                      <m:t>在</m:t>
                    </m:r>
                    <m:sSup>
                      <m:sSupPr>
                        <m:ctrlPr>
                          <a:rPr lang="en-US" altLang="zh-TW" sz="2400" i="1">
                            <a:solidFill>
                              <a:prstClr val="black"/>
                            </a:solidFill>
                            <a:latin typeface="Cambria Math" panose="02040503050406030204" pitchFamily="18" charset="0"/>
                            <a:ea typeface="微软雅黑" panose="020B0503020204020204" pitchFamily="34" charset="-122"/>
                          </a:rPr>
                        </m:ctrlPr>
                      </m:sSupPr>
                      <m:e>
                        <m:r>
                          <a:rPr lang="zh-TW" altLang="en-US" sz="2400">
                            <a:solidFill>
                              <a:prstClr val="black"/>
                            </a:solidFill>
                            <a:latin typeface="Cambria Math" panose="02040503050406030204" pitchFamily="18" charset="0"/>
                            <a:ea typeface="微软雅黑" panose="020B0503020204020204" pitchFamily="34" charset="-122"/>
                          </a:rPr>
                          <m:t>𝜃</m:t>
                        </m:r>
                      </m:e>
                      <m:sup>
                        <m:r>
                          <a:rPr lang="en-US" altLang="zh-TW" sz="2400">
                            <a:solidFill>
                              <a:prstClr val="black"/>
                            </a:solidFill>
                            <a:latin typeface="Cambria Math" panose="02040503050406030204" pitchFamily="18" charset="0"/>
                            <a:ea typeface="微软雅黑" panose="020B0503020204020204" pitchFamily="34" charset="-122"/>
                          </a:rPr>
                          <m:t>0</m:t>
                        </m:r>
                      </m:sup>
                    </m:sSup>
                  </m:oMath>
                </a14:m>
                <a:r>
                  <a:rPr lang="zh-CN" altLang="en-US" sz="2400" dirty="0">
                    <a:solidFill>
                      <a:prstClr val="black"/>
                    </a:solidFill>
                    <a:latin typeface="Cambria Math" panose="02040503050406030204" pitchFamily="18" charset="0"/>
                    <a:ea typeface="微软雅黑" panose="020B0503020204020204" pitchFamily="34" charset="-122"/>
                  </a:rPr>
                  <a:t>处计算</a:t>
                </a:r>
                <a14:m>
                  <m:oMath xmlns:m="http://schemas.openxmlformats.org/officeDocument/2006/math">
                    <m:r>
                      <a:rPr lang="zh-CN" altLang="en-US" sz="2400" dirty="0">
                        <a:solidFill>
                          <a:prstClr val="black"/>
                        </a:solidFill>
                        <a:latin typeface="Cambria Math" panose="02040503050406030204" pitchFamily="18" charset="0"/>
                        <a:ea typeface="微软雅黑" panose="020B0503020204020204" pitchFamily="34" charset="-122"/>
                      </a:rPr>
                      <m:t>梯度</m:t>
                    </m:r>
                  </m:oMath>
                </a14:m>
                <a:endParaRPr lang="zh-TW" altLang="en-US" sz="2400" dirty="0">
                  <a:solidFill>
                    <a:prstClr val="black"/>
                  </a:solidFill>
                  <a:latin typeface="Cambria Math" panose="02040503050406030204" pitchFamily="18" charset="0"/>
                  <a:ea typeface="微软雅黑" panose="020B0503020204020204" pitchFamily="34" charset="-122"/>
                </a:endParaRPr>
              </a:p>
            </p:txBody>
          </p:sp>
        </mc:Choice>
        <mc:Fallback>
          <p:sp>
            <p:nvSpPr>
              <p:cNvPr id="71" name="文字方塊 25"/>
              <p:cNvSpPr txBox="1">
                <a:spLocks noRot="1" noChangeAspect="1" noMove="1" noResize="1" noEditPoints="1" noAdjustHandles="1" noChangeArrowheads="1" noChangeShapeType="1" noTextEdit="1"/>
              </p:cNvSpPr>
              <p:nvPr/>
            </p:nvSpPr>
            <p:spPr>
              <a:xfrm>
                <a:off x="5114609" y="2006015"/>
                <a:ext cx="5039840" cy="461665"/>
              </a:xfrm>
              <a:prstGeom prst="rect">
                <a:avLst/>
              </a:prstGeom>
              <a:blipFill rotWithShape="1">
                <a:blip r:embed="rId2"/>
                <a:stretch>
                  <a:fillRect l="-6" t="-11" r="3" b="-18278"/>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72" name="文字方塊 27"/>
              <p:cNvSpPr txBox="1"/>
              <p:nvPr/>
            </p:nvSpPr>
            <p:spPr>
              <a:xfrm>
                <a:off x="5100236" y="3046648"/>
                <a:ext cx="4240864" cy="461665"/>
              </a:xfrm>
              <a:prstGeom prst="rect">
                <a:avLst/>
              </a:prstGeom>
              <a:noFill/>
            </p:spPr>
            <p:txBody>
              <a:bodyPr wrap="square" rtlCol="0">
                <a:spAutoFit/>
              </a:bodyPr>
              <a:lstStyle/>
              <a:p>
                <a:r>
                  <a:rPr lang="zh-CN" altLang="en-US" sz="2400" dirty="0">
                    <a:solidFill>
                      <a:prstClr val="black"/>
                    </a:solidFill>
                    <a:latin typeface="Cambria Math" panose="02040503050406030204" pitchFamily="18" charset="0"/>
                    <a:ea typeface="微软雅黑" panose="020B0503020204020204" pitchFamily="34" charset="-122"/>
                  </a:rPr>
                  <a:t>应用</a:t>
                </a:r>
                <a14:m>
                  <m:oMath xmlns:m="http://schemas.openxmlformats.org/officeDocument/2006/math">
                    <m:r>
                      <a:rPr lang="zh-CN" altLang="en-US" sz="2400" i="1" dirty="0">
                        <a:solidFill>
                          <a:prstClr val="black"/>
                        </a:solidFill>
                        <a:latin typeface="Cambria Math" panose="02040503050406030204" pitchFamily="18" charset="0"/>
                        <a:ea typeface="微软雅黑" panose="020B0503020204020204" pitchFamily="34" charset="-122"/>
                      </a:rPr>
                      <m:t>更新</m:t>
                    </m:r>
                    <m:r>
                      <a:rPr lang="en-US" altLang="zh-CN" sz="2400" b="0" i="1" dirty="0" smtClean="0">
                        <a:solidFill>
                          <a:prstClr val="black"/>
                        </a:solidFill>
                        <a:latin typeface="Cambria Math" panose="02040503050406030204" pitchFamily="18" charset="0"/>
                        <a:ea typeface="微软雅黑" panose="020B0503020204020204" pitchFamily="34" charset="-122"/>
                      </a:rPr>
                      <m:t> </m:t>
                    </m:r>
                    <m:sSup>
                      <m:sSupPr>
                        <m:ctrlPr>
                          <a:rPr lang="en-US" altLang="zh-TW" sz="2400" i="1">
                            <a:solidFill>
                              <a:prstClr val="black"/>
                            </a:solidFill>
                            <a:latin typeface="Cambria Math" panose="02040503050406030204" pitchFamily="18" charset="0"/>
                            <a:ea typeface="微软雅黑" panose="020B0503020204020204" pitchFamily="34" charset="-122"/>
                          </a:rPr>
                        </m:ctrlPr>
                      </m:sSupPr>
                      <m:e>
                        <m:r>
                          <a:rPr lang="zh-TW" altLang="en-US" sz="2400">
                            <a:solidFill>
                              <a:prstClr val="black"/>
                            </a:solidFill>
                            <a:latin typeface="Cambria Math" panose="02040503050406030204" pitchFamily="18" charset="0"/>
                            <a:ea typeface="微软雅黑" panose="020B0503020204020204" pitchFamily="34" charset="-122"/>
                          </a:rPr>
                          <m:t>𝜃</m:t>
                        </m:r>
                      </m:e>
                      <m:sup>
                        <m:r>
                          <a:rPr lang="en-US" altLang="zh-TW" sz="2400">
                            <a:solidFill>
                              <a:prstClr val="black"/>
                            </a:solidFill>
                            <a:latin typeface="Cambria Math" panose="02040503050406030204" pitchFamily="18" charset="0"/>
                            <a:ea typeface="微软雅黑" panose="020B0503020204020204" pitchFamily="34" charset="-122"/>
                          </a:rPr>
                          <m:t>1</m:t>
                        </m:r>
                      </m:sup>
                    </m:sSup>
                  </m:oMath>
                </a14:m>
                <a:r>
                  <a:rPr lang="en-US" altLang="zh-TW" sz="2400" dirty="0"/>
                  <a:t> = </a:t>
                </a:r>
                <a14:m>
                  <m:oMath xmlns:m="http://schemas.openxmlformats.org/officeDocument/2006/math">
                    <m:sSup>
                      <m:sSupPr>
                        <m:ctrlPr>
                          <a:rPr lang="en-US" altLang="zh-TW" sz="2400" i="1">
                            <a:latin typeface="Cambria Math" panose="02040503050406030204" pitchFamily="18" charset="0"/>
                          </a:rPr>
                        </m:ctrlPr>
                      </m:sSupPr>
                      <m:e>
                        <m:r>
                          <a:rPr lang="zh-TW" altLang="en-US" sz="2400" i="1">
                            <a:latin typeface="Cambria Math" panose="02040503050406030204" pitchFamily="18" charset="0"/>
                          </a:rPr>
                          <m:t>𝜃</m:t>
                        </m:r>
                      </m:e>
                      <m:sup>
                        <m:r>
                          <a:rPr lang="en-US" altLang="zh-TW" sz="2400" i="1">
                            <a:latin typeface="Cambria Math" panose="02040503050406030204" pitchFamily="18" charset="0"/>
                          </a:rPr>
                          <m:t>0</m:t>
                        </m:r>
                      </m:sup>
                    </m:sSup>
                  </m:oMath>
                </a14:m>
                <a:r>
                  <a:rPr lang="en-US" altLang="zh-TW" sz="2400" dirty="0"/>
                  <a:t> + v</a:t>
                </a:r>
                <a:r>
                  <a:rPr lang="en-US" altLang="zh-TW" sz="2400" baseline="30000" dirty="0"/>
                  <a:t>1</a:t>
                </a:r>
                <a:endParaRPr lang="zh-TW" altLang="en-US" sz="2400" baseline="-25000" dirty="0"/>
              </a:p>
            </p:txBody>
          </p:sp>
        </mc:Choice>
        <mc:Fallback>
          <p:sp>
            <p:nvSpPr>
              <p:cNvPr id="72" name="文字方塊 27"/>
              <p:cNvSpPr txBox="1">
                <a:spLocks noRot="1" noChangeAspect="1" noMove="1" noResize="1" noEditPoints="1" noAdjustHandles="1" noChangeArrowheads="1" noChangeShapeType="1" noTextEdit="1"/>
              </p:cNvSpPr>
              <p:nvPr/>
            </p:nvSpPr>
            <p:spPr>
              <a:xfrm>
                <a:off x="5100236" y="3046648"/>
                <a:ext cx="4240864" cy="461665"/>
              </a:xfrm>
              <a:prstGeom prst="rect">
                <a:avLst/>
              </a:prstGeom>
              <a:blipFill rotWithShape="1">
                <a:blip r:embed="rId3"/>
                <a:stretch>
                  <a:fillRect l="-13" t="-6722" r="6" b="-14868"/>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73" name="文字方塊 28"/>
              <p:cNvSpPr txBox="1"/>
              <p:nvPr/>
            </p:nvSpPr>
            <p:spPr>
              <a:xfrm>
                <a:off x="5133284" y="3564286"/>
                <a:ext cx="5039840" cy="464999"/>
              </a:xfrm>
              <a:prstGeom prst="rect">
                <a:avLst/>
              </a:prstGeom>
              <a:noFill/>
            </p:spPr>
            <p:txBody>
              <a:bodyPr wrap="square" rtlCol="0">
                <a:spAutoFit/>
              </a:bodyPr>
              <a:lstStyle/>
              <a:p>
                <a:pPr lvl="0"/>
                <a14:m>
                  <m:oMath xmlns:m="http://schemas.openxmlformats.org/officeDocument/2006/math">
                    <m:r>
                      <a:rPr lang="zh-CN" altLang="en-US" sz="2400" i="1" dirty="0">
                        <a:solidFill>
                          <a:prstClr val="black"/>
                        </a:solidFill>
                        <a:latin typeface="Cambria Math" panose="02040503050406030204" pitchFamily="18" charset="0"/>
                        <a:ea typeface="微软雅黑" panose="020B0503020204020204" pitchFamily="34" charset="-122"/>
                      </a:rPr>
                      <m:t>在</m:t>
                    </m:r>
                    <m:sSup>
                      <m:sSupPr>
                        <m:ctrlPr>
                          <a:rPr lang="en-US" altLang="zh-TW" sz="2400" i="1">
                            <a:solidFill>
                              <a:prstClr val="black"/>
                            </a:solidFill>
                            <a:latin typeface="Cambria Math" panose="02040503050406030204" pitchFamily="18" charset="0"/>
                            <a:ea typeface="微软雅黑" panose="020B0503020204020204" pitchFamily="34" charset="-122"/>
                          </a:rPr>
                        </m:ctrlPr>
                      </m:sSupPr>
                      <m:e>
                        <m:r>
                          <a:rPr lang="zh-TW" altLang="en-US" sz="2400">
                            <a:solidFill>
                              <a:prstClr val="black"/>
                            </a:solidFill>
                            <a:latin typeface="Cambria Math" panose="02040503050406030204" pitchFamily="18" charset="0"/>
                            <a:ea typeface="微软雅黑" panose="020B0503020204020204" pitchFamily="34" charset="-122"/>
                          </a:rPr>
                          <m:t>𝜃</m:t>
                        </m:r>
                      </m:e>
                      <m:sup>
                        <m:r>
                          <a:rPr lang="en-US" altLang="zh-CN" sz="2400" i="1">
                            <a:solidFill>
                              <a:prstClr val="black"/>
                            </a:solidFill>
                            <a:latin typeface="Cambria Math" panose="02040503050406030204" pitchFamily="18" charset="0"/>
                            <a:ea typeface="微软雅黑" panose="020B0503020204020204" pitchFamily="34" charset="-122"/>
                          </a:rPr>
                          <m:t>1</m:t>
                        </m:r>
                      </m:sup>
                    </m:sSup>
                  </m:oMath>
                </a14:m>
                <a:r>
                  <a:rPr lang="zh-CN" altLang="en-US" sz="2400" dirty="0">
                    <a:solidFill>
                      <a:prstClr val="black"/>
                    </a:solidFill>
                    <a:latin typeface="Cambria Math" panose="02040503050406030204" pitchFamily="18" charset="0"/>
                    <a:ea typeface="微软雅黑" panose="020B0503020204020204" pitchFamily="34" charset="-122"/>
                  </a:rPr>
                  <a:t>处计算</a:t>
                </a:r>
                <a14:m>
                  <m:oMath xmlns:m="http://schemas.openxmlformats.org/officeDocument/2006/math">
                    <m:r>
                      <a:rPr lang="zh-CN" altLang="en-US" sz="2400" dirty="0">
                        <a:solidFill>
                          <a:prstClr val="black"/>
                        </a:solidFill>
                        <a:latin typeface="Cambria Math" panose="02040503050406030204" pitchFamily="18" charset="0"/>
                        <a:ea typeface="微软雅黑" panose="020B0503020204020204" pitchFamily="34" charset="-122"/>
                      </a:rPr>
                      <m:t>梯度</m:t>
                    </m:r>
                  </m:oMath>
                </a14:m>
                <a:endParaRPr lang="zh-TW" altLang="en-US" sz="2400" dirty="0">
                  <a:solidFill>
                    <a:prstClr val="black"/>
                  </a:solidFill>
                  <a:latin typeface="Cambria Math" panose="02040503050406030204" pitchFamily="18" charset="0"/>
                  <a:ea typeface="微软雅黑" panose="020B0503020204020204" pitchFamily="34" charset="-122"/>
                </a:endParaRPr>
              </a:p>
            </p:txBody>
          </p:sp>
        </mc:Choice>
        <mc:Fallback>
          <p:sp>
            <p:nvSpPr>
              <p:cNvPr id="73" name="文字方塊 28"/>
              <p:cNvSpPr txBox="1">
                <a:spLocks noRot="1" noChangeAspect="1" noMove="1" noResize="1" noEditPoints="1" noAdjustHandles="1" noChangeArrowheads="1" noChangeShapeType="1" noTextEdit="1"/>
              </p:cNvSpPr>
              <p:nvPr/>
            </p:nvSpPr>
            <p:spPr>
              <a:xfrm>
                <a:off x="5133284" y="3564286"/>
                <a:ext cx="5039840" cy="464999"/>
              </a:xfrm>
              <a:prstGeom prst="rect">
                <a:avLst/>
              </a:prstGeom>
              <a:blipFill rotWithShape="1">
                <a:blip r:embed="rId4"/>
                <a:stretch>
                  <a:fillRect l="-11" t="-7" r="8" b="-17434"/>
                </a:stretch>
              </a:blipFill>
            </p:spPr>
            <p:txBody>
              <a:bodyPr/>
              <a:lstStyle/>
              <a:p>
                <a:r>
                  <a:rPr lang="zh-CN" altLang="en-US">
                    <a:noFill/>
                  </a:rPr>
                  <a:t> </a:t>
                </a:r>
              </a:p>
            </p:txBody>
          </p:sp>
        </mc:Fallback>
      </mc:AlternateContent>
      <p:sp>
        <p:nvSpPr>
          <p:cNvPr id="74" name="文字方塊 29"/>
          <p:cNvSpPr txBox="1"/>
          <p:nvPr/>
        </p:nvSpPr>
        <p:spPr>
          <a:xfrm>
            <a:off x="5114609" y="1534310"/>
            <a:ext cx="3256940" cy="461665"/>
          </a:xfrm>
          <a:prstGeom prst="rect">
            <a:avLst/>
          </a:prstGeom>
          <a:noFill/>
        </p:spPr>
        <p:txBody>
          <a:bodyPr wrap="square" rtlCol="0">
            <a:spAutoFit/>
          </a:bodyPr>
          <a:lstStyle/>
          <a:p>
            <a:r>
              <a:rPr lang="zh-CN" altLang="en-US" sz="2400" dirty="0">
                <a:solidFill>
                  <a:prstClr val="black"/>
                </a:solidFill>
                <a:latin typeface="Cambria Math" panose="02040503050406030204" pitchFamily="18" charset="0"/>
                <a:ea typeface="微软雅黑" panose="020B0503020204020204" pitchFamily="34" charset="-122"/>
              </a:rPr>
              <a:t>计算速度更新 </a:t>
            </a:r>
            <a:r>
              <a:rPr lang="en-US" altLang="zh-TW" sz="2400" dirty="0"/>
              <a:t>v</a:t>
            </a:r>
            <a:r>
              <a:rPr lang="en-US" altLang="zh-TW" sz="2400" baseline="30000" dirty="0"/>
              <a:t>0</a:t>
            </a:r>
            <a:r>
              <a:rPr lang="en-US" altLang="zh-TW" sz="2400" dirty="0"/>
              <a:t>=0</a:t>
            </a:r>
            <a:endParaRPr lang="zh-TW" altLang="en-US" sz="2400" dirty="0"/>
          </a:p>
        </p:txBody>
      </p:sp>
      <mc:AlternateContent xmlns:mc="http://schemas.openxmlformats.org/markup-compatibility/2006">
        <mc:Choice xmlns:a14="http://schemas.microsoft.com/office/drawing/2010/main" Requires="a14">
          <p:sp>
            <p:nvSpPr>
              <p:cNvPr id="75" name="文字方塊 30"/>
              <p:cNvSpPr txBox="1"/>
              <p:nvPr/>
            </p:nvSpPr>
            <p:spPr>
              <a:xfrm>
                <a:off x="5100235" y="2529374"/>
                <a:ext cx="5123265" cy="461665"/>
              </a:xfrm>
              <a:prstGeom prst="rect">
                <a:avLst/>
              </a:prstGeom>
              <a:noFill/>
            </p:spPr>
            <p:txBody>
              <a:bodyPr wrap="square" rtlCol="0">
                <a:spAutoFit/>
              </a:bodyPr>
              <a:lstStyle/>
              <a:p>
                <a:r>
                  <a:rPr lang="zh-CN" altLang="en-US" sz="2400" dirty="0">
                    <a:solidFill>
                      <a:prstClr val="black"/>
                    </a:solidFill>
                    <a:latin typeface="Cambria Math" panose="02040503050406030204" pitchFamily="18" charset="0"/>
                    <a:ea typeface="微软雅黑" panose="020B0503020204020204" pitchFamily="34" charset="-122"/>
                  </a:rPr>
                  <a:t>计算速度更新 </a:t>
                </a:r>
                <a:r>
                  <a:rPr lang="en-US" altLang="zh-TW" sz="2400" dirty="0"/>
                  <a:t>v</a:t>
                </a:r>
                <a:r>
                  <a:rPr lang="en-US" altLang="zh-TW" sz="2400" baseline="30000" dirty="0"/>
                  <a:t>1</a:t>
                </a:r>
                <a:r>
                  <a:rPr lang="en-US" altLang="zh-TW" sz="2400" dirty="0"/>
                  <a:t> = </a:t>
                </a:r>
                <a:r>
                  <a:rPr lang="el-GR" altLang="zh-TW" sz="2400" dirty="0"/>
                  <a:t>λ</a:t>
                </a:r>
                <a:r>
                  <a:rPr lang="en-US" altLang="zh-TW" sz="2400" dirty="0"/>
                  <a:t>v</a:t>
                </a:r>
                <a:r>
                  <a:rPr lang="en-US" altLang="zh-TW" sz="2400" baseline="30000" dirty="0"/>
                  <a:t>0</a:t>
                </a:r>
                <a:r>
                  <a:rPr lang="en-US" altLang="zh-TW" sz="2400" dirty="0"/>
                  <a:t> - </a:t>
                </a:r>
                <a14:m>
                  <m:oMath xmlns:m="http://schemas.openxmlformats.org/officeDocument/2006/math">
                    <m:r>
                      <a:rPr lang="zh-TW" altLang="en-US" sz="2400" i="1" smtClean="0">
                        <a:latin typeface="Cambria Math" panose="02040503050406030204" pitchFamily="18" charset="0"/>
                      </a:rPr>
                      <m:t>𝑎</m:t>
                    </m:r>
                    <m:r>
                      <a:rPr lang="zh-TW" altLang="en-US" sz="2400" i="1">
                        <a:latin typeface="Cambria Math" panose="02040503050406030204" pitchFamily="18" charset="0"/>
                      </a:rPr>
                      <m:t>𝛻</m:t>
                    </m:r>
                    <m:r>
                      <a:rPr lang="en-US" altLang="zh-TW" sz="2400" b="0" i="1" smtClean="0">
                        <a:latin typeface="Cambria Math" panose="02040503050406030204" pitchFamily="18" charset="0"/>
                      </a:rPr>
                      <m:t>𝐿</m:t>
                    </m:r>
                    <m:d>
                      <m:dPr>
                        <m:ctrlPr>
                          <a:rPr lang="en-US" altLang="zh-TW" sz="2400" i="1">
                            <a:latin typeface="Cambria Math" panose="02040503050406030204" pitchFamily="18" charset="0"/>
                          </a:rPr>
                        </m:ctrlPr>
                      </m:dPr>
                      <m:e>
                        <m:sSup>
                          <m:sSupPr>
                            <m:ctrlPr>
                              <a:rPr lang="en-US" altLang="zh-TW" sz="2400" i="1">
                                <a:latin typeface="Cambria Math" panose="02040503050406030204" pitchFamily="18" charset="0"/>
                              </a:rPr>
                            </m:ctrlPr>
                          </m:sSupPr>
                          <m:e>
                            <m:r>
                              <a:rPr lang="zh-TW" altLang="en-US" sz="2400" i="1">
                                <a:latin typeface="Cambria Math" panose="02040503050406030204" pitchFamily="18" charset="0"/>
                              </a:rPr>
                              <m:t>𝜃</m:t>
                            </m:r>
                          </m:e>
                          <m:sup>
                            <m:r>
                              <a:rPr lang="en-US" altLang="zh-TW" sz="2400" i="1">
                                <a:latin typeface="Cambria Math" panose="02040503050406030204" pitchFamily="18" charset="0"/>
                              </a:rPr>
                              <m:t>0</m:t>
                            </m:r>
                          </m:sup>
                        </m:sSup>
                      </m:e>
                    </m:d>
                  </m:oMath>
                </a14:m>
                <a:endParaRPr lang="zh-TW" altLang="en-US" sz="2400" baseline="-25000" dirty="0"/>
              </a:p>
            </p:txBody>
          </p:sp>
        </mc:Choice>
        <mc:Fallback>
          <p:sp>
            <p:nvSpPr>
              <p:cNvPr id="75" name="文字方塊 30"/>
              <p:cNvSpPr txBox="1">
                <a:spLocks noRot="1" noChangeAspect="1" noMove="1" noResize="1" noEditPoints="1" noAdjustHandles="1" noChangeArrowheads="1" noChangeShapeType="1" noTextEdit="1"/>
              </p:cNvSpPr>
              <p:nvPr/>
            </p:nvSpPr>
            <p:spPr>
              <a:xfrm>
                <a:off x="5100235" y="2529374"/>
                <a:ext cx="5123265" cy="461665"/>
              </a:xfrm>
              <a:prstGeom prst="rect">
                <a:avLst/>
              </a:prstGeom>
              <a:blipFill rotWithShape="1">
                <a:blip r:embed="rId5"/>
                <a:stretch>
                  <a:fillRect l="-11" t="-12141" b="41"/>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76" name="文字方塊 31"/>
              <p:cNvSpPr txBox="1"/>
              <p:nvPr/>
            </p:nvSpPr>
            <p:spPr>
              <a:xfrm>
                <a:off x="5107838" y="4096129"/>
                <a:ext cx="5104069" cy="461665"/>
              </a:xfrm>
              <a:prstGeom prst="rect">
                <a:avLst/>
              </a:prstGeom>
              <a:noFill/>
            </p:spPr>
            <p:txBody>
              <a:bodyPr wrap="square" rtlCol="0">
                <a:spAutoFit/>
              </a:bodyPr>
              <a:lstStyle/>
              <a:p>
                <a:r>
                  <a:rPr lang="zh-CN" altLang="en-US" sz="2400" dirty="0">
                    <a:solidFill>
                      <a:prstClr val="black"/>
                    </a:solidFill>
                    <a:latin typeface="Cambria Math" panose="02040503050406030204" pitchFamily="18" charset="0"/>
                    <a:ea typeface="微软雅黑" panose="020B0503020204020204" pitchFamily="34" charset="-122"/>
                  </a:rPr>
                  <a:t>计算速度更新 </a:t>
                </a:r>
                <a:r>
                  <a:rPr lang="en-US" altLang="zh-TW" sz="2400" dirty="0"/>
                  <a:t>v</a:t>
                </a:r>
                <a:r>
                  <a:rPr lang="en-US" altLang="zh-TW" sz="2400" baseline="30000" dirty="0"/>
                  <a:t>2</a:t>
                </a:r>
                <a:r>
                  <a:rPr lang="en-US" altLang="zh-TW" sz="2400" dirty="0"/>
                  <a:t> = </a:t>
                </a:r>
                <a:r>
                  <a:rPr lang="el-GR" altLang="zh-TW" sz="2400" dirty="0"/>
                  <a:t>λ</a:t>
                </a:r>
                <a:r>
                  <a:rPr lang="en-US" altLang="zh-TW" sz="2400" dirty="0"/>
                  <a:t>v</a:t>
                </a:r>
                <a:r>
                  <a:rPr lang="en-US" altLang="zh-TW" sz="2400" baseline="30000" dirty="0"/>
                  <a:t>1</a:t>
                </a:r>
                <a:r>
                  <a:rPr lang="en-US" altLang="zh-TW" sz="2400" dirty="0"/>
                  <a:t> -</a:t>
                </a:r>
                <a14:m>
                  <m:oMath xmlns:m="http://schemas.openxmlformats.org/officeDocument/2006/math">
                    <m:r>
                      <a:rPr lang="zh-TW" altLang="en-US" sz="2400" i="1">
                        <a:latin typeface="Cambria Math" panose="02040503050406030204" pitchFamily="18" charset="0"/>
                      </a:rPr>
                      <m:t>𝑎</m:t>
                    </m:r>
                    <m:r>
                      <a:rPr lang="zh-TW" altLang="en-US" sz="2400" i="1">
                        <a:latin typeface="Cambria Math" panose="02040503050406030204" pitchFamily="18" charset="0"/>
                      </a:rPr>
                      <m:t>𝛻</m:t>
                    </m:r>
                    <m:r>
                      <a:rPr lang="en-US" altLang="zh-TW" sz="2400" b="0" i="1" smtClean="0">
                        <a:latin typeface="Cambria Math" panose="02040503050406030204" pitchFamily="18" charset="0"/>
                      </a:rPr>
                      <m:t>𝐿</m:t>
                    </m:r>
                    <m:d>
                      <m:dPr>
                        <m:ctrlPr>
                          <a:rPr lang="en-US" altLang="zh-TW" sz="2400" i="1">
                            <a:latin typeface="Cambria Math" panose="02040503050406030204" pitchFamily="18" charset="0"/>
                          </a:rPr>
                        </m:ctrlPr>
                      </m:dPr>
                      <m:e>
                        <m:sSup>
                          <m:sSupPr>
                            <m:ctrlPr>
                              <a:rPr lang="en-US" altLang="zh-TW" sz="2400" i="1">
                                <a:latin typeface="Cambria Math" panose="02040503050406030204" pitchFamily="18" charset="0"/>
                              </a:rPr>
                            </m:ctrlPr>
                          </m:sSupPr>
                          <m:e>
                            <m:r>
                              <a:rPr lang="zh-TW" altLang="en-US" sz="2400" i="1">
                                <a:latin typeface="Cambria Math" panose="02040503050406030204" pitchFamily="18" charset="0"/>
                              </a:rPr>
                              <m:t>𝜃</m:t>
                            </m:r>
                          </m:e>
                          <m:sup>
                            <m:r>
                              <a:rPr lang="en-US" altLang="zh-TW" sz="2400" b="0" i="1" smtClean="0">
                                <a:latin typeface="Cambria Math" panose="02040503050406030204" pitchFamily="18" charset="0"/>
                              </a:rPr>
                              <m:t>1</m:t>
                            </m:r>
                          </m:sup>
                        </m:sSup>
                      </m:e>
                    </m:d>
                  </m:oMath>
                </a14:m>
                <a:endParaRPr lang="zh-TW" altLang="en-US" sz="2400" baseline="-25000" dirty="0"/>
              </a:p>
            </p:txBody>
          </p:sp>
        </mc:Choice>
        <mc:Fallback>
          <p:sp>
            <p:nvSpPr>
              <p:cNvPr id="76" name="文字方塊 31"/>
              <p:cNvSpPr txBox="1">
                <a:spLocks noRot="1" noChangeAspect="1" noMove="1" noResize="1" noEditPoints="1" noAdjustHandles="1" noChangeArrowheads="1" noChangeShapeType="1" noTextEdit="1"/>
              </p:cNvSpPr>
              <p:nvPr/>
            </p:nvSpPr>
            <p:spPr>
              <a:xfrm>
                <a:off x="5107838" y="4096129"/>
                <a:ext cx="5104069" cy="461665"/>
              </a:xfrm>
              <a:prstGeom prst="rect">
                <a:avLst/>
              </a:prstGeom>
              <a:blipFill rotWithShape="1">
                <a:blip r:embed="rId6"/>
                <a:stretch>
                  <a:fillRect l="-10" t="-10398" r="9" b="86"/>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77" name="文字方塊 32"/>
              <p:cNvSpPr txBox="1"/>
              <p:nvPr/>
            </p:nvSpPr>
            <p:spPr>
              <a:xfrm>
                <a:off x="5114609" y="4558723"/>
                <a:ext cx="4240864" cy="461665"/>
              </a:xfrm>
              <a:prstGeom prst="rect">
                <a:avLst/>
              </a:prstGeom>
              <a:noFill/>
            </p:spPr>
            <p:txBody>
              <a:bodyPr wrap="square" rtlCol="0">
                <a:spAutoFit/>
              </a:bodyPr>
              <a:lstStyle/>
              <a:p>
                <a:r>
                  <a:rPr lang="zh-CN" altLang="en-US" sz="2400" dirty="0">
                    <a:solidFill>
                      <a:prstClr val="black"/>
                    </a:solidFill>
                    <a:latin typeface="Cambria Math" panose="02040503050406030204" pitchFamily="18" charset="0"/>
                    <a:ea typeface="微软雅黑" panose="020B0503020204020204" pitchFamily="34" charset="-122"/>
                  </a:rPr>
                  <a:t>应用</a:t>
                </a:r>
                <a14:m>
                  <m:oMath xmlns:m="http://schemas.openxmlformats.org/officeDocument/2006/math">
                    <m:r>
                      <a:rPr lang="zh-CN" altLang="en-US" sz="2400" dirty="0">
                        <a:solidFill>
                          <a:prstClr val="black"/>
                        </a:solidFill>
                        <a:latin typeface="Cambria Math" panose="02040503050406030204" pitchFamily="18" charset="0"/>
                        <a:ea typeface="微软雅黑" panose="020B0503020204020204" pitchFamily="34" charset="-122"/>
                      </a:rPr>
                      <m:t>更新</m:t>
                    </m:r>
                    <m:r>
                      <a:rPr lang="en-US" altLang="zh-CN" sz="2400" dirty="0">
                        <a:solidFill>
                          <a:prstClr val="black"/>
                        </a:solidFill>
                        <a:latin typeface="Cambria Math" panose="02040503050406030204" pitchFamily="18" charset="0"/>
                        <a:ea typeface="微软雅黑" panose="020B0503020204020204" pitchFamily="34" charset="-122"/>
                      </a:rPr>
                      <m:t> </m:t>
                    </m:r>
                    <m:sSup>
                      <m:sSupPr>
                        <m:ctrlPr>
                          <a:rPr lang="en-US" altLang="zh-TW" sz="2400" i="1">
                            <a:solidFill>
                              <a:prstClr val="black"/>
                            </a:solidFill>
                            <a:latin typeface="Cambria Math" panose="02040503050406030204" pitchFamily="18" charset="0"/>
                            <a:ea typeface="微软雅黑" panose="020B0503020204020204" pitchFamily="34" charset="-122"/>
                          </a:rPr>
                        </m:ctrlPr>
                      </m:sSupPr>
                      <m:e>
                        <m:r>
                          <a:rPr lang="zh-TW" altLang="en-US" sz="2400">
                            <a:solidFill>
                              <a:prstClr val="black"/>
                            </a:solidFill>
                            <a:latin typeface="Cambria Math" panose="02040503050406030204" pitchFamily="18" charset="0"/>
                            <a:ea typeface="微软雅黑" panose="020B0503020204020204" pitchFamily="34" charset="-122"/>
                          </a:rPr>
                          <m:t>𝜃</m:t>
                        </m:r>
                      </m:e>
                      <m:sup>
                        <m:r>
                          <a:rPr lang="en-US" altLang="zh-TW" sz="2400">
                            <a:solidFill>
                              <a:prstClr val="black"/>
                            </a:solidFill>
                            <a:latin typeface="Cambria Math" panose="02040503050406030204" pitchFamily="18" charset="0"/>
                            <a:ea typeface="微软雅黑" panose="020B0503020204020204" pitchFamily="34" charset="-122"/>
                          </a:rPr>
                          <m:t>2</m:t>
                        </m:r>
                      </m:sup>
                    </m:sSup>
                  </m:oMath>
                </a14:m>
                <a:r>
                  <a:rPr lang="en-US" altLang="zh-TW" sz="2400" dirty="0"/>
                  <a:t> = </a:t>
                </a:r>
                <a14:m>
                  <m:oMath xmlns:m="http://schemas.openxmlformats.org/officeDocument/2006/math">
                    <m:sSup>
                      <m:sSupPr>
                        <m:ctrlPr>
                          <a:rPr lang="en-US" altLang="zh-TW" sz="2400" i="1">
                            <a:latin typeface="Cambria Math" panose="02040503050406030204" pitchFamily="18" charset="0"/>
                          </a:rPr>
                        </m:ctrlPr>
                      </m:sSupPr>
                      <m:e>
                        <m:r>
                          <a:rPr lang="zh-TW" altLang="en-US" sz="2400" i="1">
                            <a:latin typeface="Cambria Math" panose="02040503050406030204" pitchFamily="18" charset="0"/>
                          </a:rPr>
                          <m:t>𝜃</m:t>
                        </m:r>
                      </m:e>
                      <m:sup>
                        <m:r>
                          <a:rPr lang="en-US" altLang="zh-TW" sz="2400" b="0" i="1" smtClean="0">
                            <a:latin typeface="Cambria Math" panose="02040503050406030204" pitchFamily="18" charset="0"/>
                          </a:rPr>
                          <m:t>1</m:t>
                        </m:r>
                      </m:sup>
                    </m:sSup>
                  </m:oMath>
                </a14:m>
                <a:r>
                  <a:rPr lang="en-US" altLang="zh-TW" sz="2400" dirty="0"/>
                  <a:t> + v</a:t>
                </a:r>
                <a:r>
                  <a:rPr lang="en-US" altLang="zh-TW" sz="2400" baseline="30000" dirty="0"/>
                  <a:t>2</a:t>
                </a:r>
                <a:endParaRPr lang="zh-TW" altLang="en-US" sz="2400" baseline="-25000" dirty="0"/>
              </a:p>
            </p:txBody>
          </p:sp>
        </mc:Choice>
        <mc:Fallback>
          <p:sp>
            <p:nvSpPr>
              <p:cNvPr id="77" name="文字方塊 32"/>
              <p:cNvSpPr txBox="1">
                <a:spLocks noRot="1" noChangeAspect="1" noMove="1" noResize="1" noEditPoints="1" noAdjustHandles="1" noChangeArrowheads="1" noChangeShapeType="1" noTextEdit="1"/>
              </p:cNvSpPr>
              <p:nvPr/>
            </p:nvSpPr>
            <p:spPr>
              <a:xfrm>
                <a:off x="5114609" y="4558723"/>
                <a:ext cx="4240864" cy="461665"/>
              </a:xfrm>
              <a:prstGeom prst="rect">
                <a:avLst/>
              </a:prstGeom>
              <a:blipFill rotWithShape="1">
                <a:blip r:embed="rId7"/>
                <a:stretch>
                  <a:fillRect l="-8" t="-6615" b="-14976"/>
                </a:stretch>
              </a:blipFill>
            </p:spPr>
            <p:txBody>
              <a:bodyPr/>
              <a:lstStyle/>
              <a:p>
                <a:r>
                  <a:rPr lang="zh-CN" altLang="en-US">
                    <a:noFill/>
                  </a:rPr>
                  <a:t> </a:t>
                </a:r>
              </a:p>
            </p:txBody>
          </p:sp>
        </mc:Fallback>
      </mc:AlternateContent>
      <p:cxnSp>
        <p:nvCxnSpPr>
          <p:cNvPr id="78" name="直線單箭頭接點 33"/>
          <p:cNvCxnSpPr/>
          <p:nvPr/>
        </p:nvCxnSpPr>
        <p:spPr>
          <a:xfrm>
            <a:off x="1494752" y="2648118"/>
            <a:ext cx="1286264" cy="469080"/>
          </a:xfrm>
          <a:prstGeom prst="straightConnector1">
            <a:avLst/>
          </a:prstGeom>
          <a:ln w="635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79" name="直線單箭頭接點 34"/>
          <p:cNvCxnSpPr/>
          <p:nvPr/>
        </p:nvCxnSpPr>
        <p:spPr>
          <a:xfrm>
            <a:off x="2769101" y="3116296"/>
            <a:ext cx="879813" cy="991407"/>
          </a:xfrm>
          <a:prstGeom prst="straightConnector1">
            <a:avLst/>
          </a:prstGeom>
          <a:ln w="635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80" name="直線單箭頭接點 35"/>
          <p:cNvCxnSpPr/>
          <p:nvPr/>
        </p:nvCxnSpPr>
        <p:spPr>
          <a:xfrm>
            <a:off x="3646084" y="4064423"/>
            <a:ext cx="27722" cy="1246214"/>
          </a:xfrm>
          <a:prstGeom prst="straightConnector1">
            <a:avLst/>
          </a:prstGeom>
          <a:ln w="635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81" name="直線單箭頭接點 36"/>
          <p:cNvCxnSpPr/>
          <p:nvPr/>
        </p:nvCxnSpPr>
        <p:spPr>
          <a:xfrm flipH="1">
            <a:off x="3241010" y="5310637"/>
            <a:ext cx="389211" cy="1048509"/>
          </a:xfrm>
          <a:prstGeom prst="straightConnector1">
            <a:avLst/>
          </a:prstGeom>
          <a:ln w="635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82" name="直線單箭頭接點 37"/>
          <p:cNvCxnSpPr/>
          <p:nvPr/>
        </p:nvCxnSpPr>
        <p:spPr>
          <a:xfrm>
            <a:off x="465133" y="4881535"/>
            <a:ext cx="690196" cy="0"/>
          </a:xfrm>
          <a:prstGeom prst="straightConnector1">
            <a:avLst/>
          </a:prstGeom>
          <a:ln w="635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83" name="直線單箭頭接點 38"/>
          <p:cNvCxnSpPr/>
          <p:nvPr/>
        </p:nvCxnSpPr>
        <p:spPr>
          <a:xfrm>
            <a:off x="465133" y="4350494"/>
            <a:ext cx="690196" cy="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4" name="直線單箭頭接點 39"/>
          <p:cNvCxnSpPr/>
          <p:nvPr/>
        </p:nvCxnSpPr>
        <p:spPr>
          <a:xfrm flipH="1" flipV="1">
            <a:off x="456281" y="2210962"/>
            <a:ext cx="948106" cy="382234"/>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5" name="直線單箭頭接點 40"/>
          <p:cNvCxnSpPr/>
          <p:nvPr/>
        </p:nvCxnSpPr>
        <p:spPr>
          <a:xfrm flipH="1" flipV="1">
            <a:off x="2717578" y="2641764"/>
            <a:ext cx="32860" cy="443268"/>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6" name="直線單箭頭接點 41"/>
          <p:cNvCxnSpPr/>
          <p:nvPr/>
        </p:nvCxnSpPr>
        <p:spPr>
          <a:xfrm flipV="1">
            <a:off x="3646084" y="3663147"/>
            <a:ext cx="450017" cy="39363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7" name="直線單箭頭接點 42"/>
          <p:cNvCxnSpPr/>
          <p:nvPr/>
        </p:nvCxnSpPr>
        <p:spPr>
          <a:xfrm>
            <a:off x="3715932" y="5245269"/>
            <a:ext cx="323690" cy="34266"/>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8" name="文字方塊 43"/>
          <p:cNvSpPr txBox="1"/>
          <p:nvPr/>
        </p:nvSpPr>
        <p:spPr>
          <a:xfrm>
            <a:off x="1155329" y="4640040"/>
            <a:ext cx="1923316" cy="461665"/>
          </a:xfrm>
          <a:prstGeom prst="rect">
            <a:avLst/>
          </a:prstGeom>
          <a:noFill/>
        </p:spPr>
        <p:txBody>
          <a:bodyPr wrap="square" rtlCol="0">
            <a:spAutoFit/>
          </a:bodyPr>
          <a:lstStyle/>
          <a:p>
            <a:r>
              <a:rPr lang="en-US" altLang="zh-TW" sz="2400" dirty="0"/>
              <a:t>Movement</a:t>
            </a:r>
            <a:endParaRPr lang="zh-TW" altLang="en-US" sz="2400" dirty="0"/>
          </a:p>
        </p:txBody>
      </p:sp>
      <p:sp>
        <p:nvSpPr>
          <p:cNvPr id="89" name="文字方塊 44"/>
          <p:cNvSpPr txBox="1"/>
          <p:nvPr/>
        </p:nvSpPr>
        <p:spPr>
          <a:xfrm>
            <a:off x="1155329" y="4140749"/>
            <a:ext cx="1923316" cy="461665"/>
          </a:xfrm>
          <a:prstGeom prst="rect">
            <a:avLst/>
          </a:prstGeom>
          <a:noFill/>
        </p:spPr>
        <p:txBody>
          <a:bodyPr wrap="square" rtlCol="0">
            <a:spAutoFit/>
          </a:bodyPr>
          <a:lstStyle/>
          <a:p>
            <a:r>
              <a:rPr lang="en-US" altLang="zh-TW" sz="2400" dirty="0"/>
              <a:t>Gradient</a:t>
            </a:r>
            <a:endParaRPr lang="zh-TW" altLang="en-US" sz="2400" dirty="0"/>
          </a:p>
        </p:txBody>
      </p:sp>
      <mc:AlternateContent xmlns:mc="http://schemas.openxmlformats.org/markup-compatibility/2006">
        <mc:Choice xmlns:a14="http://schemas.microsoft.com/office/drawing/2010/main" Requires="a14">
          <p:sp>
            <p:nvSpPr>
              <p:cNvPr id="90" name="文字方塊 45"/>
              <p:cNvSpPr txBox="1"/>
              <p:nvPr/>
            </p:nvSpPr>
            <p:spPr>
              <a:xfrm>
                <a:off x="1067719" y="2581828"/>
                <a:ext cx="689088" cy="461665"/>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zh-TW" altLang="en-US" sz="2400" i="1">
                              <a:latin typeface="Cambria Math" panose="02040503050406030204" pitchFamily="18" charset="0"/>
                            </a:rPr>
                            <m:t>𝜃</m:t>
                          </m:r>
                        </m:e>
                        <m:sup>
                          <m:r>
                            <a:rPr lang="en-US" altLang="zh-TW" sz="2400" i="1">
                              <a:latin typeface="Cambria Math" panose="02040503050406030204" pitchFamily="18" charset="0"/>
                            </a:rPr>
                            <m:t>0</m:t>
                          </m:r>
                        </m:sup>
                      </m:sSup>
                    </m:oMath>
                  </m:oMathPara>
                </a14:m>
                <a:endParaRPr lang="zh-TW" altLang="en-US" sz="2400" baseline="-25000" dirty="0"/>
              </a:p>
            </p:txBody>
          </p:sp>
        </mc:Choice>
        <mc:Fallback>
          <p:sp>
            <p:nvSpPr>
              <p:cNvPr id="90" name="文字方塊 45"/>
              <p:cNvSpPr txBox="1">
                <a:spLocks noRot="1" noChangeAspect="1" noMove="1" noResize="1" noEditPoints="1" noAdjustHandles="1" noChangeArrowheads="1" noChangeShapeType="1" noTextEdit="1"/>
              </p:cNvSpPr>
              <p:nvPr/>
            </p:nvSpPr>
            <p:spPr>
              <a:xfrm>
                <a:off x="1067719" y="2581828"/>
                <a:ext cx="689088" cy="461665"/>
              </a:xfrm>
              <a:prstGeom prst="rect">
                <a:avLst/>
              </a:prstGeom>
              <a:blipFill rotWithShape="1">
                <a:blip r:embed="rId8"/>
                <a:stretch>
                  <a:fillRect l="-41" t="-120" r="58" b="-701"/>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91" name="文字方塊 46"/>
              <p:cNvSpPr txBox="1"/>
              <p:nvPr/>
            </p:nvSpPr>
            <p:spPr>
              <a:xfrm>
                <a:off x="2156686" y="3140593"/>
                <a:ext cx="689088" cy="459806"/>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lang="zh-TW" altLang="en-US" sz="2400" i="1">
                              <a:latin typeface="Cambria Math" panose="02040503050406030204" pitchFamily="18" charset="0"/>
                            </a:rPr>
                            <m:t>𝜃</m:t>
                          </m:r>
                        </m:e>
                        <m:sup>
                          <m:r>
                            <a:rPr lang="en-US" altLang="zh-TW" sz="2400" b="0" i="1" smtClean="0">
                              <a:latin typeface="Cambria Math" panose="02040503050406030204" pitchFamily="18" charset="0"/>
                            </a:rPr>
                            <m:t>1</m:t>
                          </m:r>
                        </m:sup>
                      </m:sSup>
                    </m:oMath>
                  </m:oMathPara>
                </a14:m>
                <a:endParaRPr lang="zh-TW" altLang="en-US" sz="2400" baseline="-25000" dirty="0"/>
              </a:p>
            </p:txBody>
          </p:sp>
        </mc:Choice>
        <mc:Fallback>
          <p:sp>
            <p:nvSpPr>
              <p:cNvPr id="91" name="文字方塊 46"/>
              <p:cNvSpPr txBox="1">
                <a:spLocks noRot="1" noChangeAspect="1" noMove="1" noResize="1" noEditPoints="1" noAdjustHandles="1" noChangeArrowheads="1" noChangeShapeType="1" noTextEdit="1"/>
              </p:cNvSpPr>
              <p:nvPr/>
            </p:nvSpPr>
            <p:spPr>
              <a:xfrm>
                <a:off x="2156686" y="3140593"/>
                <a:ext cx="689088" cy="459806"/>
              </a:xfrm>
              <a:prstGeom prst="rect">
                <a:avLst/>
              </a:prstGeom>
              <a:blipFill rotWithShape="1">
                <a:blip r:embed="rId9"/>
                <a:stretch>
                  <a:fillRect l="-33" t="-113" r="49" b="-978"/>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92" name="文字方塊 47"/>
              <p:cNvSpPr txBox="1"/>
              <p:nvPr/>
            </p:nvSpPr>
            <p:spPr>
              <a:xfrm>
                <a:off x="2919905" y="3795664"/>
                <a:ext cx="689088" cy="460575"/>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lang="zh-TW" altLang="en-US" sz="2400" i="1">
                              <a:latin typeface="Cambria Math" panose="02040503050406030204" pitchFamily="18" charset="0"/>
                            </a:rPr>
                            <m:t>𝜃</m:t>
                          </m:r>
                        </m:e>
                        <m:sup>
                          <m:r>
                            <a:rPr lang="en-US" altLang="zh-TW" sz="2400" b="0" i="1" smtClean="0">
                              <a:latin typeface="Cambria Math" panose="02040503050406030204" pitchFamily="18" charset="0"/>
                            </a:rPr>
                            <m:t>2</m:t>
                          </m:r>
                        </m:sup>
                      </m:sSup>
                    </m:oMath>
                  </m:oMathPara>
                </a14:m>
                <a:endParaRPr lang="zh-TW" altLang="en-US" sz="2400" baseline="-25000" dirty="0"/>
              </a:p>
            </p:txBody>
          </p:sp>
        </mc:Choice>
        <mc:Fallback>
          <p:sp>
            <p:nvSpPr>
              <p:cNvPr id="92" name="文字方塊 47"/>
              <p:cNvSpPr txBox="1">
                <a:spLocks noRot="1" noChangeAspect="1" noMove="1" noResize="1" noEditPoints="1" noAdjustHandles="1" noChangeArrowheads="1" noChangeShapeType="1" noTextEdit="1"/>
              </p:cNvSpPr>
              <p:nvPr/>
            </p:nvSpPr>
            <p:spPr>
              <a:xfrm>
                <a:off x="2919905" y="3795664"/>
                <a:ext cx="689088" cy="460575"/>
              </a:xfrm>
              <a:prstGeom prst="rect">
                <a:avLst/>
              </a:prstGeom>
              <a:blipFill rotWithShape="1">
                <a:blip r:embed="rId10"/>
                <a:stretch>
                  <a:fillRect l="-25" t="-58" r="42" b="-1001"/>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93" name="文字方塊 48"/>
              <p:cNvSpPr txBox="1"/>
              <p:nvPr/>
            </p:nvSpPr>
            <p:spPr>
              <a:xfrm>
                <a:off x="3059418" y="4789556"/>
                <a:ext cx="689088" cy="460575"/>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lang="zh-TW" altLang="en-US" sz="2400" i="1">
                              <a:latin typeface="Cambria Math" panose="02040503050406030204" pitchFamily="18" charset="0"/>
                            </a:rPr>
                            <m:t>𝜃</m:t>
                          </m:r>
                        </m:e>
                        <m:sup>
                          <m:r>
                            <a:rPr lang="en-US" altLang="zh-TW" sz="2400" b="0" i="1" smtClean="0">
                              <a:latin typeface="Cambria Math" panose="02040503050406030204" pitchFamily="18" charset="0"/>
                            </a:rPr>
                            <m:t>3</m:t>
                          </m:r>
                        </m:sup>
                      </m:sSup>
                    </m:oMath>
                  </m:oMathPara>
                </a14:m>
                <a:endParaRPr lang="zh-TW" altLang="en-US" sz="2400" baseline="-25000" dirty="0"/>
              </a:p>
            </p:txBody>
          </p:sp>
        </mc:Choice>
        <mc:Fallback>
          <p:sp>
            <p:nvSpPr>
              <p:cNvPr id="93" name="文字方塊 48"/>
              <p:cNvSpPr txBox="1">
                <a:spLocks noRot="1" noChangeAspect="1" noMove="1" noResize="1" noEditPoints="1" noAdjustHandles="1" noChangeArrowheads="1" noChangeShapeType="1" noTextEdit="1"/>
              </p:cNvSpPr>
              <p:nvPr/>
            </p:nvSpPr>
            <p:spPr>
              <a:xfrm>
                <a:off x="3059418" y="4789556"/>
                <a:ext cx="689088" cy="460575"/>
              </a:xfrm>
              <a:prstGeom prst="rect">
                <a:avLst/>
              </a:prstGeom>
              <a:blipFill rotWithShape="1">
                <a:blip r:embed="rId11"/>
                <a:stretch>
                  <a:fillRect l="-90" t="-84" r="15" b="-1114"/>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94" name="文字方塊 49"/>
              <p:cNvSpPr txBox="1"/>
              <p:nvPr/>
            </p:nvSpPr>
            <p:spPr>
              <a:xfrm>
                <a:off x="955916" y="2004028"/>
                <a:ext cx="689088" cy="461665"/>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zh-TW" altLang="en-US" sz="2400" i="1" smtClean="0">
                          <a:latin typeface="Cambria Math" panose="02040503050406030204" pitchFamily="18" charset="0"/>
                        </a:rPr>
                        <m:t>𝛻</m:t>
                      </m:r>
                      <m:r>
                        <a:rPr lang="en-US" altLang="zh-TW" sz="2400" b="0" i="1" smtClean="0">
                          <a:latin typeface="Cambria Math" panose="02040503050406030204" pitchFamily="18" charset="0"/>
                        </a:rPr>
                        <m:t>𝐿</m:t>
                      </m:r>
                      <m:d>
                        <m:dPr>
                          <m:ctrlPr>
                            <a:rPr lang="en-US" altLang="zh-TW" sz="2400" i="1">
                              <a:latin typeface="Cambria Math" panose="02040503050406030204" pitchFamily="18" charset="0"/>
                            </a:rPr>
                          </m:ctrlPr>
                        </m:dPr>
                        <m:e>
                          <m:sSup>
                            <m:sSupPr>
                              <m:ctrlPr>
                                <a:rPr lang="en-US" altLang="zh-TW" sz="2400" i="1">
                                  <a:latin typeface="Cambria Math" panose="02040503050406030204" pitchFamily="18" charset="0"/>
                                </a:rPr>
                              </m:ctrlPr>
                            </m:sSupPr>
                            <m:e>
                              <m:r>
                                <a:rPr lang="zh-TW" altLang="en-US" sz="2400" i="1">
                                  <a:latin typeface="Cambria Math" panose="02040503050406030204" pitchFamily="18" charset="0"/>
                                </a:rPr>
                                <m:t>𝜃</m:t>
                              </m:r>
                            </m:e>
                            <m:sup>
                              <m:r>
                                <a:rPr lang="en-US" altLang="zh-TW" sz="2400" i="1">
                                  <a:latin typeface="Cambria Math" panose="02040503050406030204" pitchFamily="18" charset="0"/>
                                </a:rPr>
                                <m:t>0</m:t>
                              </m:r>
                            </m:sup>
                          </m:sSup>
                        </m:e>
                      </m:d>
                    </m:oMath>
                  </m:oMathPara>
                </a14:m>
                <a:endParaRPr lang="zh-TW" altLang="en-US" sz="2400" baseline="-25000" dirty="0"/>
              </a:p>
            </p:txBody>
          </p:sp>
        </mc:Choice>
        <mc:Fallback>
          <p:sp>
            <p:nvSpPr>
              <p:cNvPr id="94" name="文字方塊 49"/>
              <p:cNvSpPr txBox="1">
                <a:spLocks noRot="1" noChangeAspect="1" noMove="1" noResize="1" noEditPoints="1" noAdjustHandles="1" noChangeArrowheads="1" noChangeShapeType="1" noTextEdit="1"/>
              </p:cNvSpPr>
              <p:nvPr/>
            </p:nvSpPr>
            <p:spPr>
              <a:xfrm>
                <a:off x="955916" y="2004028"/>
                <a:ext cx="689088" cy="461665"/>
              </a:xfrm>
              <a:prstGeom prst="rect">
                <a:avLst/>
              </a:prstGeom>
              <a:blipFill rotWithShape="1">
                <a:blip r:embed="rId12"/>
                <a:stretch>
                  <a:fillRect l="-35" t="-131" r="-45840" b="135"/>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95" name="文字方塊 50"/>
              <p:cNvSpPr txBox="1"/>
              <p:nvPr/>
            </p:nvSpPr>
            <p:spPr>
              <a:xfrm>
                <a:off x="2517047" y="2176266"/>
                <a:ext cx="689088" cy="459806"/>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zh-TW" altLang="en-US" sz="2400" i="1" smtClean="0">
                          <a:latin typeface="Cambria Math" panose="02040503050406030204" pitchFamily="18" charset="0"/>
                        </a:rPr>
                        <m:t>𝛻</m:t>
                      </m:r>
                      <m:r>
                        <a:rPr lang="en-US" altLang="zh-TW" sz="2400" b="0" i="1" smtClean="0">
                          <a:latin typeface="Cambria Math" panose="02040503050406030204" pitchFamily="18" charset="0"/>
                        </a:rPr>
                        <m:t>𝐿</m:t>
                      </m:r>
                      <m:d>
                        <m:dPr>
                          <m:ctrlPr>
                            <a:rPr lang="en-US" altLang="zh-TW" sz="2400" i="1">
                              <a:latin typeface="Cambria Math" panose="02040503050406030204" pitchFamily="18" charset="0"/>
                            </a:rPr>
                          </m:ctrlPr>
                        </m:dPr>
                        <m:e>
                          <m:sSup>
                            <m:sSupPr>
                              <m:ctrlPr>
                                <a:rPr lang="en-US" altLang="zh-TW" sz="2400" i="1">
                                  <a:latin typeface="Cambria Math" panose="02040503050406030204" pitchFamily="18" charset="0"/>
                                </a:rPr>
                              </m:ctrlPr>
                            </m:sSupPr>
                            <m:e>
                              <m:r>
                                <a:rPr lang="zh-TW" altLang="en-US" sz="2400" i="1">
                                  <a:latin typeface="Cambria Math" panose="02040503050406030204" pitchFamily="18" charset="0"/>
                                </a:rPr>
                                <m:t>𝜃</m:t>
                              </m:r>
                            </m:e>
                            <m:sup>
                              <m:r>
                                <a:rPr lang="en-US" altLang="zh-TW" sz="2400" b="0" i="1" smtClean="0">
                                  <a:latin typeface="Cambria Math" panose="02040503050406030204" pitchFamily="18" charset="0"/>
                                </a:rPr>
                                <m:t>1</m:t>
                              </m:r>
                            </m:sup>
                          </m:sSup>
                        </m:e>
                      </m:d>
                    </m:oMath>
                  </m:oMathPara>
                </a14:m>
                <a:endParaRPr lang="zh-TW" altLang="en-US" sz="2400" baseline="-25000" dirty="0"/>
              </a:p>
            </p:txBody>
          </p:sp>
        </mc:Choice>
        <mc:Fallback>
          <p:sp>
            <p:nvSpPr>
              <p:cNvPr id="95" name="文字方塊 50"/>
              <p:cNvSpPr txBox="1">
                <a:spLocks noRot="1" noChangeAspect="1" noMove="1" noResize="1" noEditPoints="1" noAdjustHandles="1" noChangeArrowheads="1" noChangeShapeType="1" noTextEdit="1"/>
              </p:cNvSpPr>
              <p:nvPr/>
            </p:nvSpPr>
            <p:spPr>
              <a:xfrm>
                <a:off x="2517047" y="2176266"/>
                <a:ext cx="689088" cy="459806"/>
              </a:xfrm>
              <a:prstGeom prst="rect">
                <a:avLst/>
              </a:prstGeom>
              <a:blipFill rotWithShape="1">
                <a:blip r:embed="rId13"/>
                <a:stretch>
                  <a:fillRect l="-79" t="-26" r="-45796" b="-1064"/>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96" name="文字方塊 51"/>
              <p:cNvSpPr txBox="1"/>
              <p:nvPr/>
            </p:nvSpPr>
            <p:spPr>
              <a:xfrm>
                <a:off x="4001677" y="3243527"/>
                <a:ext cx="689088" cy="460575"/>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zh-TW" altLang="en-US" sz="2400" i="1" smtClean="0">
                          <a:latin typeface="Cambria Math" panose="02040503050406030204" pitchFamily="18" charset="0"/>
                        </a:rPr>
                        <m:t>𝛻</m:t>
                      </m:r>
                      <m:r>
                        <a:rPr lang="en-US" altLang="zh-TW" sz="2400" b="0" i="1" smtClean="0">
                          <a:latin typeface="Cambria Math" panose="02040503050406030204" pitchFamily="18" charset="0"/>
                        </a:rPr>
                        <m:t>𝐿</m:t>
                      </m:r>
                      <m:d>
                        <m:dPr>
                          <m:ctrlPr>
                            <a:rPr lang="en-US" altLang="zh-TW" sz="2400" i="1">
                              <a:latin typeface="Cambria Math" panose="02040503050406030204" pitchFamily="18" charset="0"/>
                            </a:rPr>
                          </m:ctrlPr>
                        </m:dPr>
                        <m:e>
                          <m:sSup>
                            <m:sSupPr>
                              <m:ctrlPr>
                                <a:rPr lang="en-US" altLang="zh-TW" sz="2400" i="1">
                                  <a:latin typeface="Cambria Math" panose="02040503050406030204" pitchFamily="18" charset="0"/>
                                </a:rPr>
                              </m:ctrlPr>
                            </m:sSupPr>
                            <m:e>
                              <m:r>
                                <a:rPr lang="zh-TW" altLang="en-US" sz="2400" i="1">
                                  <a:latin typeface="Cambria Math" panose="02040503050406030204" pitchFamily="18" charset="0"/>
                                </a:rPr>
                                <m:t>𝜃</m:t>
                              </m:r>
                            </m:e>
                            <m:sup>
                              <m:r>
                                <a:rPr lang="en-US" altLang="zh-TW" sz="2400" b="0" i="1" smtClean="0">
                                  <a:latin typeface="Cambria Math" panose="02040503050406030204" pitchFamily="18" charset="0"/>
                                </a:rPr>
                                <m:t>2</m:t>
                              </m:r>
                            </m:sup>
                          </m:sSup>
                        </m:e>
                      </m:d>
                    </m:oMath>
                  </m:oMathPara>
                </a14:m>
                <a:endParaRPr lang="zh-TW" altLang="en-US" sz="2400" baseline="-25000" dirty="0"/>
              </a:p>
            </p:txBody>
          </p:sp>
        </mc:Choice>
        <mc:Fallback>
          <p:sp>
            <p:nvSpPr>
              <p:cNvPr id="96" name="文字方塊 51"/>
              <p:cNvSpPr txBox="1">
                <a:spLocks noRot="1" noChangeAspect="1" noMove="1" noResize="1" noEditPoints="1" noAdjustHandles="1" noChangeArrowheads="1" noChangeShapeType="1" noTextEdit="1"/>
              </p:cNvSpPr>
              <p:nvPr/>
            </p:nvSpPr>
            <p:spPr>
              <a:xfrm>
                <a:off x="4001677" y="3243527"/>
                <a:ext cx="689088" cy="460575"/>
              </a:xfrm>
              <a:prstGeom prst="rect">
                <a:avLst/>
              </a:prstGeom>
              <a:blipFill rotWithShape="1">
                <a:blip r:embed="rId14"/>
                <a:stretch>
                  <a:fillRect l="-79" t="-126" r="-45796" b="32"/>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97" name="文字方塊 52"/>
              <p:cNvSpPr txBox="1"/>
              <p:nvPr/>
            </p:nvSpPr>
            <p:spPr>
              <a:xfrm>
                <a:off x="3994553" y="4985022"/>
                <a:ext cx="689088" cy="460575"/>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zh-TW" altLang="en-US" sz="2400" i="1" smtClean="0">
                          <a:latin typeface="Cambria Math" panose="02040503050406030204" pitchFamily="18" charset="0"/>
                        </a:rPr>
                        <m:t>𝛻</m:t>
                      </m:r>
                      <m:r>
                        <a:rPr lang="en-US" altLang="zh-TW" sz="2400" b="0" i="1" smtClean="0">
                          <a:latin typeface="Cambria Math" panose="02040503050406030204" pitchFamily="18" charset="0"/>
                        </a:rPr>
                        <m:t>𝐿</m:t>
                      </m:r>
                      <m:d>
                        <m:dPr>
                          <m:ctrlPr>
                            <a:rPr lang="en-US" altLang="zh-TW" sz="2400" i="1">
                              <a:latin typeface="Cambria Math" panose="02040503050406030204" pitchFamily="18" charset="0"/>
                            </a:rPr>
                          </m:ctrlPr>
                        </m:dPr>
                        <m:e>
                          <m:sSup>
                            <m:sSupPr>
                              <m:ctrlPr>
                                <a:rPr lang="en-US" altLang="zh-TW" sz="2400" i="1">
                                  <a:latin typeface="Cambria Math" panose="02040503050406030204" pitchFamily="18" charset="0"/>
                                </a:rPr>
                              </m:ctrlPr>
                            </m:sSupPr>
                            <m:e>
                              <m:r>
                                <a:rPr lang="zh-TW" altLang="en-US" sz="2400" i="1">
                                  <a:latin typeface="Cambria Math" panose="02040503050406030204" pitchFamily="18" charset="0"/>
                                </a:rPr>
                                <m:t>𝜃</m:t>
                              </m:r>
                            </m:e>
                            <m:sup>
                              <m:r>
                                <a:rPr lang="en-US" altLang="zh-TW" sz="2400" b="0" i="1" smtClean="0">
                                  <a:latin typeface="Cambria Math" panose="02040503050406030204" pitchFamily="18" charset="0"/>
                                </a:rPr>
                                <m:t>3</m:t>
                              </m:r>
                            </m:sup>
                          </m:sSup>
                        </m:e>
                      </m:d>
                    </m:oMath>
                  </m:oMathPara>
                </a14:m>
                <a:endParaRPr lang="zh-TW" altLang="en-US" sz="2400" baseline="-25000" dirty="0"/>
              </a:p>
            </p:txBody>
          </p:sp>
        </mc:Choice>
        <mc:Fallback>
          <p:sp>
            <p:nvSpPr>
              <p:cNvPr id="97" name="文字方塊 52"/>
              <p:cNvSpPr txBox="1">
                <a:spLocks noRot="1" noChangeAspect="1" noMove="1" noResize="1" noEditPoints="1" noAdjustHandles="1" noChangeArrowheads="1" noChangeShapeType="1" noTextEdit="1"/>
              </p:cNvSpPr>
              <p:nvPr/>
            </p:nvSpPr>
            <p:spPr>
              <a:xfrm>
                <a:off x="3994553" y="4985022"/>
                <a:ext cx="689088" cy="460575"/>
              </a:xfrm>
              <a:prstGeom prst="rect">
                <a:avLst/>
              </a:prstGeom>
              <a:blipFill rotWithShape="1">
                <a:blip r:embed="rId15"/>
                <a:stretch>
                  <a:fillRect l="-58" t="-59" r="-45816" b="102"/>
                </a:stretch>
              </a:blipFill>
            </p:spPr>
            <p:txBody>
              <a:bodyPr/>
              <a:lstStyle/>
              <a:p>
                <a:r>
                  <a:rPr lang="zh-CN" altLang="en-US">
                    <a:noFill/>
                  </a:rPr>
                  <a:t> </a:t>
                </a:r>
              </a:p>
            </p:txBody>
          </p:sp>
        </mc:Fallback>
      </mc:AlternateContent>
      <p:sp>
        <p:nvSpPr>
          <p:cNvPr id="98" name="橢圓 53"/>
          <p:cNvSpPr/>
          <p:nvPr/>
        </p:nvSpPr>
        <p:spPr>
          <a:xfrm>
            <a:off x="1295602" y="2499672"/>
            <a:ext cx="180000" cy="1800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99" name="直線單箭頭接點 58"/>
          <p:cNvCxnSpPr/>
          <p:nvPr/>
        </p:nvCxnSpPr>
        <p:spPr>
          <a:xfrm>
            <a:off x="2781823" y="3099593"/>
            <a:ext cx="1008308" cy="390738"/>
          </a:xfrm>
          <a:prstGeom prst="straightConnector1">
            <a:avLst/>
          </a:prstGeom>
          <a:ln w="63500">
            <a:solidFill>
              <a:srgbClr val="00B050"/>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100" name="直線單箭頭接點 60"/>
          <p:cNvCxnSpPr/>
          <p:nvPr/>
        </p:nvCxnSpPr>
        <p:spPr>
          <a:xfrm>
            <a:off x="2741628" y="3116416"/>
            <a:ext cx="78777" cy="747717"/>
          </a:xfrm>
          <a:prstGeom prst="straightConnector1">
            <a:avLst/>
          </a:prstGeom>
          <a:ln w="63500">
            <a:solidFill>
              <a:srgbClr val="FF0000"/>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101" name="直線單箭頭接點 66"/>
          <p:cNvCxnSpPr/>
          <p:nvPr/>
        </p:nvCxnSpPr>
        <p:spPr>
          <a:xfrm>
            <a:off x="3659103" y="4107703"/>
            <a:ext cx="761038" cy="865748"/>
          </a:xfrm>
          <a:prstGeom prst="straightConnector1">
            <a:avLst/>
          </a:prstGeom>
          <a:ln w="63500">
            <a:solidFill>
              <a:srgbClr val="00B050"/>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102" name="直線單箭頭接點 69"/>
          <p:cNvCxnSpPr/>
          <p:nvPr/>
        </p:nvCxnSpPr>
        <p:spPr>
          <a:xfrm flipH="1">
            <a:off x="2984314" y="4096129"/>
            <a:ext cx="623423" cy="440470"/>
          </a:xfrm>
          <a:prstGeom prst="straightConnector1">
            <a:avLst/>
          </a:prstGeom>
          <a:ln w="63500">
            <a:solidFill>
              <a:srgbClr val="FF0000"/>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103" name="直線單箭頭接點 78"/>
          <p:cNvCxnSpPr/>
          <p:nvPr/>
        </p:nvCxnSpPr>
        <p:spPr>
          <a:xfrm flipH="1" flipV="1">
            <a:off x="3296025" y="5221762"/>
            <a:ext cx="311713" cy="23507"/>
          </a:xfrm>
          <a:prstGeom prst="straightConnector1">
            <a:avLst/>
          </a:prstGeom>
          <a:ln w="63500">
            <a:solidFill>
              <a:srgbClr val="FF0000"/>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104" name="直線單箭頭接點 79"/>
          <p:cNvCxnSpPr/>
          <p:nvPr/>
        </p:nvCxnSpPr>
        <p:spPr>
          <a:xfrm>
            <a:off x="3679957" y="5310637"/>
            <a:ext cx="30800" cy="1044483"/>
          </a:xfrm>
          <a:prstGeom prst="straightConnector1">
            <a:avLst/>
          </a:prstGeom>
          <a:ln w="63500">
            <a:solidFill>
              <a:srgbClr val="00B050"/>
            </a:solidFill>
            <a:prstDash val="sysDot"/>
            <a:tailEnd type="none"/>
          </a:ln>
        </p:spPr>
        <p:style>
          <a:lnRef idx="1">
            <a:schemeClr val="accent1"/>
          </a:lnRef>
          <a:fillRef idx="0">
            <a:schemeClr val="accent1"/>
          </a:fillRef>
          <a:effectRef idx="0">
            <a:schemeClr val="accent1"/>
          </a:effectRef>
          <a:fontRef idx="minor">
            <a:schemeClr val="tx1"/>
          </a:fontRef>
        </p:style>
      </p:cxnSp>
      <p:sp>
        <p:nvSpPr>
          <p:cNvPr id="105" name="文字方塊 84"/>
          <p:cNvSpPr txBox="1"/>
          <p:nvPr/>
        </p:nvSpPr>
        <p:spPr>
          <a:xfrm>
            <a:off x="5249962" y="5408192"/>
            <a:ext cx="6243173" cy="954107"/>
          </a:xfrm>
          <a:prstGeom prst="rect">
            <a:avLst/>
          </a:prstGeom>
        </p:spPr>
        <p:style>
          <a:lnRef idx="0">
            <a:schemeClr val="accent6"/>
          </a:lnRef>
          <a:fillRef idx="3">
            <a:schemeClr val="accent6"/>
          </a:fillRef>
          <a:effectRef idx="3">
            <a:schemeClr val="accent6"/>
          </a:effectRef>
          <a:fontRef idx="minor">
            <a:schemeClr val="lt1"/>
          </a:fontRef>
        </p:style>
        <p:txBody>
          <a:bodyPr wrap="square" rtlCol="0">
            <a:spAutoFit/>
          </a:bodyPr>
          <a:lstStyle/>
          <a:p>
            <a:r>
              <a:rPr lang="zh-CN" altLang="en-US" sz="2800" dirty="0">
                <a:solidFill>
                  <a:schemeClr val="bg1"/>
                </a:solidFill>
                <a:latin typeface="微软雅黑" panose="020B0503020204020204" pitchFamily="34" charset="-122"/>
                <a:ea typeface="微软雅黑" panose="020B0503020204020204" pitchFamily="34" charset="-122"/>
              </a:rPr>
              <a:t>当前时刻的速度不仅依赖于负梯度，还依赖于前序时刻的加权移动平均</a:t>
            </a:r>
            <a:endParaRPr lang="zh-TW" altLang="en-US" sz="2800" dirty="0">
              <a:solidFill>
                <a:schemeClr val="bg1"/>
              </a:solidFill>
              <a:latin typeface="微软雅黑" panose="020B0503020204020204" pitchFamily="34" charset="-122"/>
              <a:ea typeface="微软雅黑" panose="020B0503020204020204" pitchFamily="34" charset="-122"/>
            </a:endParaRPr>
          </a:p>
        </p:txBody>
      </p:sp>
      <p:cxnSp>
        <p:nvCxnSpPr>
          <p:cNvPr id="106" name="直線單箭頭接點 54"/>
          <p:cNvCxnSpPr/>
          <p:nvPr/>
        </p:nvCxnSpPr>
        <p:spPr>
          <a:xfrm>
            <a:off x="451581" y="5380215"/>
            <a:ext cx="690196" cy="0"/>
          </a:xfrm>
          <a:prstGeom prst="straightConnector1">
            <a:avLst/>
          </a:prstGeom>
          <a:ln w="63500">
            <a:solidFill>
              <a:srgbClr val="00B050"/>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7" name="文字方塊 56"/>
          <p:cNvSpPr txBox="1"/>
          <p:nvPr/>
        </p:nvSpPr>
        <p:spPr>
          <a:xfrm>
            <a:off x="1155329" y="5139331"/>
            <a:ext cx="3031038" cy="830997"/>
          </a:xfrm>
          <a:prstGeom prst="rect">
            <a:avLst/>
          </a:prstGeom>
          <a:noFill/>
        </p:spPr>
        <p:txBody>
          <a:bodyPr wrap="square" rtlCol="0">
            <a:spAutoFit/>
          </a:bodyPr>
          <a:lstStyle/>
          <a:p>
            <a:r>
              <a:rPr lang="en-US" altLang="zh-TW" sz="2400" dirty="0"/>
              <a:t>Movement</a:t>
            </a:r>
            <a:endParaRPr lang="en-US" altLang="zh-TW" sz="2400" dirty="0"/>
          </a:p>
          <a:p>
            <a:r>
              <a:rPr lang="en-US" altLang="zh-TW" sz="2400" dirty="0"/>
              <a:t>of last step</a:t>
            </a:r>
            <a:endParaRPr lang="zh-TW" altLang="en-US" sz="2400" dirty="0"/>
          </a:p>
        </p:txBody>
      </p:sp>
      <p:sp>
        <p:nvSpPr>
          <p:cNvPr id="41" name="矩形 40"/>
          <p:cNvSpPr/>
          <p:nvPr/>
        </p:nvSpPr>
        <p:spPr>
          <a:xfrm>
            <a:off x="9653022" y="6450406"/>
            <a:ext cx="1980029" cy="369332"/>
          </a:xfrm>
          <a:prstGeom prst="rect">
            <a:avLst/>
          </a:prstGeom>
        </p:spPr>
        <p:txBody>
          <a:bodyPr wrap="none">
            <a:spAutoFit/>
          </a:bodyPr>
          <a:lstStyle/>
          <a:p>
            <a:r>
              <a:rPr lang="en-US" altLang="zh-CN" dirty="0"/>
              <a:t>Slides from</a:t>
            </a:r>
            <a:r>
              <a:rPr lang="zh-CN" altLang="en-US" dirty="0"/>
              <a:t>李宏毅</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7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7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7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91"/>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8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8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73"/>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85"/>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95"/>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76"/>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100"/>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99"/>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106"/>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107"/>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77"/>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nodeType="clickEffect">
                                  <p:stCondLst>
                                    <p:cond delay="0"/>
                                  </p:stCondLst>
                                  <p:childTnLst>
                                    <p:set>
                                      <p:cBhvr>
                                        <p:cTn id="80" dur="1" fill="hold">
                                          <p:stCondLst>
                                            <p:cond delay="0"/>
                                          </p:stCondLst>
                                        </p:cTn>
                                        <p:tgtEl>
                                          <p:spTgt spid="79"/>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92"/>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105"/>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86"/>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96"/>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nodeType="clickEffect">
                                  <p:stCondLst>
                                    <p:cond delay="0"/>
                                  </p:stCondLst>
                                  <p:childTnLst>
                                    <p:set>
                                      <p:cBhvr>
                                        <p:cTn id="96" dur="1" fill="hold">
                                          <p:stCondLst>
                                            <p:cond delay="0"/>
                                          </p:stCondLst>
                                        </p:cTn>
                                        <p:tgtEl>
                                          <p:spTgt spid="101"/>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102"/>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nodeType="clickEffect">
                                  <p:stCondLst>
                                    <p:cond delay="0"/>
                                  </p:stCondLst>
                                  <p:childTnLst>
                                    <p:set>
                                      <p:cBhvr>
                                        <p:cTn id="102" dur="1" fill="hold">
                                          <p:stCondLst>
                                            <p:cond delay="0"/>
                                          </p:stCondLst>
                                        </p:cTn>
                                        <p:tgtEl>
                                          <p:spTgt spid="80"/>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93"/>
                                        </p:tgtEl>
                                        <p:attrNameLst>
                                          <p:attrName>style.visibility</p:attrName>
                                        </p:attrNameLst>
                                      </p:cBhvr>
                                      <p:to>
                                        <p:strVal val="visible"/>
                                      </p:to>
                                    </p:set>
                                  </p:childTnLst>
                                </p:cTn>
                              </p:par>
                            </p:childTnLst>
                          </p:cTn>
                        </p:par>
                      </p:childTnLst>
                    </p:cTn>
                  </p:par>
                  <p:par>
                    <p:cTn id="105" fill="hold">
                      <p:stCondLst>
                        <p:cond delay="indefinite"/>
                      </p:stCondLst>
                      <p:childTnLst>
                        <p:par>
                          <p:cTn id="106" fill="hold">
                            <p:stCondLst>
                              <p:cond delay="0"/>
                            </p:stCondLst>
                            <p:childTnLst>
                              <p:par>
                                <p:cTn id="107" presetID="1" presetClass="entr" presetSubtype="0" fill="hold" nodeType="clickEffect">
                                  <p:stCondLst>
                                    <p:cond delay="0"/>
                                  </p:stCondLst>
                                  <p:childTnLst>
                                    <p:set>
                                      <p:cBhvr>
                                        <p:cTn id="108" dur="1" fill="hold">
                                          <p:stCondLst>
                                            <p:cond delay="0"/>
                                          </p:stCondLst>
                                        </p:cTn>
                                        <p:tgtEl>
                                          <p:spTgt spid="87"/>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97"/>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presetID="1" presetClass="entr" presetSubtype="0" fill="hold" nodeType="clickEffect">
                                  <p:stCondLst>
                                    <p:cond delay="0"/>
                                  </p:stCondLst>
                                  <p:childTnLst>
                                    <p:set>
                                      <p:cBhvr>
                                        <p:cTn id="114" dur="1" fill="hold">
                                          <p:stCondLst>
                                            <p:cond delay="0"/>
                                          </p:stCondLst>
                                        </p:cTn>
                                        <p:tgtEl>
                                          <p:spTgt spid="104"/>
                                        </p:tgtEl>
                                        <p:attrNameLst>
                                          <p:attrName>style.visibility</p:attrName>
                                        </p:attrNameLst>
                                      </p:cBhvr>
                                      <p:to>
                                        <p:strVal val="visible"/>
                                      </p:to>
                                    </p:set>
                                  </p:childTnLst>
                                </p:cTn>
                              </p:par>
                              <p:par>
                                <p:cTn id="115" presetID="1" presetClass="entr" presetSubtype="0" fill="hold" nodeType="withEffect">
                                  <p:stCondLst>
                                    <p:cond delay="0"/>
                                  </p:stCondLst>
                                  <p:childTnLst>
                                    <p:set>
                                      <p:cBhvr>
                                        <p:cTn id="116" dur="1" fill="hold">
                                          <p:stCondLst>
                                            <p:cond delay="0"/>
                                          </p:stCondLst>
                                        </p:cTn>
                                        <p:tgtEl>
                                          <p:spTgt spid="103"/>
                                        </p:tgtEl>
                                        <p:attrNameLst>
                                          <p:attrName>style.visibility</p:attrName>
                                        </p:attrNameLst>
                                      </p:cBhvr>
                                      <p:to>
                                        <p:strVal val="visible"/>
                                      </p:to>
                                    </p:set>
                                  </p:childTnLst>
                                </p:cTn>
                              </p:par>
                            </p:childTnLst>
                          </p:cTn>
                        </p:par>
                      </p:childTnLst>
                    </p:cTn>
                  </p:par>
                  <p:par>
                    <p:cTn id="117" fill="hold">
                      <p:stCondLst>
                        <p:cond delay="indefinite"/>
                      </p:stCondLst>
                      <p:childTnLst>
                        <p:par>
                          <p:cTn id="118" fill="hold">
                            <p:stCondLst>
                              <p:cond delay="0"/>
                            </p:stCondLst>
                            <p:childTnLst>
                              <p:par>
                                <p:cTn id="119" presetID="1" presetClass="entr" presetSubtype="0" fill="hold" nodeType="clickEffect">
                                  <p:stCondLst>
                                    <p:cond delay="0"/>
                                  </p:stCondLst>
                                  <p:childTnLst>
                                    <p:set>
                                      <p:cBhvr>
                                        <p:cTn id="120" dur="1" fill="hold">
                                          <p:stCondLst>
                                            <p:cond delay="0"/>
                                          </p:stCondLst>
                                        </p:cTn>
                                        <p:tgtEl>
                                          <p:spTgt spid="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p:bldP spid="71" grpId="0"/>
      <p:bldP spid="72" grpId="0"/>
      <p:bldP spid="73" grpId="0"/>
      <p:bldP spid="74" grpId="0"/>
      <p:bldP spid="75" grpId="0"/>
      <p:bldP spid="76" grpId="0"/>
      <p:bldP spid="77" grpId="0"/>
      <p:bldP spid="88" grpId="0"/>
      <p:bldP spid="89" grpId="0"/>
      <p:bldP spid="90" grpId="0"/>
      <p:bldP spid="91" grpId="0"/>
      <p:bldP spid="92" grpId="0"/>
      <p:bldP spid="93" grpId="0"/>
      <p:bldP spid="94" grpId="0"/>
      <p:bldP spid="95" grpId="0"/>
      <p:bldP spid="96" grpId="0"/>
      <p:bldP spid="97" grpId="0"/>
      <p:bldP spid="98" grpId="0" animBg="1"/>
      <p:bldP spid="105" grpId="0" animBg="1"/>
      <p:bldP spid="107"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777846" y="118538"/>
            <a:ext cx="11157480" cy="954107"/>
          </a:xfrm>
          <a:prstGeom prst="rect">
            <a:avLst/>
          </a:prstGeom>
          <a:noFill/>
        </p:spPr>
        <p:txBody>
          <a:bodyPr wrap="square" rtlCol="0">
            <a:spAutoFit/>
          </a:bodyPr>
          <a:lstStyle/>
          <a:p>
            <a:r>
              <a:rPr lang="zh-CN" altLang="en-US" sz="2800" b="1" dirty="0">
                <a:solidFill>
                  <a:srgbClr val="000000"/>
                </a:solidFill>
                <a:latin typeface="微软雅黑" panose="020B0503020204020204" pitchFamily="34" charset="-122"/>
                <a:ea typeface="微软雅黑" panose="020B0503020204020204" pitchFamily="34" charset="-122"/>
              </a:rPr>
              <a:t>动量法</a:t>
            </a:r>
            <a:endParaRPr lang="zh-CN" altLang="en-US" sz="2800" b="1" dirty="0">
              <a:solidFill>
                <a:srgbClr val="000000"/>
              </a:solidFill>
              <a:latin typeface="微软雅黑" panose="020B0503020204020204" pitchFamily="34" charset="-122"/>
              <a:ea typeface="微软雅黑" panose="020B0503020204020204" pitchFamily="34" charset="-122"/>
            </a:endParaRPr>
          </a:p>
          <a:p>
            <a:endParaRPr lang="zh-CN" altLang="en-US" sz="2800" b="1" dirty="0">
              <a:solidFill>
                <a:srgbClr val="000000"/>
              </a:solidFill>
              <a:latin typeface="微软雅黑" panose="020B0503020204020204" pitchFamily="34" charset="-122"/>
              <a:ea typeface="微软雅黑" panose="020B0503020204020204" pitchFamily="34" charset="-122"/>
            </a:endParaRPr>
          </a:p>
        </p:txBody>
      </p:sp>
      <p:sp>
        <p:nvSpPr>
          <p:cNvPr id="50" name="文本框 49"/>
          <p:cNvSpPr txBox="1"/>
          <p:nvPr/>
        </p:nvSpPr>
        <p:spPr>
          <a:xfrm>
            <a:off x="144282" y="768170"/>
            <a:ext cx="12047718" cy="759276"/>
          </a:xfrm>
          <a:prstGeom prst="rect">
            <a:avLst/>
          </a:prstGeom>
          <a:noFill/>
        </p:spPr>
        <p:txBody>
          <a:bodyPr wrap="square" rtlCol="0">
            <a:noAutofit/>
          </a:bodyPr>
          <a:lstStyle/>
          <a:p>
            <a:pPr>
              <a:lnSpc>
                <a:spcPct val="150000"/>
              </a:lnSpc>
            </a:pPr>
            <a:r>
              <a:rPr lang="zh-CN" altLang="en-US" sz="3200" dirty="0">
                <a:latin typeface="微软雅黑" panose="020B0503020204020204" pitchFamily="34" charset="-122"/>
                <a:ea typeface="微软雅黑" panose="020B0503020204020204" pitchFamily="34" charset="-122"/>
              </a:rPr>
              <a:t>仍然不能保证收敛到全局最优，但有一定可能跳出局部极值点</a:t>
            </a:r>
            <a:endParaRPr lang="en-US" altLang="zh-CN" sz="3200" dirty="0">
              <a:latin typeface="微软雅黑" panose="020B0503020204020204" pitchFamily="34" charset="-122"/>
              <a:ea typeface="微软雅黑" panose="020B0503020204020204" pitchFamily="34" charset="-122"/>
            </a:endParaRPr>
          </a:p>
        </p:txBody>
      </p:sp>
      <p:sp>
        <p:nvSpPr>
          <p:cNvPr id="57" name="矩形 56"/>
          <p:cNvSpPr/>
          <p:nvPr/>
        </p:nvSpPr>
        <p:spPr>
          <a:xfrm>
            <a:off x="7005511" y="2068204"/>
            <a:ext cx="1755056" cy="40952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mc:AlternateContent xmlns:mc="http://schemas.openxmlformats.org/markup-compatibility/2006">
        <mc:Choice xmlns:a14="http://schemas.microsoft.com/office/drawing/2010/main" Requires="a14">
          <p:sp>
            <p:nvSpPr>
              <p:cNvPr id="58" name="文字方塊 29"/>
              <p:cNvSpPr txBox="1"/>
              <p:nvPr/>
            </p:nvSpPr>
            <p:spPr>
              <a:xfrm>
                <a:off x="4350891" y="2046814"/>
                <a:ext cx="5841365" cy="461665"/>
              </a:xfrm>
              <a:prstGeom prst="rect">
                <a:avLst/>
              </a:prstGeom>
              <a:noFill/>
            </p:spPr>
            <p:txBody>
              <a:bodyPr wrap="square" rtlCol="0">
                <a:spAutoFit/>
              </a:bodyPr>
              <a:lstStyle/>
              <a:p>
                <a:r>
                  <a:rPr lang="zh-CN" altLang="en-US" sz="2400" dirty="0">
                    <a:latin typeface="微软雅黑" panose="020B0503020204020204" pitchFamily="34" charset="-122"/>
                    <a:ea typeface="微软雅黑" panose="020B0503020204020204" pitchFamily="34" charset="-122"/>
                  </a:rPr>
                  <a:t>速度</a:t>
                </a:r>
                <a:r>
                  <a:rPr lang="en-US" altLang="zh-TW"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负梯度</a:t>
                </a:r>
                <a:r>
                  <a:rPr lang="zh-TW" altLang="en-US" sz="2400" dirty="0">
                    <a:latin typeface="Cambria Math" panose="02040503050406030204" pitchFamily="18" charset="0"/>
                    <a:ea typeface="Cambria Math" panose="02040503050406030204" pitchFamily="18" charset="0"/>
                  </a:rPr>
                  <a:t>𝜕</a:t>
                </a:r>
                <a:r>
                  <a:rPr lang="en-US" altLang="zh-TW" sz="2400" dirty="0">
                    <a:latin typeface="Cambria Math" panose="02040503050406030204" pitchFamily="18" charset="0"/>
                    <a:ea typeface="Cambria Math" panose="02040503050406030204" pitchFamily="18" charset="0"/>
                  </a:rPr>
                  <a:t>𝐿</a:t>
                </a:r>
                <a:r>
                  <a:rPr lang="zh-TW" altLang="en-US" sz="2400" dirty="0">
                    <a:latin typeface="Cambria Math" panose="02040503050406030204" pitchFamily="18" charset="0"/>
                    <a:ea typeface="Cambria Math" panose="02040503050406030204" pitchFamily="18" charset="0"/>
                  </a:rPr>
                  <a:t>∕𝜕</a:t>
                </a:r>
                <a14:m>
                  <m:oMath xmlns:m="http://schemas.openxmlformats.org/officeDocument/2006/math">
                    <m:r>
                      <a:rPr lang="en-US" altLang="zh-TW" sz="2400" i="1" dirty="0" smtClean="0">
                        <a:latin typeface="Cambria Math" panose="02040503050406030204" pitchFamily="18" charset="0"/>
                        <a:ea typeface="Cambria Math" panose="02040503050406030204" pitchFamily="18" charset="0"/>
                      </a:rPr>
                      <m:t>𝜃</m:t>
                    </m:r>
                  </m:oMath>
                </a14:m>
                <a:r>
                  <a:rPr lang="en-US" altLang="zh-TW" sz="2400" dirty="0"/>
                  <a:t> </a:t>
                </a:r>
                <a:r>
                  <a:rPr lang="en-US" altLang="zh-TW"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动量</a:t>
                </a:r>
                <a:endParaRPr lang="zh-TW" altLang="en-US" sz="2400" dirty="0">
                  <a:latin typeface="微软雅黑" panose="020B0503020204020204" pitchFamily="34" charset="-122"/>
                  <a:ea typeface="微软雅黑" panose="020B0503020204020204" pitchFamily="34" charset="-122"/>
                </a:endParaRPr>
              </a:p>
            </p:txBody>
          </p:sp>
        </mc:Choice>
        <mc:Fallback>
          <p:sp>
            <p:nvSpPr>
              <p:cNvPr id="58" name="文字方塊 29"/>
              <p:cNvSpPr txBox="1">
                <a:spLocks noRot="1" noChangeAspect="1" noMove="1" noResize="1" noEditPoints="1" noAdjustHandles="1" noChangeArrowheads="1" noChangeShapeType="1" noTextEdit="1"/>
              </p:cNvSpPr>
              <p:nvPr/>
            </p:nvSpPr>
            <p:spPr>
              <a:xfrm>
                <a:off x="4350891" y="2046814"/>
                <a:ext cx="5841365" cy="461665"/>
              </a:xfrm>
              <a:prstGeom prst="rect">
                <a:avLst/>
              </a:prstGeom>
              <a:blipFill rotWithShape="1">
                <a:blip r:embed="rId1"/>
                <a:stretch>
                  <a:fillRect l="-9" t="-45" r="9" b="50"/>
                </a:stretch>
              </a:blipFill>
            </p:spPr>
            <p:txBody>
              <a:bodyPr/>
              <a:lstStyle/>
              <a:p>
                <a:r>
                  <a:rPr lang="zh-CN" altLang="en-US">
                    <a:noFill/>
                  </a:rPr>
                  <a:t> </a:t>
                </a:r>
              </a:p>
            </p:txBody>
          </p:sp>
        </mc:Fallback>
      </mc:AlternateContent>
      <p:cxnSp>
        <p:nvCxnSpPr>
          <p:cNvPr id="59" name="直線接點 51"/>
          <p:cNvCxnSpPr/>
          <p:nvPr/>
        </p:nvCxnSpPr>
        <p:spPr>
          <a:xfrm>
            <a:off x="7981757" y="4396739"/>
            <a:ext cx="0" cy="1320416"/>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60" name="直線接點 58"/>
          <p:cNvCxnSpPr/>
          <p:nvPr/>
        </p:nvCxnSpPr>
        <p:spPr>
          <a:xfrm>
            <a:off x="4084142" y="4396739"/>
            <a:ext cx="0" cy="1332363"/>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61" name="直線接點 40"/>
          <p:cNvCxnSpPr/>
          <p:nvPr/>
        </p:nvCxnSpPr>
        <p:spPr>
          <a:xfrm>
            <a:off x="6181682" y="5123984"/>
            <a:ext cx="0" cy="605118"/>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62" name="手繪多邊形 3"/>
          <p:cNvSpPr/>
          <p:nvPr/>
        </p:nvSpPr>
        <p:spPr>
          <a:xfrm>
            <a:off x="1894673" y="2201636"/>
            <a:ext cx="7754816" cy="4208267"/>
          </a:xfrm>
          <a:custGeom>
            <a:avLst/>
            <a:gdLst>
              <a:gd name="connsiteX0" fmla="*/ 0 w 7754816"/>
              <a:gd name="connsiteY0" fmla="*/ 0 h 4208267"/>
              <a:gd name="connsiteX1" fmla="*/ 1019908 w 7754816"/>
              <a:gd name="connsiteY1" fmla="*/ 2356339 h 4208267"/>
              <a:gd name="connsiteX2" fmla="*/ 3499339 w 7754816"/>
              <a:gd name="connsiteY2" fmla="*/ 2760785 h 4208267"/>
              <a:gd name="connsiteX3" fmla="*/ 4783016 w 7754816"/>
              <a:gd name="connsiteY3" fmla="*/ 3130062 h 4208267"/>
              <a:gd name="connsiteX4" fmla="*/ 5820508 w 7754816"/>
              <a:gd name="connsiteY4" fmla="*/ 2602523 h 4208267"/>
              <a:gd name="connsiteX5" fmla="*/ 6664570 w 7754816"/>
              <a:gd name="connsiteY5" fmla="*/ 2391508 h 4208267"/>
              <a:gd name="connsiteX6" fmla="*/ 7561385 w 7754816"/>
              <a:gd name="connsiteY6" fmla="*/ 3991708 h 4208267"/>
              <a:gd name="connsiteX7" fmla="*/ 7754816 w 7754816"/>
              <a:gd name="connsiteY7" fmla="*/ 4149970 h 4208267"/>
              <a:gd name="connsiteX0-1" fmla="*/ 0 w 7754816"/>
              <a:gd name="connsiteY0-2" fmla="*/ 0 h 4208267"/>
              <a:gd name="connsiteX1-3" fmla="*/ 1019908 w 7754816"/>
              <a:gd name="connsiteY1-4" fmla="*/ 2356339 h 4208267"/>
              <a:gd name="connsiteX2-5" fmla="*/ 3499339 w 7754816"/>
              <a:gd name="connsiteY2-6" fmla="*/ 2760785 h 4208267"/>
              <a:gd name="connsiteX3-7" fmla="*/ 4245987 w 7754816"/>
              <a:gd name="connsiteY3-8" fmla="*/ 3072005 h 4208267"/>
              <a:gd name="connsiteX4-9" fmla="*/ 5820508 w 7754816"/>
              <a:gd name="connsiteY4-10" fmla="*/ 2602523 h 4208267"/>
              <a:gd name="connsiteX5-11" fmla="*/ 6664570 w 7754816"/>
              <a:gd name="connsiteY5-12" fmla="*/ 2391508 h 4208267"/>
              <a:gd name="connsiteX6-13" fmla="*/ 7561385 w 7754816"/>
              <a:gd name="connsiteY6-14" fmla="*/ 3991708 h 4208267"/>
              <a:gd name="connsiteX7-15" fmla="*/ 7754816 w 7754816"/>
              <a:gd name="connsiteY7-16" fmla="*/ 4149970 h 4208267"/>
              <a:gd name="connsiteX0-17" fmla="*/ 0 w 7754816"/>
              <a:gd name="connsiteY0-18" fmla="*/ 0 h 4208267"/>
              <a:gd name="connsiteX1-19" fmla="*/ 1019908 w 7754816"/>
              <a:gd name="connsiteY1-20" fmla="*/ 2356339 h 4208267"/>
              <a:gd name="connsiteX2-21" fmla="*/ 3499339 w 7754816"/>
              <a:gd name="connsiteY2-22" fmla="*/ 2760785 h 4208267"/>
              <a:gd name="connsiteX3-23" fmla="*/ 4245987 w 7754816"/>
              <a:gd name="connsiteY3-24" fmla="*/ 3072005 h 4208267"/>
              <a:gd name="connsiteX4-25" fmla="*/ 5820508 w 7754816"/>
              <a:gd name="connsiteY4-26" fmla="*/ 2602523 h 4208267"/>
              <a:gd name="connsiteX5-27" fmla="*/ 6664570 w 7754816"/>
              <a:gd name="connsiteY5-28" fmla="*/ 2391508 h 4208267"/>
              <a:gd name="connsiteX6-29" fmla="*/ 7561385 w 7754816"/>
              <a:gd name="connsiteY6-30" fmla="*/ 3991708 h 4208267"/>
              <a:gd name="connsiteX7-31" fmla="*/ 7754816 w 7754816"/>
              <a:gd name="connsiteY7-32" fmla="*/ 4149970 h 4208267"/>
              <a:gd name="connsiteX0-33" fmla="*/ 0 w 7754816"/>
              <a:gd name="connsiteY0-34" fmla="*/ 0 h 4208267"/>
              <a:gd name="connsiteX1-35" fmla="*/ 1019908 w 7754816"/>
              <a:gd name="connsiteY1-36" fmla="*/ 2356339 h 4208267"/>
              <a:gd name="connsiteX2-37" fmla="*/ 3296139 w 7754816"/>
              <a:gd name="connsiteY2-38" fmla="*/ 2804328 h 4208267"/>
              <a:gd name="connsiteX3-39" fmla="*/ 4245987 w 7754816"/>
              <a:gd name="connsiteY3-40" fmla="*/ 3072005 h 4208267"/>
              <a:gd name="connsiteX4-41" fmla="*/ 5820508 w 7754816"/>
              <a:gd name="connsiteY4-42" fmla="*/ 2602523 h 4208267"/>
              <a:gd name="connsiteX5-43" fmla="*/ 6664570 w 7754816"/>
              <a:gd name="connsiteY5-44" fmla="*/ 2391508 h 4208267"/>
              <a:gd name="connsiteX6-45" fmla="*/ 7561385 w 7754816"/>
              <a:gd name="connsiteY6-46" fmla="*/ 3991708 h 4208267"/>
              <a:gd name="connsiteX7-47" fmla="*/ 7754816 w 7754816"/>
              <a:gd name="connsiteY7-48" fmla="*/ 4149970 h 4208267"/>
              <a:gd name="connsiteX0-49" fmla="*/ 0 w 7754816"/>
              <a:gd name="connsiteY0-50" fmla="*/ 0 h 4208267"/>
              <a:gd name="connsiteX1-51" fmla="*/ 1019908 w 7754816"/>
              <a:gd name="connsiteY1-52" fmla="*/ 2356339 h 4208267"/>
              <a:gd name="connsiteX2-53" fmla="*/ 3296139 w 7754816"/>
              <a:gd name="connsiteY2-54" fmla="*/ 2804328 h 4208267"/>
              <a:gd name="connsiteX3-55" fmla="*/ 4245987 w 7754816"/>
              <a:gd name="connsiteY3-56" fmla="*/ 3072005 h 4208267"/>
              <a:gd name="connsiteX4-57" fmla="*/ 5820508 w 7754816"/>
              <a:gd name="connsiteY4-58" fmla="*/ 2602523 h 4208267"/>
              <a:gd name="connsiteX5-59" fmla="*/ 6664570 w 7754816"/>
              <a:gd name="connsiteY5-60" fmla="*/ 2391508 h 4208267"/>
              <a:gd name="connsiteX6-61" fmla="*/ 7561385 w 7754816"/>
              <a:gd name="connsiteY6-62" fmla="*/ 3991708 h 4208267"/>
              <a:gd name="connsiteX7-63" fmla="*/ 7754816 w 7754816"/>
              <a:gd name="connsiteY7-64" fmla="*/ 4149970 h 4208267"/>
              <a:gd name="connsiteX0-65" fmla="*/ 0 w 7754816"/>
              <a:gd name="connsiteY0-66" fmla="*/ 0 h 4208267"/>
              <a:gd name="connsiteX1-67" fmla="*/ 1019908 w 7754816"/>
              <a:gd name="connsiteY1-68" fmla="*/ 2356339 h 4208267"/>
              <a:gd name="connsiteX2-69" fmla="*/ 3296139 w 7754816"/>
              <a:gd name="connsiteY2-70" fmla="*/ 2804328 h 4208267"/>
              <a:gd name="connsiteX3-71" fmla="*/ 4304044 w 7754816"/>
              <a:gd name="connsiteY3-72" fmla="*/ 3202633 h 4208267"/>
              <a:gd name="connsiteX4-73" fmla="*/ 5820508 w 7754816"/>
              <a:gd name="connsiteY4-74" fmla="*/ 2602523 h 4208267"/>
              <a:gd name="connsiteX5-75" fmla="*/ 6664570 w 7754816"/>
              <a:gd name="connsiteY5-76" fmla="*/ 2391508 h 4208267"/>
              <a:gd name="connsiteX6-77" fmla="*/ 7561385 w 7754816"/>
              <a:gd name="connsiteY6-78" fmla="*/ 3991708 h 4208267"/>
              <a:gd name="connsiteX7-79" fmla="*/ 7754816 w 7754816"/>
              <a:gd name="connsiteY7-80" fmla="*/ 4149970 h 4208267"/>
              <a:gd name="connsiteX0-81" fmla="*/ 0 w 7754816"/>
              <a:gd name="connsiteY0-82" fmla="*/ 0 h 4208267"/>
              <a:gd name="connsiteX1-83" fmla="*/ 1019908 w 7754816"/>
              <a:gd name="connsiteY1-84" fmla="*/ 2356339 h 4208267"/>
              <a:gd name="connsiteX2-85" fmla="*/ 3296139 w 7754816"/>
              <a:gd name="connsiteY2-86" fmla="*/ 2804328 h 4208267"/>
              <a:gd name="connsiteX3-87" fmla="*/ 4304044 w 7754816"/>
              <a:gd name="connsiteY3-88" fmla="*/ 3202633 h 4208267"/>
              <a:gd name="connsiteX4-89" fmla="*/ 5820508 w 7754816"/>
              <a:gd name="connsiteY4-90" fmla="*/ 2602523 h 4208267"/>
              <a:gd name="connsiteX5-91" fmla="*/ 6664570 w 7754816"/>
              <a:gd name="connsiteY5-92" fmla="*/ 2391508 h 4208267"/>
              <a:gd name="connsiteX6-93" fmla="*/ 7561385 w 7754816"/>
              <a:gd name="connsiteY6-94" fmla="*/ 3991708 h 4208267"/>
              <a:gd name="connsiteX7-95" fmla="*/ 7754816 w 7754816"/>
              <a:gd name="connsiteY7-96" fmla="*/ 4149970 h 420826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7754816" h="4208267">
                <a:moveTo>
                  <a:pt x="0" y="0"/>
                </a:moveTo>
                <a:cubicBezTo>
                  <a:pt x="218342" y="948104"/>
                  <a:pt x="470552" y="1888951"/>
                  <a:pt x="1019908" y="2356339"/>
                </a:cubicBezTo>
                <a:cubicBezTo>
                  <a:pt x="1569264" y="2823727"/>
                  <a:pt x="2748783" y="2663279"/>
                  <a:pt x="3296139" y="2804328"/>
                </a:cubicBezTo>
                <a:cubicBezTo>
                  <a:pt x="3843495" y="2945377"/>
                  <a:pt x="3781716" y="3192725"/>
                  <a:pt x="4304044" y="3202633"/>
                </a:cubicBezTo>
                <a:cubicBezTo>
                  <a:pt x="4826372" y="3212541"/>
                  <a:pt x="5427087" y="2737711"/>
                  <a:pt x="5820508" y="2602523"/>
                </a:cubicBezTo>
                <a:cubicBezTo>
                  <a:pt x="6213929" y="2467335"/>
                  <a:pt x="6374424" y="2159977"/>
                  <a:pt x="6664570" y="2391508"/>
                </a:cubicBezTo>
                <a:cubicBezTo>
                  <a:pt x="6954716" y="2623039"/>
                  <a:pt x="7379677" y="3698631"/>
                  <a:pt x="7561385" y="3991708"/>
                </a:cubicBezTo>
                <a:cubicBezTo>
                  <a:pt x="7743093" y="4284785"/>
                  <a:pt x="7748954" y="4217377"/>
                  <a:pt x="7754816" y="4149970"/>
                </a:cubicBezTo>
              </a:path>
            </a:pathLst>
          </a:custGeom>
          <a:noFill/>
          <a:ln w="635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63" name="直線單箭頭接點 6"/>
          <p:cNvCxnSpPr/>
          <p:nvPr/>
        </p:nvCxnSpPr>
        <p:spPr>
          <a:xfrm>
            <a:off x="1598666" y="5744180"/>
            <a:ext cx="8050824"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直線單箭頭接點 7"/>
          <p:cNvCxnSpPr/>
          <p:nvPr/>
        </p:nvCxnSpPr>
        <p:spPr>
          <a:xfrm flipV="1">
            <a:off x="1598666" y="2233134"/>
            <a:ext cx="0" cy="351104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65" name="文字方塊 8"/>
              <p:cNvSpPr txBox="1"/>
              <p:nvPr/>
            </p:nvSpPr>
            <p:spPr>
              <a:xfrm>
                <a:off x="1185203" y="1787224"/>
                <a:ext cx="762000" cy="58477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altLang="zh-TW" sz="3200" i="1" dirty="0" smtClean="0">
                          <a:latin typeface="Cambria Math" panose="02040503050406030204" pitchFamily="18" charset="0"/>
                        </a:rPr>
                        <m:t>𝐿</m:t>
                      </m:r>
                    </m:oMath>
                  </m:oMathPara>
                </a14:m>
                <a:endParaRPr lang="zh-TW" altLang="en-US" sz="3200" dirty="0"/>
              </a:p>
            </p:txBody>
          </p:sp>
        </mc:Choice>
        <mc:Fallback>
          <p:sp>
            <p:nvSpPr>
              <p:cNvPr id="65" name="文字方塊 8"/>
              <p:cNvSpPr txBox="1">
                <a:spLocks noRot="1" noChangeAspect="1" noMove="1" noResize="1" noEditPoints="1" noAdjustHandles="1" noChangeArrowheads="1" noChangeShapeType="1" noTextEdit="1"/>
              </p:cNvSpPr>
              <p:nvPr/>
            </p:nvSpPr>
            <p:spPr>
              <a:xfrm>
                <a:off x="1185203" y="1787224"/>
                <a:ext cx="762000" cy="584775"/>
              </a:xfrm>
              <a:prstGeom prst="rect">
                <a:avLst/>
              </a:prstGeom>
              <a:blipFill rotWithShape="1">
                <a:blip r:embed="rId2"/>
                <a:stretch>
                  <a:fillRect l="-38" t="-57" r="38" b="47"/>
                </a:stretch>
              </a:blipFill>
            </p:spPr>
            <p:txBody>
              <a:bodyPr/>
              <a:lstStyle/>
              <a:p>
                <a:r>
                  <a:rPr lang="zh-CN" altLang="en-US">
                    <a:noFill/>
                  </a:rPr>
                  <a:t> </a:t>
                </a:r>
              </a:p>
            </p:txBody>
          </p:sp>
        </mc:Fallback>
      </mc:AlternateContent>
      <p:sp>
        <p:nvSpPr>
          <p:cNvPr id="66" name="橢圓 14"/>
          <p:cNvSpPr/>
          <p:nvPr/>
        </p:nvSpPr>
        <p:spPr>
          <a:xfrm>
            <a:off x="5870367" y="4807461"/>
            <a:ext cx="633046" cy="633046"/>
          </a:xfrm>
          <a:prstGeom prst="ellipse">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7" name="橢圓 17"/>
          <p:cNvSpPr/>
          <p:nvPr/>
        </p:nvSpPr>
        <p:spPr>
          <a:xfrm>
            <a:off x="1999733" y="2233134"/>
            <a:ext cx="633046" cy="633046"/>
          </a:xfrm>
          <a:prstGeom prst="ellipse">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68" name="直線單箭頭接點 33"/>
          <p:cNvCxnSpPr/>
          <p:nvPr/>
        </p:nvCxnSpPr>
        <p:spPr>
          <a:xfrm flipV="1">
            <a:off x="2427339" y="5907692"/>
            <a:ext cx="591707" cy="0"/>
          </a:xfrm>
          <a:prstGeom prst="straightConnector1">
            <a:avLst/>
          </a:prstGeom>
          <a:ln w="635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69" name="直線單箭頭接點 34"/>
          <p:cNvCxnSpPr/>
          <p:nvPr/>
        </p:nvCxnSpPr>
        <p:spPr>
          <a:xfrm>
            <a:off x="2427339" y="5587408"/>
            <a:ext cx="618998" cy="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0" name="橢圓 54"/>
          <p:cNvSpPr/>
          <p:nvPr/>
        </p:nvSpPr>
        <p:spPr>
          <a:xfrm>
            <a:off x="7656463" y="3998580"/>
            <a:ext cx="633046" cy="633046"/>
          </a:xfrm>
          <a:prstGeom prst="ellipse">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71" name="直線單箭頭接點 57"/>
          <p:cNvCxnSpPr/>
          <p:nvPr/>
        </p:nvCxnSpPr>
        <p:spPr>
          <a:xfrm flipH="1">
            <a:off x="7485842" y="5568403"/>
            <a:ext cx="459122" cy="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2" name="直線單箭頭接點 63"/>
          <p:cNvCxnSpPr/>
          <p:nvPr/>
        </p:nvCxnSpPr>
        <p:spPr>
          <a:xfrm>
            <a:off x="8050992" y="5890294"/>
            <a:ext cx="342708" cy="4198"/>
          </a:xfrm>
          <a:prstGeom prst="straightConnector1">
            <a:avLst/>
          </a:prstGeom>
          <a:ln w="63500">
            <a:solidFill>
              <a:srgbClr val="0070C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73" name="文字方塊 67"/>
              <p:cNvSpPr txBox="1"/>
              <p:nvPr/>
            </p:nvSpPr>
            <p:spPr>
              <a:xfrm>
                <a:off x="5209366" y="6122614"/>
                <a:ext cx="2735598" cy="584775"/>
              </a:xfrm>
              <a:prstGeom prst="rect">
                <a:avLst/>
              </a:prstGeom>
              <a:noFill/>
            </p:spPr>
            <p:txBody>
              <a:bodyPr wrap="square" rtlCol="0">
                <a:spAutoFit/>
              </a:bodyPr>
              <a:lstStyle/>
              <a:p>
                <a:pPr algn="ctr"/>
                <a:r>
                  <a:rPr lang="zh-TW" altLang="en-US" sz="3200" dirty="0">
                    <a:solidFill>
                      <a:srgbClr val="FF0000"/>
                    </a:solidFill>
                    <a:latin typeface="Cambria Math" panose="02040503050406030204" pitchFamily="18" charset="0"/>
                    <a:ea typeface="Cambria Math" panose="02040503050406030204" pitchFamily="18" charset="0"/>
                  </a:rPr>
                  <a:t>𝜕</a:t>
                </a:r>
                <a:r>
                  <a:rPr lang="en-US" altLang="zh-TW" sz="3200" dirty="0">
                    <a:solidFill>
                      <a:srgbClr val="FF0000"/>
                    </a:solidFill>
                    <a:latin typeface="Cambria Math" panose="02040503050406030204" pitchFamily="18" charset="0"/>
                    <a:ea typeface="Cambria Math" panose="02040503050406030204" pitchFamily="18" charset="0"/>
                  </a:rPr>
                  <a:t>𝐿</a:t>
                </a:r>
                <a:r>
                  <a:rPr lang="zh-TW" altLang="en-US" sz="3200" dirty="0">
                    <a:solidFill>
                      <a:srgbClr val="FF0000"/>
                    </a:solidFill>
                    <a:latin typeface="Cambria Math" panose="02040503050406030204" pitchFamily="18" charset="0"/>
                    <a:ea typeface="Cambria Math" panose="02040503050406030204" pitchFamily="18" charset="0"/>
                  </a:rPr>
                  <a:t>∕𝜕</a:t>
                </a:r>
                <a14:m>
                  <m:oMath xmlns:m="http://schemas.openxmlformats.org/officeDocument/2006/math">
                    <m:r>
                      <a:rPr lang="en-US" altLang="zh-TW" sz="3200" i="1" dirty="0" smtClean="0">
                        <a:solidFill>
                          <a:srgbClr val="FF0000"/>
                        </a:solidFill>
                        <a:latin typeface="Cambria Math" panose="02040503050406030204" pitchFamily="18" charset="0"/>
                        <a:ea typeface="Cambria Math" panose="02040503050406030204" pitchFamily="18" charset="0"/>
                      </a:rPr>
                      <m:t>𝜃</m:t>
                    </m:r>
                  </m:oMath>
                </a14:m>
                <a:r>
                  <a:rPr lang="en-US" altLang="zh-TW" sz="3200" dirty="0">
                    <a:solidFill>
                      <a:srgbClr val="FF0000"/>
                    </a:solidFill>
                  </a:rPr>
                  <a:t> = 0</a:t>
                </a:r>
                <a:endParaRPr lang="zh-TW" altLang="en-US" sz="3200" dirty="0">
                  <a:solidFill>
                    <a:srgbClr val="FF0000"/>
                  </a:solidFill>
                </a:endParaRPr>
              </a:p>
            </p:txBody>
          </p:sp>
        </mc:Choice>
        <mc:Fallback>
          <p:sp>
            <p:nvSpPr>
              <p:cNvPr id="73" name="文字方塊 67"/>
              <p:cNvSpPr txBox="1">
                <a:spLocks noRot="1" noChangeAspect="1" noMove="1" noResize="1" noEditPoints="1" noAdjustHandles="1" noChangeArrowheads="1" noChangeShapeType="1" noTextEdit="1"/>
              </p:cNvSpPr>
              <p:nvPr/>
            </p:nvSpPr>
            <p:spPr>
              <a:xfrm>
                <a:off x="5209366" y="6122614"/>
                <a:ext cx="2735598" cy="584775"/>
              </a:xfrm>
              <a:prstGeom prst="rect">
                <a:avLst/>
              </a:prstGeom>
              <a:blipFill rotWithShape="1">
                <a:blip r:embed="rId3"/>
                <a:stretch>
                  <a:fillRect l="-17" t="-99" r="18" b="89"/>
                </a:stretch>
              </a:blipFill>
            </p:spPr>
            <p:txBody>
              <a:bodyPr/>
              <a:lstStyle/>
              <a:p>
                <a:r>
                  <a:rPr lang="zh-CN" altLang="en-US">
                    <a:noFill/>
                  </a:rPr>
                  <a:t> </a:t>
                </a:r>
              </a:p>
            </p:txBody>
          </p:sp>
        </mc:Fallback>
      </mc:AlternateContent>
      <p:sp>
        <p:nvSpPr>
          <p:cNvPr id="74" name="橢圓 36"/>
          <p:cNvSpPr/>
          <p:nvPr/>
        </p:nvSpPr>
        <p:spPr>
          <a:xfrm>
            <a:off x="3752922" y="4238326"/>
            <a:ext cx="633046" cy="633046"/>
          </a:xfrm>
          <a:prstGeom prst="ellipse">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75" name="直線單箭頭接點 37"/>
          <p:cNvCxnSpPr/>
          <p:nvPr/>
        </p:nvCxnSpPr>
        <p:spPr>
          <a:xfrm>
            <a:off x="4220123" y="5571122"/>
            <a:ext cx="339830" cy="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6" name="直線單箭頭接點 38"/>
          <p:cNvCxnSpPr/>
          <p:nvPr/>
        </p:nvCxnSpPr>
        <p:spPr>
          <a:xfrm flipV="1">
            <a:off x="4559953" y="5568403"/>
            <a:ext cx="848453" cy="15695"/>
          </a:xfrm>
          <a:prstGeom prst="straightConnector1">
            <a:avLst/>
          </a:prstGeom>
          <a:ln w="63500">
            <a:solidFill>
              <a:srgbClr val="00B050"/>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7" name="直線單箭頭接點 39"/>
          <p:cNvCxnSpPr/>
          <p:nvPr/>
        </p:nvCxnSpPr>
        <p:spPr>
          <a:xfrm>
            <a:off x="6312602" y="5922601"/>
            <a:ext cx="777246" cy="0"/>
          </a:xfrm>
          <a:prstGeom prst="straightConnector1">
            <a:avLst/>
          </a:prstGeom>
          <a:ln w="635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78" name="直線接點 42"/>
          <p:cNvCxnSpPr/>
          <p:nvPr/>
        </p:nvCxnSpPr>
        <p:spPr>
          <a:xfrm>
            <a:off x="2297097" y="2820672"/>
            <a:ext cx="0" cy="3038791"/>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79" name="橢圓 45"/>
          <p:cNvSpPr/>
          <p:nvPr/>
        </p:nvSpPr>
        <p:spPr>
          <a:xfrm>
            <a:off x="2211222" y="5641343"/>
            <a:ext cx="216117" cy="21611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0" name="橢圓 46"/>
          <p:cNvSpPr/>
          <p:nvPr/>
        </p:nvSpPr>
        <p:spPr>
          <a:xfrm>
            <a:off x="3976084" y="5641009"/>
            <a:ext cx="216117" cy="21611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1" name="橢圓 48"/>
          <p:cNvSpPr/>
          <p:nvPr/>
        </p:nvSpPr>
        <p:spPr>
          <a:xfrm>
            <a:off x="6096485" y="5658301"/>
            <a:ext cx="216117" cy="21611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2" name="橢圓 49"/>
          <p:cNvSpPr/>
          <p:nvPr/>
        </p:nvSpPr>
        <p:spPr>
          <a:xfrm>
            <a:off x="7883039" y="5622676"/>
            <a:ext cx="216117" cy="21611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83" name="群組 77"/>
          <p:cNvGrpSpPr/>
          <p:nvPr/>
        </p:nvGrpSpPr>
        <p:grpSpPr>
          <a:xfrm>
            <a:off x="4519170" y="2902722"/>
            <a:ext cx="3968486" cy="1363780"/>
            <a:chOff x="4244734" y="2308754"/>
            <a:chExt cx="3968486" cy="1363780"/>
          </a:xfrm>
        </p:grpSpPr>
        <p:cxnSp>
          <p:nvCxnSpPr>
            <p:cNvPr id="84" name="直線單箭頭接點 27"/>
            <p:cNvCxnSpPr/>
            <p:nvPr/>
          </p:nvCxnSpPr>
          <p:spPr>
            <a:xfrm>
              <a:off x="4257783" y="3482737"/>
              <a:ext cx="690196" cy="0"/>
            </a:xfrm>
            <a:prstGeom prst="straightConnector1">
              <a:avLst/>
            </a:prstGeom>
            <a:ln w="635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85" name="直線單箭頭接點 28"/>
            <p:cNvCxnSpPr/>
            <p:nvPr/>
          </p:nvCxnSpPr>
          <p:spPr>
            <a:xfrm>
              <a:off x="4244734" y="2561247"/>
              <a:ext cx="690196" cy="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86" name="文字方塊 30"/>
                <p:cNvSpPr txBox="1"/>
                <p:nvPr/>
              </p:nvSpPr>
              <p:spPr>
                <a:xfrm>
                  <a:off x="4947979" y="2308754"/>
                  <a:ext cx="3265241" cy="461665"/>
                </a:xfrm>
                <a:prstGeom prst="rect">
                  <a:avLst/>
                </a:prstGeom>
                <a:noFill/>
              </p:spPr>
              <p:txBody>
                <a:bodyPr wrap="square" rtlCol="0">
                  <a:spAutoFit/>
                </a:bodyPr>
                <a:lstStyle/>
                <a:p>
                  <a:r>
                    <a:rPr lang="zh-CN" altLang="en-US" sz="2400" dirty="0">
                      <a:latin typeface="微软雅黑" panose="020B0503020204020204" pitchFamily="34" charset="-122"/>
                      <a:ea typeface="微软雅黑" panose="020B0503020204020204" pitchFamily="34" charset="-122"/>
                    </a:rPr>
                    <a:t>负梯度</a:t>
                  </a:r>
                  <a14:m>
                    <m:oMath xmlns:m="http://schemas.openxmlformats.org/officeDocument/2006/math">
                      <m:r>
                        <a:rPr lang="zh-TW" altLang="en-US" sz="2400">
                          <a:latin typeface="Cambria Math" panose="02040503050406030204" pitchFamily="18" charset="0"/>
                          <a:ea typeface="微软雅黑" panose="020B0503020204020204" pitchFamily="34" charset="-122"/>
                        </a:rPr>
                        <m:t>𝜕</m:t>
                      </m:r>
                      <m:r>
                        <a:rPr lang="en-US" altLang="zh-TW" sz="2400">
                          <a:latin typeface="Cambria Math" panose="02040503050406030204" pitchFamily="18" charset="0"/>
                          <a:ea typeface="微软雅黑" panose="020B0503020204020204" pitchFamily="34" charset="-122"/>
                        </a:rPr>
                        <m:t>𝐿</m:t>
                      </m:r>
                      <m:r>
                        <a:rPr lang="zh-TW" altLang="en-US" sz="2400">
                          <a:latin typeface="Cambria Math" panose="02040503050406030204" pitchFamily="18" charset="0"/>
                          <a:ea typeface="微软雅黑" panose="020B0503020204020204" pitchFamily="34" charset="-122"/>
                        </a:rPr>
                        <m:t>∕</m:t>
                      </m:r>
                      <m:r>
                        <a:rPr lang="zh-TW" altLang="en-US" sz="2400">
                          <a:latin typeface="Cambria Math" panose="02040503050406030204" pitchFamily="18" charset="0"/>
                          <a:ea typeface="微软雅黑" panose="020B0503020204020204" pitchFamily="34" charset="-122"/>
                        </a:rPr>
                        <m:t>𝜕𝜃</m:t>
                      </m:r>
                    </m:oMath>
                  </a14:m>
                  <a:endParaRPr lang="zh-TW" altLang="en-US" sz="2400" dirty="0">
                    <a:latin typeface="微软雅黑" panose="020B0503020204020204" pitchFamily="34" charset="-122"/>
                    <a:ea typeface="微软雅黑" panose="020B0503020204020204" pitchFamily="34" charset="-122"/>
                  </a:endParaRPr>
                </a:p>
              </p:txBody>
            </p:sp>
          </mc:Choice>
          <mc:Fallback>
            <p:sp>
              <p:nvSpPr>
                <p:cNvPr id="86" name="文字方塊 30"/>
                <p:cNvSpPr txBox="1">
                  <a:spLocks noRot="1" noChangeAspect="1" noMove="1" noResize="1" noEditPoints="1" noAdjustHandles="1" noChangeArrowheads="1" noChangeShapeType="1" noTextEdit="1"/>
                </p:cNvSpPr>
                <p:nvPr/>
              </p:nvSpPr>
              <p:spPr>
                <a:xfrm>
                  <a:off x="4947979" y="2308754"/>
                  <a:ext cx="3265241" cy="461665"/>
                </a:xfrm>
                <a:prstGeom prst="rect">
                  <a:avLst/>
                </a:prstGeom>
                <a:blipFill rotWithShape="1">
                  <a:blip r:embed="rId4"/>
                </a:blipFill>
              </p:spPr>
              <p:txBody>
                <a:bodyPr/>
                <a:lstStyle/>
                <a:p>
                  <a:r>
                    <a:rPr lang="zh-CN" altLang="en-US">
                      <a:noFill/>
                    </a:rPr>
                    <a:t> </a:t>
                  </a:r>
                </a:p>
              </p:txBody>
            </p:sp>
          </mc:Fallback>
        </mc:AlternateContent>
        <p:cxnSp>
          <p:nvCxnSpPr>
            <p:cNvPr id="87" name="直線單箭頭接點 31"/>
            <p:cNvCxnSpPr/>
            <p:nvPr/>
          </p:nvCxnSpPr>
          <p:spPr>
            <a:xfrm>
              <a:off x="4257783" y="3038871"/>
              <a:ext cx="690196" cy="0"/>
            </a:xfrm>
            <a:prstGeom prst="straightConnector1">
              <a:avLst/>
            </a:prstGeom>
            <a:ln w="63500">
              <a:solidFill>
                <a:srgbClr val="00B050"/>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8" name="文字方塊 32"/>
            <p:cNvSpPr txBox="1"/>
            <p:nvPr/>
          </p:nvSpPr>
          <p:spPr>
            <a:xfrm>
              <a:off x="4955188" y="2754441"/>
              <a:ext cx="2561545" cy="461665"/>
            </a:xfrm>
            <a:prstGeom prst="rect">
              <a:avLst/>
            </a:prstGeom>
            <a:noFill/>
          </p:spPr>
          <p:txBody>
            <a:bodyPr wrap="square" rtlCol="0">
              <a:spAutoFit/>
            </a:bodyPr>
            <a:lstStyle/>
            <a:p>
              <a:r>
                <a:rPr lang="zh-CN" altLang="en-US" sz="2400" dirty="0">
                  <a:latin typeface="微软雅黑" panose="020B0503020204020204" pitchFamily="34" charset="-122"/>
                  <a:ea typeface="微软雅黑" panose="020B0503020204020204" pitchFamily="34" charset="-122"/>
                </a:rPr>
                <a:t>动量</a:t>
              </a:r>
              <a:endParaRPr lang="zh-TW" altLang="en-US" sz="2400" dirty="0">
                <a:latin typeface="微软雅黑" panose="020B0503020204020204" pitchFamily="34" charset="-122"/>
                <a:ea typeface="微软雅黑" panose="020B0503020204020204" pitchFamily="34" charset="-122"/>
              </a:endParaRPr>
            </a:p>
          </p:txBody>
        </p:sp>
        <p:sp>
          <p:nvSpPr>
            <p:cNvPr id="89" name="文字方塊 53"/>
            <p:cNvSpPr txBox="1"/>
            <p:nvPr/>
          </p:nvSpPr>
          <p:spPr>
            <a:xfrm>
              <a:off x="4947979" y="3210869"/>
              <a:ext cx="2561545" cy="461665"/>
            </a:xfrm>
            <a:prstGeom prst="rect">
              <a:avLst/>
            </a:prstGeom>
            <a:noFill/>
          </p:spPr>
          <p:txBody>
            <a:bodyPr wrap="square" rtlCol="0">
              <a:spAutoFit/>
            </a:bodyPr>
            <a:lstStyle/>
            <a:p>
              <a:r>
                <a:rPr lang="zh-CN" altLang="en-US" sz="2400" dirty="0">
                  <a:latin typeface="微软雅黑" panose="020B0503020204020204" pitchFamily="34" charset="-122"/>
                  <a:ea typeface="微软雅黑" panose="020B0503020204020204" pitchFamily="34" charset="-122"/>
                </a:rPr>
                <a:t>速度</a:t>
              </a:r>
              <a:endParaRPr lang="zh-TW" altLang="en-US" sz="2400" dirty="0">
                <a:latin typeface="微软雅黑" panose="020B0503020204020204" pitchFamily="34" charset="-122"/>
                <a:ea typeface="微软雅黑" panose="020B0503020204020204" pitchFamily="34" charset="-122"/>
              </a:endParaRPr>
            </a:p>
          </p:txBody>
        </p:sp>
      </p:grpSp>
      <p:cxnSp>
        <p:nvCxnSpPr>
          <p:cNvPr id="90" name="直線單箭頭接點 61"/>
          <p:cNvCxnSpPr/>
          <p:nvPr/>
        </p:nvCxnSpPr>
        <p:spPr>
          <a:xfrm>
            <a:off x="6312602" y="5614883"/>
            <a:ext cx="777246" cy="0"/>
          </a:xfrm>
          <a:prstGeom prst="straightConnector1">
            <a:avLst/>
          </a:prstGeom>
          <a:ln w="63500">
            <a:solidFill>
              <a:srgbClr val="00B050"/>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1" name="直線單箭頭接點 66"/>
          <p:cNvCxnSpPr/>
          <p:nvPr/>
        </p:nvCxnSpPr>
        <p:spPr>
          <a:xfrm>
            <a:off x="8026922" y="5565492"/>
            <a:ext cx="652424" cy="11198"/>
          </a:xfrm>
          <a:prstGeom prst="straightConnector1">
            <a:avLst/>
          </a:prstGeom>
          <a:ln w="63500">
            <a:solidFill>
              <a:srgbClr val="00B050"/>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2" name="直線單箭頭接點 68"/>
          <p:cNvCxnSpPr/>
          <p:nvPr/>
        </p:nvCxnSpPr>
        <p:spPr>
          <a:xfrm>
            <a:off x="4250878" y="5912438"/>
            <a:ext cx="1157528" cy="0"/>
          </a:xfrm>
          <a:prstGeom prst="straightConnector1">
            <a:avLst/>
          </a:prstGeom>
          <a:ln w="635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40" name="矩形 39"/>
          <p:cNvSpPr/>
          <p:nvPr/>
        </p:nvSpPr>
        <p:spPr>
          <a:xfrm>
            <a:off x="9653022" y="6450406"/>
            <a:ext cx="1980029" cy="369332"/>
          </a:xfrm>
          <a:prstGeom prst="rect">
            <a:avLst/>
          </a:prstGeom>
        </p:spPr>
        <p:txBody>
          <a:bodyPr wrap="none">
            <a:spAutoFit/>
          </a:bodyPr>
          <a:lstStyle/>
          <a:p>
            <a:r>
              <a:rPr lang="en-US" altLang="zh-CN" dirty="0"/>
              <a:t>Slides from</a:t>
            </a:r>
            <a:r>
              <a:rPr lang="zh-CN" altLang="en-US" dirty="0"/>
              <a:t>李宏毅</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9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81"/>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61"/>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66"/>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73"/>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90"/>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77"/>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82"/>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59"/>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70"/>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71"/>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91"/>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P spid="66" grpId="0" animBg="1"/>
      <p:bldP spid="67" grpId="0" animBg="1"/>
      <p:bldP spid="70" grpId="0" animBg="1"/>
      <p:bldP spid="73" grpId="0"/>
      <p:bldP spid="74" grpId="0" animBg="1"/>
      <p:bldP spid="79" grpId="0" animBg="1"/>
      <p:bldP spid="80" grpId="0" animBg="1"/>
      <p:bldP spid="81" grpId="0" animBg="1"/>
      <p:bldP spid="8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777846" y="118538"/>
            <a:ext cx="11157480" cy="523220"/>
          </a:xfrm>
          <a:prstGeom prst="rect">
            <a:avLst/>
          </a:prstGeom>
          <a:noFill/>
        </p:spPr>
        <p:txBody>
          <a:bodyPr wrap="square" rtlCol="0">
            <a:spAutoFit/>
          </a:bodyPr>
          <a:lstStyle/>
          <a:p>
            <a:r>
              <a:rPr lang="zh-CN" altLang="en-US" sz="2800" b="1" dirty="0">
                <a:solidFill>
                  <a:srgbClr val="000000"/>
                </a:solidFill>
                <a:latin typeface="微软雅黑" panose="020B0503020204020204" pitchFamily="34" charset="-122"/>
                <a:ea typeface="微软雅黑" panose="020B0503020204020204" pitchFamily="34" charset="-122"/>
              </a:rPr>
              <a:t>目录</a:t>
            </a:r>
            <a:endParaRPr lang="zh-CN" altLang="en-US" sz="2800" b="1" dirty="0">
              <a:solidFill>
                <a:srgbClr val="000000"/>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428265" y="1030144"/>
            <a:ext cx="11308466" cy="5486401"/>
          </a:xfrm>
          <a:prstGeom prst="rect">
            <a:avLst/>
          </a:prstGeom>
          <a:noFill/>
        </p:spPr>
        <p:txBody>
          <a:bodyPr wrap="square" rtlCol="0">
            <a:noAutofit/>
          </a:bodyPr>
          <a:lstStyle/>
          <a:p>
            <a:pPr>
              <a:lnSpc>
                <a:spcPct val="150000"/>
              </a:lnSpc>
            </a:pPr>
            <a:r>
              <a:rPr lang="en-US" altLang="zh-CN" sz="3200" dirty="0">
                <a:latin typeface="微软雅黑" panose="020B0503020204020204" pitchFamily="34" charset="-122"/>
                <a:ea typeface="微软雅黑" panose="020B0503020204020204" pitchFamily="34" charset="-122"/>
              </a:rPr>
              <a:t>5.1 </a:t>
            </a:r>
            <a:r>
              <a:rPr lang="zh-CN" altLang="en-US" sz="3200" dirty="0">
                <a:latin typeface="微软雅黑" panose="020B0503020204020204" pitchFamily="34" charset="-122"/>
                <a:ea typeface="微软雅黑" panose="020B0503020204020204" pitchFamily="34" charset="-122"/>
              </a:rPr>
              <a:t>网络优化</a:t>
            </a:r>
            <a:endParaRPr lang="en-US" altLang="zh-CN" sz="3200" dirty="0">
              <a:latin typeface="微软雅黑" panose="020B0503020204020204" pitchFamily="34" charset="-122"/>
              <a:ea typeface="微软雅黑" panose="020B0503020204020204" pitchFamily="34" charset="-122"/>
            </a:endParaRPr>
          </a:p>
          <a:p>
            <a:pPr>
              <a:lnSpc>
                <a:spcPct val="150000"/>
              </a:lnSpc>
            </a:pPr>
            <a:r>
              <a:rPr lang="en-US" altLang="zh-CN" sz="3200" dirty="0">
                <a:latin typeface="微软雅黑" panose="020B0503020204020204" pitchFamily="34" charset="-122"/>
                <a:ea typeface="微软雅黑" panose="020B0503020204020204" pitchFamily="34" charset="-122"/>
              </a:rPr>
              <a:t>5.2 </a:t>
            </a:r>
            <a:r>
              <a:rPr lang="zh-CN" altLang="en-US" sz="3200" dirty="0">
                <a:latin typeface="微软雅黑" panose="020B0503020204020204" pitchFamily="34" charset="-122"/>
                <a:ea typeface="微软雅黑" panose="020B0503020204020204" pitchFamily="34" charset="-122"/>
              </a:rPr>
              <a:t>小批量梯度下降</a:t>
            </a:r>
            <a:endParaRPr lang="en-US" altLang="zh-CN" sz="3200" dirty="0">
              <a:latin typeface="微软雅黑" panose="020B0503020204020204" pitchFamily="34" charset="-122"/>
              <a:ea typeface="微软雅黑" panose="020B0503020204020204" pitchFamily="34" charset="-122"/>
            </a:endParaRPr>
          </a:p>
          <a:p>
            <a:pPr>
              <a:lnSpc>
                <a:spcPct val="150000"/>
              </a:lnSpc>
            </a:pPr>
            <a:r>
              <a:rPr lang="en-US" altLang="zh-CN" sz="3200" dirty="0">
                <a:latin typeface="微软雅黑" panose="020B0503020204020204" pitchFamily="34" charset="-122"/>
                <a:ea typeface="微软雅黑" panose="020B0503020204020204" pitchFamily="34" charset="-122"/>
              </a:rPr>
              <a:t>5.3 </a:t>
            </a:r>
            <a:r>
              <a:rPr lang="zh-CN" altLang="en-US" sz="3200" dirty="0">
                <a:latin typeface="微软雅黑" panose="020B0503020204020204" pitchFamily="34" charset="-122"/>
                <a:ea typeface="微软雅黑" panose="020B0503020204020204" pitchFamily="34" charset="-122"/>
              </a:rPr>
              <a:t>学习率与梯度优化</a:t>
            </a:r>
            <a:endParaRPr lang="en-US" altLang="zh-CN" sz="3200" dirty="0">
              <a:latin typeface="微软雅黑" panose="020B0503020204020204" pitchFamily="34" charset="-122"/>
              <a:ea typeface="微软雅黑" panose="020B0503020204020204" pitchFamily="34" charset="-122"/>
            </a:endParaRPr>
          </a:p>
          <a:p>
            <a:pPr>
              <a:lnSpc>
                <a:spcPct val="150000"/>
              </a:lnSpc>
            </a:pPr>
            <a:r>
              <a:rPr lang="en-US" altLang="zh-CN" sz="3200" dirty="0">
                <a:latin typeface="微软雅黑" panose="020B0503020204020204" pitchFamily="34" charset="-122"/>
                <a:ea typeface="微软雅黑" panose="020B0503020204020204" pitchFamily="34" charset="-122"/>
              </a:rPr>
              <a:t>5.4 </a:t>
            </a:r>
            <a:r>
              <a:rPr lang="zh-CN" altLang="en-US" sz="3200" dirty="0">
                <a:latin typeface="微软雅黑" panose="020B0503020204020204" pitchFamily="34" charset="-122"/>
                <a:ea typeface="微软雅黑" panose="020B0503020204020204" pitchFamily="34" charset="-122"/>
              </a:rPr>
              <a:t>参数初始化与数据预处理</a:t>
            </a:r>
            <a:endParaRPr lang="en-US" altLang="zh-CN" sz="3200" dirty="0">
              <a:latin typeface="微软雅黑" panose="020B0503020204020204" pitchFamily="34" charset="-122"/>
              <a:ea typeface="微软雅黑" panose="020B0503020204020204" pitchFamily="34" charset="-122"/>
            </a:endParaRPr>
          </a:p>
          <a:p>
            <a:pPr>
              <a:lnSpc>
                <a:spcPct val="150000"/>
              </a:lnSpc>
            </a:pPr>
            <a:r>
              <a:rPr lang="en-US" altLang="zh-CN" sz="3200" dirty="0">
                <a:latin typeface="微软雅黑" panose="020B0503020204020204" pitchFamily="34" charset="-122"/>
                <a:ea typeface="微软雅黑" panose="020B0503020204020204" pitchFamily="34" charset="-122"/>
              </a:rPr>
              <a:t>5.5 </a:t>
            </a:r>
            <a:r>
              <a:rPr lang="zh-CN" altLang="en-US" sz="3200" dirty="0">
                <a:latin typeface="微软雅黑" panose="020B0503020204020204" pitchFamily="34" charset="-122"/>
                <a:ea typeface="微软雅黑" panose="020B0503020204020204" pitchFamily="34" charset="-122"/>
              </a:rPr>
              <a:t>逐层归一化</a:t>
            </a:r>
            <a:endParaRPr lang="en-US" altLang="zh-CN" sz="3200" dirty="0">
              <a:latin typeface="微软雅黑" panose="020B0503020204020204" pitchFamily="34" charset="-122"/>
              <a:ea typeface="微软雅黑" panose="020B0503020204020204" pitchFamily="34" charset="-122"/>
            </a:endParaRPr>
          </a:p>
          <a:p>
            <a:pPr>
              <a:lnSpc>
                <a:spcPct val="150000"/>
              </a:lnSpc>
            </a:pPr>
            <a:r>
              <a:rPr lang="en-US" altLang="zh-CN" sz="3200" dirty="0">
                <a:latin typeface="微软雅黑" panose="020B0503020204020204" pitchFamily="34" charset="-122"/>
                <a:ea typeface="微软雅黑" panose="020B0503020204020204" pitchFamily="34" charset="-122"/>
              </a:rPr>
              <a:t>5.6 </a:t>
            </a:r>
            <a:r>
              <a:rPr lang="zh-CN" altLang="en-US" sz="3200" dirty="0">
                <a:latin typeface="微软雅黑" panose="020B0503020204020204" pitchFamily="34" charset="-122"/>
                <a:ea typeface="微软雅黑" panose="020B0503020204020204" pitchFamily="34" charset="-122"/>
              </a:rPr>
              <a:t>超参数优化</a:t>
            </a:r>
            <a:endParaRPr lang="zh-CN" altLang="en-US" sz="3200" dirty="0">
              <a:latin typeface="微软雅黑" panose="020B0503020204020204" pitchFamily="34" charset="-122"/>
              <a:ea typeface="微软雅黑" panose="020B0503020204020204" pitchFamily="34" charset="-122"/>
            </a:endParaRPr>
          </a:p>
          <a:p>
            <a:pPr>
              <a:lnSpc>
                <a:spcPct val="150000"/>
              </a:lnSpc>
            </a:pPr>
            <a:r>
              <a:rPr lang="en-US" altLang="zh-CN" sz="3200" dirty="0">
                <a:latin typeface="微软雅黑" panose="020B0503020204020204" pitchFamily="34" charset="-122"/>
                <a:ea typeface="微软雅黑" panose="020B0503020204020204" pitchFamily="34" charset="-122"/>
              </a:rPr>
              <a:t>5.7 </a:t>
            </a:r>
            <a:r>
              <a:rPr lang="zh-CN" altLang="en-US" sz="3200" dirty="0">
                <a:latin typeface="微软雅黑" panose="020B0503020204020204" pitchFamily="34" charset="-122"/>
                <a:ea typeface="微软雅黑" panose="020B0503020204020204" pitchFamily="34" charset="-122"/>
              </a:rPr>
              <a:t>过拟合与正则化</a:t>
            </a:r>
            <a:endParaRPr lang="zh-CN" altLang="en-US" sz="3200" dirty="0">
              <a:latin typeface="微软雅黑" panose="020B0503020204020204" pitchFamily="34" charset="-122"/>
              <a:ea typeface="微软雅黑" panose="020B0503020204020204" pitchFamily="34" charset="-122"/>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777846" y="118538"/>
            <a:ext cx="11157480" cy="954107"/>
          </a:xfrm>
          <a:prstGeom prst="rect">
            <a:avLst/>
          </a:prstGeom>
          <a:noFill/>
        </p:spPr>
        <p:txBody>
          <a:bodyPr wrap="square" rtlCol="0">
            <a:spAutoFit/>
          </a:bodyPr>
          <a:lstStyle/>
          <a:p>
            <a:r>
              <a:rPr lang="zh-CN" altLang="en-US" sz="2800" b="1" dirty="0">
                <a:solidFill>
                  <a:srgbClr val="000000"/>
                </a:solidFill>
                <a:latin typeface="微软雅黑" panose="020B0503020204020204" pitchFamily="34" charset="-122"/>
                <a:ea typeface="微软雅黑" panose="020B0503020204020204" pitchFamily="34" charset="-122"/>
              </a:rPr>
              <a:t>动量法</a:t>
            </a:r>
            <a:endParaRPr lang="zh-CN" altLang="en-US" sz="2800" b="1" dirty="0">
              <a:solidFill>
                <a:srgbClr val="000000"/>
              </a:solidFill>
              <a:latin typeface="微软雅黑" panose="020B0503020204020204" pitchFamily="34" charset="-122"/>
              <a:ea typeface="微软雅黑" panose="020B0503020204020204" pitchFamily="34" charset="-122"/>
            </a:endParaRPr>
          </a:p>
          <a:p>
            <a:endParaRPr lang="zh-CN" altLang="en-US" sz="2800" b="1" dirty="0">
              <a:solidFill>
                <a:srgbClr val="000000"/>
              </a:solidFill>
              <a:latin typeface="微软雅黑" panose="020B0503020204020204" pitchFamily="34" charset="-122"/>
              <a:ea typeface="微软雅黑" panose="020B0503020204020204" pitchFamily="34" charset="-122"/>
            </a:endParaRPr>
          </a:p>
        </p:txBody>
      </p:sp>
      <p:sp>
        <p:nvSpPr>
          <p:cNvPr id="50" name="文本框 49"/>
          <p:cNvSpPr txBox="1"/>
          <p:nvPr/>
        </p:nvSpPr>
        <p:spPr>
          <a:xfrm>
            <a:off x="144282" y="693007"/>
            <a:ext cx="12047718" cy="759276"/>
          </a:xfrm>
          <a:prstGeom prst="rect">
            <a:avLst/>
          </a:prstGeom>
          <a:noFill/>
        </p:spPr>
        <p:txBody>
          <a:bodyPr wrap="square" rtlCol="0">
            <a:noAutofit/>
          </a:bodyPr>
          <a:lstStyle/>
          <a:p>
            <a:pPr>
              <a:lnSpc>
                <a:spcPct val="150000"/>
              </a:lnSpc>
            </a:pPr>
            <a:r>
              <a:rPr lang="zh-CN" altLang="en-US" sz="3200" dirty="0">
                <a:latin typeface="微软雅黑" panose="020B0503020204020204" pitchFamily="34" charset="-122"/>
                <a:ea typeface="微软雅黑" panose="020B0503020204020204" pitchFamily="34" charset="-122"/>
              </a:rPr>
              <a:t>一般而言，在迭代初期，梯度方向都比较一致，动量法会起到加速作用，可以更快地到达最优点。在迭代后期，梯度方向会不一致，在收敛值附近震荡，动量法会起到减速作用，增加稳定性。</a:t>
            </a:r>
            <a:endParaRPr lang="en-US" altLang="zh-CN" sz="3200" dirty="0">
              <a:latin typeface="微软雅黑" panose="020B0503020204020204" pitchFamily="34" charset="-122"/>
              <a:ea typeface="微软雅黑" panose="020B0503020204020204" pitchFamily="34" charset="-122"/>
            </a:endParaRPr>
          </a:p>
        </p:txBody>
      </p:sp>
      <p:pic>
        <p:nvPicPr>
          <p:cNvPr id="14" name="Picture 2" descr="https://qph.fs.quoracdn.net/main-qimg-a6be3a9474a5df3012a71e4de21c06c2"/>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2673350" y="3081505"/>
            <a:ext cx="6845300" cy="365795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arn(inVertical)">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777846" y="118538"/>
            <a:ext cx="11157480" cy="523220"/>
          </a:xfrm>
          <a:prstGeom prst="rect">
            <a:avLst/>
          </a:prstGeom>
          <a:noFill/>
        </p:spPr>
        <p:txBody>
          <a:bodyPr wrap="square" rtlCol="0">
            <a:spAutoFit/>
          </a:bodyPr>
          <a:lstStyle/>
          <a:p>
            <a:r>
              <a:rPr lang="en-US" altLang="zh-CN" sz="2800" b="1" dirty="0">
                <a:solidFill>
                  <a:srgbClr val="000000"/>
                </a:solidFill>
                <a:latin typeface="微软雅黑" panose="020B0503020204020204" pitchFamily="34" charset="-122"/>
                <a:ea typeface="微软雅黑" panose="020B0503020204020204" pitchFamily="34" charset="-122"/>
              </a:rPr>
              <a:t>Adam</a:t>
            </a:r>
            <a:r>
              <a:rPr lang="zh-CN" altLang="en-US" sz="2800" b="1" dirty="0">
                <a:solidFill>
                  <a:srgbClr val="000000"/>
                </a:solidFill>
                <a:latin typeface="微软雅黑" panose="020B0503020204020204" pitchFamily="34" charset="-122"/>
                <a:ea typeface="微软雅黑" panose="020B0503020204020204" pitchFamily="34" charset="-122"/>
              </a:rPr>
              <a:t>算法</a:t>
            </a:r>
            <a:endParaRPr lang="zh-CN" altLang="en-US" sz="2800" b="1" dirty="0">
              <a:solidFill>
                <a:srgbClr val="000000"/>
              </a:solidFill>
              <a:latin typeface="微软雅黑" panose="020B0503020204020204" pitchFamily="34" charset="-122"/>
              <a:ea typeface="微软雅黑" panose="020B0503020204020204" pitchFamily="34" charset="-122"/>
            </a:endParaRPr>
          </a:p>
        </p:txBody>
      </p:sp>
      <p:sp>
        <p:nvSpPr>
          <p:cNvPr id="50" name="文本框 49"/>
          <p:cNvSpPr txBox="1"/>
          <p:nvPr/>
        </p:nvSpPr>
        <p:spPr>
          <a:xfrm>
            <a:off x="144282" y="693007"/>
            <a:ext cx="12047718" cy="759276"/>
          </a:xfrm>
          <a:prstGeom prst="rect">
            <a:avLst/>
          </a:prstGeom>
          <a:noFill/>
        </p:spPr>
        <p:txBody>
          <a:bodyPr wrap="square" rtlCol="0">
            <a:noAutofit/>
          </a:bodyPr>
          <a:lstStyle/>
          <a:p>
            <a:pPr>
              <a:lnSpc>
                <a:spcPct val="150000"/>
              </a:lnSpc>
            </a:pPr>
            <a:r>
              <a:rPr lang="en-US" altLang="zh-CN" sz="2800" dirty="0">
                <a:solidFill>
                  <a:srgbClr val="0000FF"/>
                </a:solidFill>
                <a:latin typeface="微软雅黑" panose="020B0503020204020204" pitchFamily="34" charset="-122"/>
                <a:ea typeface="微软雅黑" panose="020B0503020204020204" pitchFamily="34" charset="-122"/>
              </a:rPr>
              <a:t>Adam</a:t>
            </a:r>
            <a:r>
              <a:rPr lang="zh-CN" altLang="en-US" sz="2800" dirty="0">
                <a:solidFill>
                  <a:srgbClr val="0000FF"/>
                </a:solidFill>
                <a:latin typeface="微软雅黑" panose="020B0503020204020204" pitchFamily="34" charset="-122"/>
                <a:ea typeface="微软雅黑" panose="020B0503020204020204" pitchFamily="34" charset="-122"/>
              </a:rPr>
              <a:t>算法</a:t>
            </a:r>
            <a:r>
              <a:rPr lang="zh-CN" altLang="en-US" sz="2800" dirty="0">
                <a:latin typeface="微软雅黑" panose="020B0503020204020204" pitchFamily="34" charset="-122"/>
                <a:ea typeface="微软雅黑" panose="020B0503020204020204" pitchFamily="34" charset="-122"/>
              </a:rPr>
              <a:t>：自适应学习率（</a:t>
            </a:r>
            <a:r>
              <a:rPr lang="en-US" altLang="zh-CN" sz="2800" dirty="0">
                <a:latin typeface="微软雅黑" panose="020B0503020204020204" pitchFamily="34" charset="-122"/>
                <a:ea typeface="微软雅黑" panose="020B0503020204020204" pitchFamily="34" charset="-122"/>
              </a:rPr>
              <a:t>RMSprop</a:t>
            </a:r>
            <a:r>
              <a:rPr lang="zh-CN" altLang="en-US" sz="2800" dirty="0">
                <a:latin typeface="微软雅黑" panose="020B0503020204020204" pitchFamily="34" charset="-122"/>
                <a:ea typeface="微软雅黑" panose="020B0503020204020204" pitchFamily="34" charset="-122"/>
              </a:rPr>
              <a:t>）</a:t>
            </a:r>
            <a:r>
              <a:rPr lang="en-US" altLang="zh-CN" sz="2800" dirty="0">
                <a:latin typeface="微软雅黑" panose="020B0503020204020204" pitchFamily="34" charset="-122"/>
                <a:ea typeface="微软雅黑" panose="020B0503020204020204" pitchFamily="34" charset="-122"/>
              </a:rPr>
              <a:t>+</a:t>
            </a:r>
            <a:r>
              <a:rPr lang="zh-CN" altLang="en-US" sz="2800" dirty="0">
                <a:latin typeface="微软雅黑" panose="020B0503020204020204" pitchFamily="34" charset="-122"/>
                <a:ea typeface="微软雅黑" panose="020B0503020204020204" pitchFamily="34" charset="-122"/>
              </a:rPr>
              <a:t>梯度方向优化（动量法）</a:t>
            </a:r>
            <a:endParaRPr lang="zh-CN" altLang="en-US" sz="2800" dirty="0">
              <a:latin typeface="微软雅黑" panose="020B0503020204020204" pitchFamily="34" charset="-122"/>
              <a:ea typeface="微软雅黑" panose="020B0503020204020204" pitchFamily="34" charset="-122"/>
            </a:endParaRPr>
          </a:p>
        </p:txBody>
      </p:sp>
      <p:grpSp>
        <p:nvGrpSpPr>
          <p:cNvPr id="2" name="组合 1"/>
          <p:cNvGrpSpPr/>
          <p:nvPr/>
        </p:nvGrpSpPr>
        <p:grpSpPr>
          <a:xfrm>
            <a:off x="144282" y="1532438"/>
            <a:ext cx="6681968" cy="759276"/>
            <a:chOff x="144282" y="1532438"/>
            <a:chExt cx="6681968" cy="759276"/>
          </a:xfrm>
        </p:grpSpPr>
        <p:graphicFrame>
          <p:nvGraphicFramePr>
            <p:cNvPr id="8" name="对象 7"/>
            <p:cNvGraphicFramePr>
              <a:graphicFrameLocks noChangeAspect="1"/>
            </p:cNvGraphicFramePr>
            <p:nvPr/>
          </p:nvGraphicFramePr>
          <p:xfrm>
            <a:off x="4327525" y="1608863"/>
            <a:ext cx="2498725" cy="606425"/>
          </p:xfrm>
          <a:graphic>
            <a:graphicData uri="http://schemas.openxmlformats.org/presentationml/2006/ole">
              <mc:AlternateContent xmlns:mc="http://schemas.openxmlformats.org/markup-compatibility/2006">
                <mc:Choice xmlns:v="urn:schemas-microsoft-com:vml" Requires="v">
                  <p:oleObj spid="_x0000_s16491" name="Equation" r:id="rId1" imgW="22555200" imgH="5486400" progId="Equation.DSMT4">
                    <p:embed/>
                  </p:oleObj>
                </mc:Choice>
                <mc:Fallback>
                  <p:oleObj name="Equation" r:id="rId1" imgW="22555200" imgH="5486400" progId="Equation.DSMT4">
                    <p:embed/>
                    <p:pic>
                      <p:nvPicPr>
                        <p:cNvPr id="0" name="对象 8"/>
                        <p:cNvPicPr/>
                        <p:nvPr/>
                      </p:nvPicPr>
                      <p:blipFill>
                        <a:blip r:embed="rId2"/>
                        <a:stretch>
                          <a:fillRect/>
                        </a:stretch>
                      </p:blipFill>
                      <p:spPr>
                        <a:xfrm>
                          <a:off x="4327525" y="1608863"/>
                          <a:ext cx="2498725" cy="606425"/>
                        </a:xfrm>
                        <a:prstGeom prst="rect">
                          <a:avLst/>
                        </a:prstGeom>
                      </p:spPr>
                    </p:pic>
                  </p:oleObj>
                </mc:Fallback>
              </mc:AlternateContent>
            </a:graphicData>
          </a:graphic>
        </p:graphicFrame>
        <p:sp>
          <p:nvSpPr>
            <p:cNvPr id="9" name="文本框 8"/>
            <p:cNvSpPr txBox="1"/>
            <p:nvPr/>
          </p:nvSpPr>
          <p:spPr>
            <a:xfrm>
              <a:off x="144282" y="1532438"/>
              <a:ext cx="4554718" cy="759276"/>
            </a:xfrm>
            <a:prstGeom prst="rect">
              <a:avLst/>
            </a:prstGeom>
            <a:noFill/>
          </p:spPr>
          <p:txBody>
            <a:bodyPr wrap="square" rtlCol="0">
              <a:noAutofit/>
            </a:bodyPr>
            <a:lstStyle/>
            <a:p>
              <a:pPr marL="457200" indent="-457200">
                <a:lnSpc>
                  <a:spcPct val="150000"/>
                </a:lnSpc>
                <a:buFont typeface="Wingdings" panose="05000000000000000000" pitchFamily="2" charset="2"/>
                <a:buChar char="Ø"/>
              </a:pPr>
              <a:r>
                <a:rPr lang="zh-CN" altLang="en-US" sz="2800" dirty="0">
                  <a:solidFill>
                    <a:srgbClr val="0000FF"/>
                  </a:solidFill>
                  <a:latin typeface="微软雅黑" panose="020B0503020204020204" pitchFamily="34" charset="-122"/>
                  <a:ea typeface="微软雅黑" panose="020B0503020204020204" pitchFamily="34" charset="-122"/>
                </a:rPr>
                <a:t>更新有偏一阶矩估计</a:t>
              </a:r>
              <a:r>
                <a:rPr lang="zh-CN" altLang="en-US" sz="2800" dirty="0">
                  <a:latin typeface="微软雅黑" panose="020B0503020204020204" pitchFamily="34" charset="-122"/>
                  <a:ea typeface="微软雅黑" panose="020B0503020204020204" pitchFamily="34" charset="-122"/>
                </a:rPr>
                <a:t>：</a:t>
              </a:r>
              <a:endParaRPr lang="zh-CN" altLang="en-US" sz="2800" dirty="0">
                <a:latin typeface="微软雅黑" panose="020B0503020204020204" pitchFamily="34" charset="-122"/>
                <a:ea typeface="微软雅黑" panose="020B0503020204020204" pitchFamily="34" charset="-122"/>
              </a:endParaRPr>
            </a:p>
          </p:txBody>
        </p:sp>
      </p:grpSp>
      <p:grpSp>
        <p:nvGrpSpPr>
          <p:cNvPr id="10" name="组合 9"/>
          <p:cNvGrpSpPr/>
          <p:nvPr/>
        </p:nvGrpSpPr>
        <p:grpSpPr>
          <a:xfrm>
            <a:off x="144282" y="2316056"/>
            <a:ext cx="8488543" cy="759276"/>
            <a:chOff x="144282" y="1532438"/>
            <a:chExt cx="8488543" cy="759276"/>
          </a:xfrm>
        </p:grpSpPr>
        <p:graphicFrame>
          <p:nvGraphicFramePr>
            <p:cNvPr id="11" name="对象 10"/>
            <p:cNvGraphicFramePr>
              <a:graphicFrameLocks noChangeAspect="1"/>
            </p:cNvGraphicFramePr>
            <p:nvPr/>
          </p:nvGraphicFramePr>
          <p:xfrm>
            <a:off x="4344988" y="1584932"/>
            <a:ext cx="4287837" cy="606425"/>
          </p:xfrm>
          <a:graphic>
            <a:graphicData uri="http://schemas.openxmlformats.org/presentationml/2006/ole">
              <mc:AlternateContent xmlns:mc="http://schemas.openxmlformats.org/markup-compatibility/2006">
                <mc:Choice xmlns:v="urn:schemas-microsoft-com:vml" Requires="v">
                  <p:oleObj spid="_x0000_s16492" name="Equation" r:id="rId3" imgW="38709600" imgH="5486400" progId="Equation.DSMT4">
                    <p:embed/>
                  </p:oleObj>
                </mc:Choice>
                <mc:Fallback>
                  <p:oleObj name="Equation" r:id="rId3" imgW="38709600" imgH="5486400" progId="Equation.DSMT4">
                    <p:embed/>
                    <p:pic>
                      <p:nvPicPr>
                        <p:cNvPr id="0" name="对象 7"/>
                        <p:cNvPicPr/>
                        <p:nvPr/>
                      </p:nvPicPr>
                      <p:blipFill>
                        <a:blip r:embed="rId4"/>
                        <a:stretch>
                          <a:fillRect/>
                        </a:stretch>
                      </p:blipFill>
                      <p:spPr>
                        <a:xfrm>
                          <a:off x="4344988" y="1584932"/>
                          <a:ext cx="4287837" cy="606425"/>
                        </a:xfrm>
                        <a:prstGeom prst="rect">
                          <a:avLst/>
                        </a:prstGeom>
                      </p:spPr>
                    </p:pic>
                  </p:oleObj>
                </mc:Fallback>
              </mc:AlternateContent>
            </a:graphicData>
          </a:graphic>
        </p:graphicFrame>
        <p:sp>
          <p:nvSpPr>
            <p:cNvPr id="12" name="文本框 11"/>
            <p:cNvSpPr txBox="1"/>
            <p:nvPr/>
          </p:nvSpPr>
          <p:spPr>
            <a:xfrm>
              <a:off x="144282" y="1532438"/>
              <a:ext cx="4554718" cy="759276"/>
            </a:xfrm>
            <a:prstGeom prst="rect">
              <a:avLst/>
            </a:prstGeom>
            <a:noFill/>
          </p:spPr>
          <p:txBody>
            <a:bodyPr wrap="square" rtlCol="0">
              <a:noAutofit/>
            </a:bodyPr>
            <a:lstStyle/>
            <a:p>
              <a:pPr marL="457200" indent="-457200">
                <a:lnSpc>
                  <a:spcPct val="150000"/>
                </a:lnSpc>
                <a:buFont typeface="Wingdings" panose="05000000000000000000" pitchFamily="2" charset="2"/>
                <a:buChar char="Ø"/>
              </a:pPr>
              <a:r>
                <a:rPr lang="zh-CN" altLang="en-US" sz="2800" dirty="0">
                  <a:solidFill>
                    <a:srgbClr val="0000FF"/>
                  </a:solidFill>
                  <a:latin typeface="微软雅黑" panose="020B0503020204020204" pitchFamily="34" charset="-122"/>
                  <a:ea typeface="微软雅黑" panose="020B0503020204020204" pitchFamily="34" charset="-122"/>
                </a:rPr>
                <a:t>更新有偏二阶矩估计</a:t>
              </a:r>
              <a:r>
                <a:rPr lang="zh-CN" altLang="en-US" sz="2800" dirty="0">
                  <a:latin typeface="微软雅黑" panose="020B0503020204020204" pitchFamily="34" charset="-122"/>
                  <a:ea typeface="微软雅黑" panose="020B0503020204020204" pitchFamily="34" charset="-122"/>
                </a:rPr>
                <a:t>：</a:t>
              </a:r>
              <a:endParaRPr lang="zh-CN" altLang="en-US" sz="2800" dirty="0">
                <a:latin typeface="微软雅黑" panose="020B0503020204020204" pitchFamily="34" charset="-122"/>
                <a:ea typeface="微软雅黑" panose="020B0503020204020204" pitchFamily="34" charset="-122"/>
              </a:endParaRPr>
            </a:p>
          </p:txBody>
        </p:sp>
      </p:grpSp>
      <p:grpSp>
        <p:nvGrpSpPr>
          <p:cNvPr id="13" name="组合 12"/>
          <p:cNvGrpSpPr/>
          <p:nvPr/>
        </p:nvGrpSpPr>
        <p:grpSpPr>
          <a:xfrm>
            <a:off x="144282" y="3151757"/>
            <a:ext cx="5951718" cy="1212850"/>
            <a:chOff x="144282" y="1355245"/>
            <a:chExt cx="5951718" cy="1212850"/>
          </a:xfrm>
        </p:grpSpPr>
        <p:graphicFrame>
          <p:nvGraphicFramePr>
            <p:cNvPr id="15" name="对象 14"/>
            <p:cNvGraphicFramePr>
              <a:graphicFrameLocks noChangeAspect="1"/>
            </p:cNvGraphicFramePr>
            <p:nvPr/>
          </p:nvGraphicFramePr>
          <p:xfrm>
            <a:off x="4373562" y="1355245"/>
            <a:ext cx="1722438" cy="1212850"/>
          </p:xfrm>
          <a:graphic>
            <a:graphicData uri="http://schemas.openxmlformats.org/presentationml/2006/ole">
              <mc:AlternateContent xmlns:mc="http://schemas.openxmlformats.org/markup-compatibility/2006">
                <mc:Choice xmlns:v="urn:schemas-microsoft-com:vml" Requires="v">
                  <p:oleObj spid="_x0000_s16493" name="Equation" r:id="rId5" imgW="15544800" imgH="10972800" progId="Equation.DSMT4">
                    <p:embed/>
                  </p:oleObj>
                </mc:Choice>
                <mc:Fallback>
                  <p:oleObj name="Equation" r:id="rId5" imgW="15544800" imgH="10972800" progId="Equation.DSMT4">
                    <p:embed/>
                    <p:pic>
                      <p:nvPicPr>
                        <p:cNvPr id="0" name="对象 7"/>
                        <p:cNvPicPr/>
                        <p:nvPr/>
                      </p:nvPicPr>
                      <p:blipFill>
                        <a:blip r:embed="rId6"/>
                        <a:stretch>
                          <a:fillRect/>
                        </a:stretch>
                      </p:blipFill>
                      <p:spPr>
                        <a:xfrm>
                          <a:off x="4373562" y="1355245"/>
                          <a:ext cx="1722438" cy="1212850"/>
                        </a:xfrm>
                        <a:prstGeom prst="rect">
                          <a:avLst/>
                        </a:prstGeom>
                      </p:spPr>
                    </p:pic>
                  </p:oleObj>
                </mc:Fallback>
              </mc:AlternateContent>
            </a:graphicData>
          </a:graphic>
        </p:graphicFrame>
        <p:sp>
          <p:nvSpPr>
            <p:cNvPr id="16" name="文本框 15"/>
            <p:cNvSpPr txBox="1"/>
            <p:nvPr/>
          </p:nvSpPr>
          <p:spPr>
            <a:xfrm>
              <a:off x="144282" y="1532438"/>
              <a:ext cx="4554718" cy="759276"/>
            </a:xfrm>
            <a:prstGeom prst="rect">
              <a:avLst/>
            </a:prstGeom>
            <a:noFill/>
          </p:spPr>
          <p:txBody>
            <a:bodyPr wrap="square" rtlCol="0">
              <a:noAutofit/>
            </a:bodyPr>
            <a:lstStyle/>
            <a:p>
              <a:pPr marL="457200" indent="-457200">
                <a:lnSpc>
                  <a:spcPct val="150000"/>
                </a:lnSpc>
                <a:buFont typeface="Wingdings" panose="05000000000000000000" pitchFamily="2" charset="2"/>
                <a:buChar char="Ø"/>
              </a:pPr>
              <a:r>
                <a:rPr lang="zh-CN" altLang="en-US" sz="2800" dirty="0">
                  <a:solidFill>
                    <a:srgbClr val="0000FF"/>
                  </a:solidFill>
                  <a:latin typeface="微软雅黑" panose="020B0503020204020204" pitchFamily="34" charset="-122"/>
                  <a:ea typeface="微软雅黑" panose="020B0503020204020204" pitchFamily="34" charset="-122"/>
                </a:rPr>
                <a:t>修正一阶矩的偏差</a:t>
              </a:r>
              <a:r>
                <a:rPr lang="zh-CN" altLang="en-US" sz="2800" dirty="0">
                  <a:latin typeface="微软雅黑" panose="020B0503020204020204" pitchFamily="34" charset="-122"/>
                  <a:ea typeface="微软雅黑" panose="020B0503020204020204" pitchFamily="34" charset="-122"/>
                </a:rPr>
                <a:t>：</a:t>
              </a:r>
              <a:endParaRPr lang="zh-CN" altLang="en-US" sz="2800" dirty="0">
                <a:latin typeface="微软雅黑" panose="020B0503020204020204" pitchFamily="34" charset="-122"/>
                <a:ea typeface="微软雅黑" panose="020B0503020204020204" pitchFamily="34" charset="-122"/>
              </a:endParaRPr>
            </a:p>
          </p:txBody>
        </p:sp>
      </p:grpSp>
      <p:grpSp>
        <p:nvGrpSpPr>
          <p:cNvPr id="17" name="组合 16"/>
          <p:cNvGrpSpPr/>
          <p:nvPr/>
        </p:nvGrpSpPr>
        <p:grpSpPr>
          <a:xfrm>
            <a:off x="148864" y="4364607"/>
            <a:ext cx="6019277" cy="1212850"/>
            <a:chOff x="144282" y="1354676"/>
            <a:chExt cx="6019277" cy="1212850"/>
          </a:xfrm>
        </p:grpSpPr>
        <p:graphicFrame>
          <p:nvGraphicFramePr>
            <p:cNvPr id="18" name="对象 17"/>
            <p:cNvGraphicFramePr>
              <a:graphicFrameLocks noChangeAspect="1"/>
            </p:cNvGraphicFramePr>
            <p:nvPr/>
          </p:nvGraphicFramePr>
          <p:xfrm>
            <a:off x="4306184" y="1354676"/>
            <a:ext cx="1857375" cy="1212850"/>
          </p:xfrm>
          <a:graphic>
            <a:graphicData uri="http://schemas.openxmlformats.org/presentationml/2006/ole">
              <mc:AlternateContent xmlns:mc="http://schemas.openxmlformats.org/markup-compatibility/2006">
                <mc:Choice xmlns:v="urn:schemas-microsoft-com:vml" Requires="v">
                  <p:oleObj spid="_x0000_s16494" name="Equation" r:id="rId7" imgW="16764000" imgH="10972800" progId="Equation.DSMT4">
                    <p:embed/>
                  </p:oleObj>
                </mc:Choice>
                <mc:Fallback>
                  <p:oleObj name="Equation" r:id="rId7" imgW="16764000" imgH="10972800" progId="Equation.DSMT4">
                    <p:embed/>
                    <p:pic>
                      <p:nvPicPr>
                        <p:cNvPr id="0" name="对象 14"/>
                        <p:cNvPicPr/>
                        <p:nvPr/>
                      </p:nvPicPr>
                      <p:blipFill>
                        <a:blip r:embed="rId8"/>
                        <a:stretch>
                          <a:fillRect/>
                        </a:stretch>
                      </p:blipFill>
                      <p:spPr>
                        <a:xfrm>
                          <a:off x="4306184" y="1354676"/>
                          <a:ext cx="1857375" cy="1212850"/>
                        </a:xfrm>
                        <a:prstGeom prst="rect">
                          <a:avLst/>
                        </a:prstGeom>
                      </p:spPr>
                    </p:pic>
                  </p:oleObj>
                </mc:Fallback>
              </mc:AlternateContent>
            </a:graphicData>
          </a:graphic>
        </p:graphicFrame>
        <p:sp>
          <p:nvSpPr>
            <p:cNvPr id="19" name="文本框 18"/>
            <p:cNvSpPr txBox="1"/>
            <p:nvPr/>
          </p:nvSpPr>
          <p:spPr>
            <a:xfrm>
              <a:off x="144282" y="1532438"/>
              <a:ext cx="4554718" cy="759276"/>
            </a:xfrm>
            <a:prstGeom prst="rect">
              <a:avLst/>
            </a:prstGeom>
            <a:noFill/>
          </p:spPr>
          <p:txBody>
            <a:bodyPr wrap="square" rtlCol="0">
              <a:noAutofit/>
            </a:bodyPr>
            <a:lstStyle/>
            <a:p>
              <a:pPr marL="457200" indent="-457200">
                <a:lnSpc>
                  <a:spcPct val="150000"/>
                </a:lnSpc>
                <a:buFont typeface="Wingdings" panose="05000000000000000000" pitchFamily="2" charset="2"/>
                <a:buChar char="Ø"/>
              </a:pPr>
              <a:r>
                <a:rPr lang="zh-CN" altLang="en-US" sz="2800" dirty="0">
                  <a:solidFill>
                    <a:srgbClr val="0000FF"/>
                  </a:solidFill>
                  <a:latin typeface="微软雅黑" panose="020B0503020204020204" pitchFamily="34" charset="-122"/>
                  <a:ea typeface="微软雅黑" panose="020B0503020204020204" pitchFamily="34" charset="-122"/>
                </a:rPr>
                <a:t>修正二阶矩的偏差</a:t>
              </a:r>
              <a:r>
                <a:rPr lang="zh-CN" altLang="en-US" sz="2800" dirty="0">
                  <a:latin typeface="微软雅黑" panose="020B0503020204020204" pitchFamily="34" charset="-122"/>
                  <a:ea typeface="微软雅黑" panose="020B0503020204020204" pitchFamily="34" charset="-122"/>
                </a:rPr>
                <a:t>：</a:t>
              </a:r>
              <a:endParaRPr lang="zh-CN" altLang="en-US" sz="2800" dirty="0">
                <a:latin typeface="微软雅黑" panose="020B0503020204020204" pitchFamily="34" charset="-122"/>
                <a:ea typeface="微软雅黑" panose="020B0503020204020204" pitchFamily="34" charset="-122"/>
              </a:endParaRPr>
            </a:p>
          </p:txBody>
        </p:sp>
      </p:grpSp>
      <p:grpSp>
        <p:nvGrpSpPr>
          <p:cNvPr id="21" name="组合 20"/>
          <p:cNvGrpSpPr/>
          <p:nvPr/>
        </p:nvGrpSpPr>
        <p:grpSpPr>
          <a:xfrm>
            <a:off x="148864" y="5645150"/>
            <a:ext cx="7031399" cy="1212850"/>
            <a:chOff x="144282" y="1354676"/>
            <a:chExt cx="7031399" cy="1212850"/>
          </a:xfrm>
        </p:grpSpPr>
        <p:graphicFrame>
          <p:nvGraphicFramePr>
            <p:cNvPr id="22" name="对象 21"/>
            <p:cNvGraphicFramePr>
              <a:graphicFrameLocks noChangeAspect="1"/>
            </p:cNvGraphicFramePr>
            <p:nvPr/>
          </p:nvGraphicFramePr>
          <p:xfrm>
            <a:off x="3292656" y="1354676"/>
            <a:ext cx="3883025" cy="1212850"/>
          </p:xfrm>
          <a:graphic>
            <a:graphicData uri="http://schemas.openxmlformats.org/presentationml/2006/ole">
              <mc:AlternateContent xmlns:mc="http://schemas.openxmlformats.org/markup-compatibility/2006">
                <mc:Choice xmlns:v="urn:schemas-microsoft-com:vml" Requires="v">
                  <p:oleObj spid="_x0000_s16495" name="Equation" r:id="rId9" imgW="35052000" imgH="10972800" progId="Equation.DSMT4">
                    <p:embed/>
                  </p:oleObj>
                </mc:Choice>
                <mc:Fallback>
                  <p:oleObj name="Equation" r:id="rId9" imgW="35052000" imgH="10972800" progId="Equation.DSMT4">
                    <p:embed/>
                    <p:pic>
                      <p:nvPicPr>
                        <p:cNvPr id="0" name="对象 17"/>
                        <p:cNvPicPr/>
                        <p:nvPr/>
                      </p:nvPicPr>
                      <p:blipFill>
                        <a:blip r:embed="rId10"/>
                        <a:stretch>
                          <a:fillRect/>
                        </a:stretch>
                      </p:blipFill>
                      <p:spPr>
                        <a:xfrm>
                          <a:off x="3292656" y="1354676"/>
                          <a:ext cx="3883025" cy="1212850"/>
                        </a:xfrm>
                        <a:prstGeom prst="rect">
                          <a:avLst/>
                        </a:prstGeom>
                      </p:spPr>
                    </p:pic>
                  </p:oleObj>
                </mc:Fallback>
              </mc:AlternateContent>
            </a:graphicData>
          </a:graphic>
        </p:graphicFrame>
        <p:sp>
          <p:nvSpPr>
            <p:cNvPr id="23" name="文本框 22"/>
            <p:cNvSpPr txBox="1"/>
            <p:nvPr/>
          </p:nvSpPr>
          <p:spPr>
            <a:xfrm>
              <a:off x="144282" y="1532438"/>
              <a:ext cx="4554718" cy="759276"/>
            </a:xfrm>
            <a:prstGeom prst="rect">
              <a:avLst/>
            </a:prstGeom>
            <a:noFill/>
          </p:spPr>
          <p:txBody>
            <a:bodyPr wrap="square" rtlCol="0">
              <a:noAutofit/>
            </a:bodyPr>
            <a:lstStyle/>
            <a:p>
              <a:pPr marL="457200" indent="-457200">
                <a:lnSpc>
                  <a:spcPct val="150000"/>
                </a:lnSpc>
                <a:buFont typeface="Wingdings" panose="05000000000000000000" pitchFamily="2" charset="2"/>
                <a:buChar char="Ø"/>
              </a:pPr>
              <a:r>
                <a:rPr lang="zh-CN" altLang="en-US" sz="2800" dirty="0">
                  <a:solidFill>
                    <a:srgbClr val="0000FF"/>
                  </a:solidFill>
                  <a:latin typeface="微软雅黑" panose="020B0503020204020204" pitchFamily="34" charset="-122"/>
                  <a:ea typeface="微软雅黑" panose="020B0503020204020204" pitchFamily="34" charset="-122"/>
                </a:rPr>
                <a:t>更新参数</a:t>
              </a:r>
              <a:r>
                <a:rPr lang="zh-CN" altLang="en-US" sz="2800" dirty="0">
                  <a:latin typeface="微软雅黑" panose="020B0503020204020204" pitchFamily="34" charset="-122"/>
                  <a:ea typeface="微软雅黑" panose="020B0503020204020204" pitchFamily="34" charset="-122"/>
                </a:rPr>
                <a:t>：</a:t>
              </a:r>
              <a:endParaRPr lang="zh-CN" altLang="en-US" sz="2800" dirty="0">
                <a:latin typeface="微软雅黑" panose="020B0503020204020204" pitchFamily="34" charset="-122"/>
                <a:ea typeface="微软雅黑" panose="020B0503020204020204" pitchFamily="34" charset="-122"/>
              </a:endParaRPr>
            </a:p>
          </p:txBody>
        </p:sp>
      </p:grpSp>
      <p:sp>
        <p:nvSpPr>
          <p:cNvPr id="3" name="矩形 2"/>
          <p:cNvSpPr/>
          <p:nvPr/>
        </p:nvSpPr>
        <p:spPr>
          <a:xfrm>
            <a:off x="7380608" y="5673787"/>
            <a:ext cx="4554718" cy="1200329"/>
          </a:xfrm>
          <a:prstGeom prst="rect">
            <a:avLst/>
          </a:prstGeom>
        </p:spPr>
        <p:txBody>
          <a:bodyPr wrap="square">
            <a:spAutoFit/>
          </a:bodyPr>
          <a:lstStyle/>
          <a:p>
            <a:r>
              <a:rPr lang="en-US" altLang="zh-CN" dirty="0" err="1">
                <a:solidFill>
                  <a:srgbClr val="404040"/>
                </a:solidFill>
                <a:latin typeface="Arial" panose="020B0604020202020204" pitchFamily="34" charset="0"/>
              </a:rPr>
              <a:t>Kingma</a:t>
            </a:r>
            <a:r>
              <a:rPr lang="en-US" altLang="zh-CN" dirty="0">
                <a:solidFill>
                  <a:srgbClr val="404040"/>
                </a:solidFill>
                <a:latin typeface="Arial" panose="020B0604020202020204" pitchFamily="34" charset="0"/>
              </a:rPr>
              <a:t> D P, Ba J. Adam: A Method for Stochastic Optimization[C]. international conference on learning representations, 2015.</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barn(inVertical)">
                                      <p:cBhvr>
                                        <p:cTn id="7" dur="500"/>
                                        <p:tgtEl>
                                          <p:spTgt spid="50"/>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arn(inVertical)">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barn(inVertical)">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barn(inVertical)">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barn(inVertical)">
                                      <p:cBhvr>
                                        <p:cTn id="27" dur="500"/>
                                        <p:tgtEl>
                                          <p:spTgt spid="17"/>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nodeType="clickEffect">
                                  <p:stCondLst>
                                    <p:cond delay="0"/>
                                  </p:stCondLst>
                                  <p:childTnLst>
                                    <p:set>
                                      <p:cBhvr>
                                        <p:cTn id="31" dur="1" fill="hold">
                                          <p:stCondLst>
                                            <p:cond delay="0"/>
                                          </p:stCondLst>
                                        </p:cTn>
                                        <p:tgtEl>
                                          <p:spTgt spid="21"/>
                                        </p:tgtEl>
                                        <p:attrNameLst>
                                          <p:attrName>style.visibility</p:attrName>
                                        </p:attrNameLst>
                                      </p:cBhvr>
                                      <p:to>
                                        <p:strVal val="visible"/>
                                      </p:to>
                                    </p:set>
                                    <p:animEffect transition="in" filter="barn(inVertical)">
                                      <p:cBhvr>
                                        <p:cTn id="32" dur="500"/>
                                        <p:tgtEl>
                                          <p:spTgt spid="21"/>
                                        </p:tgtEl>
                                      </p:cBhvr>
                                    </p:animEffect>
                                  </p:childTnLst>
                                </p:cTn>
                              </p:par>
                            </p:childTnLst>
                          </p:cTn>
                        </p:par>
                      </p:childTnLst>
                    </p:cTn>
                  </p:par>
                  <p:par>
                    <p:cTn id="33" fill="hold">
                      <p:stCondLst>
                        <p:cond delay="indefinite"/>
                      </p:stCondLst>
                      <p:childTnLst>
                        <p:par>
                          <p:cTn id="34" fill="hold">
                            <p:stCondLst>
                              <p:cond delay="0"/>
                            </p:stCondLst>
                            <p:childTnLst>
                              <p:par>
                                <p:cTn id="35" presetID="16" presetClass="entr" presetSubtype="21" fill="hold" grpId="0" nodeType="clickEffect">
                                  <p:stCondLst>
                                    <p:cond delay="0"/>
                                  </p:stCondLst>
                                  <p:childTnLst>
                                    <p:set>
                                      <p:cBhvr>
                                        <p:cTn id="36" dur="1" fill="hold">
                                          <p:stCondLst>
                                            <p:cond delay="0"/>
                                          </p:stCondLst>
                                        </p:cTn>
                                        <p:tgtEl>
                                          <p:spTgt spid="3"/>
                                        </p:tgtEl>
                                        <p:attrNameLst>
                                          <p:attrName>style.visibility</p:attrName>
                                        </p:attrNameLst>
                                      </p:cBhvr>
                                      <p:to>
                                        <p:strVal val="visible"/>
                                      </p:to>
                                    </p:set>
                                    <p:animEffect transition="in" filter="barn(inVertical)">
                                      <p:cBhvr>
                                        <p:cTn id="3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P spid="3"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777846" y="118538"/>
            <a:ext cx="11157480" cy="523220"/>
          </a:xfrm>
          <a:prstGeom prst="rect">
            <a:avLst/>
          </a:prstGeom>
          <a:noFill/>
        </p:spPr>
        <p:txBody>
          <a:bodyPr wrap="square" rtlCol="0">
            <a:spAutoFit/>
          </a:bodyPr>
          <a:lstStyle/>
          <a:p>
            <a:r>
              <a:rPr lang="zh-CN" altLang="en-US" sz="2800" b="1" dirty="0">
                <a:solidFill>
                  <a:srgbClr val="000000"/>
                </a:solidFill>
                <a:latin typeface="微软雅黑" panose="020B0503020204020204" pitchFamily="34" charset="-122"/>
                <a:ea typeface="微软雅黑" panose="020B0503020204020204" pitchFamily="34" charset="-122"/>
              </a:rPr>
              <a:t>各优化算法比较</a:t>
            </a:r>
            <a:endParaRPr lang="zh-CN" altLang="en-US" sz="2800" b="1" dirty="0">
              <a:solidFill>
                <a:srgbClr val="000000"/>
              </a:solidFill>
              <a:latin typeface="微软雅黑" panose="020B0503020204020204" pitchFamily="34" charset="-122"/>
              <a:ea typeface="微软雅黑" panose="020B0503020204020204" pitchFamily="34" charset="-122"/>
            </a:endParaRPr>
          </a:p>
        </p:txBody>
      </p:sp>
      <p:sp>
        <p:nvSpPr>
          <p:cNvPr id="50" name="文本框 49"/>
          <p:cNvSpPr txBox="1"/>
          <p:nvPr/>
        </p:nvSpPr>
        <p:spPr>
          <a:xfrm>
            <a:off x="144282" y="693007"/>
            <a:ext cx="12047718" cy="759276"/>
          </a:xfrm>
          <a:prstGeom prst="rect">
            <a:avLst/>
          </a:prstGeom>
          <a:noFill/>
        </p:spPr>
        <p:txBody>
          <a:bodyPr wrap="square" rtlCol="0">
            <a:noAutofit/>
          </a:bodyPr>
          <a:lstStyle/>
          <a:p>
            <a:pPr>
              <a:lnSpc>
                <a:spcPct val="150000"/>
              </a:lnSpc>
            </a:pPr>
            <a:r>
              <a:rPr lang="zh-CN" altLang="en-US" sz="2800" dirty="0">
                <a:latin typeface="微软雅黑" panose="020B0503020204020204" pitchFamily="34" charset="-122"/>
                <a:ea typeface="微软雅黑" panose="020B0503020204020204" pitchFamily="34" charset="-122"/>
              </a:rPr>
              <a:t>在</a:t>
            </a:r>
            <a:r>
              <a:rPr lang="en-US" altLang="zh-CN" sz="2800" dirty="0">
                <a:latin typeface="微软雅黑" panose="020B0503020204020204" pitchFamily="34" charset="-122"/>
                <a:ea typeface="微软雅黑" panose="020B0503020204020204" pitchFamily="34" charset="-122"/>
              </a:rPr>
              <a:t>MNIST</a:t>
            </a:r>
            <a:r>
              <a:rPr lang="zh-CN" altLang="en-US" sz="2800" dirty="0">
                <a:latin typeface="微软雅黑" panose="020B0503020204020204" pitchFamily="34" charset="-122"/>
                <a:ea typeface="微软雅黑" panose="020B0503020204020204" pitchFamily="34" charset="-122"/>
              </a:rPr>
              <a:t>数据集上收敛性的比较（学习率为</a:t>
            </a:r>
            <a:r>
              <a:rPr lang="en-US" altLang="zh-CN" sz="2800" dirty="0">
                <a:latin typeface="微软雅黑" panose="020B0503020204020204" pitchFamily="34" charset="-122"/>
                <a:ea typeface="微软雅黑" panose="020B0503020204020204" pitchFamily="34" charset="-122"/>
              </a:rPr>
              <a:t>0.001</a:t>
            </a:r>
            <a:r>
              <a:rPr lang="zh-CN" altLang="en-US" sz="2800" dirty="0">
                <a:latin typeface="微软雅黑" panose="020B0503020204020204" pitchFamily="34" charset="-122"/>
                <a:ea typeface="微软雅黑" panose="020B0503020204020204" pitchFamily="34" charset="-122"/>
              </a:rPr>
              <a:t>，批量大小为</a:t>
            </a:r>
            <a:r>
              <a:rPr lang="en-US" altLang="zh-CN" sz="2800" dirty="0">
                <a:latin typeface="微软雅黑" panose="020B0503020204020204" pitchFamily="34" charset="-122"/>
                <a:ea typeface="微软雅黑" panose="020B0503020204020204" pitchFamily="34" charset="-122"/>
              </a:rPr>
              <a:t>128</a:t>
            </a:r>
            <a:r>
              <a:rPr lang="zh-CN" altLang="en-US" sz="2800" dirty="0">
                <a:latin typeface="微软雅黑" panose="020B0503020204020204" pitchFamily="34" charset="-122"/>
                <a:ea typeface="微软雅黑" panose="020B0503020204020204" pitchFamily="34" charset="-122"/>
              </a:rPr>
              <a:t>）</a:t>
            </a:r>
            <a:endParaRPr lang="zh-CN" altLang="en-US" sz="2800" dirty="0">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1"/>
          <a:stretch>
            <a:fillRect/>
          </a:stretch>
        </p:blipFill>
        <p:spPr>
          <a:xfrm>
            <a:off x="144282" y="1592955"/>
            <a:ext cx="7008813" cy="5146507"/>
          </a:xfrm>
          <a:prstGeom prst="rect">
            <a:avLst/>
          </a:prstGeom>
        </p:spPr>
      </p:pic>
      <p:sp>
        <p:nvSpPr>
          <p:cNvPr id="20" name="文本框 19"/>
          <p:cNvSpPr txBox="1"/>
          <p:nvPr/>
        </p:nvSpPr>
        <p:spPr>
          <a:xfrm>
            <a:off x="7153095" y="1811838"/>
            <a:ext cx="4554718" cy="759276"/>
          </a:xfrm>
          <a:prstGeom prst="rect">
            <a:avLst/>
          </a:prstGeom>
          <a:noFill/>
        </p:spPr>
        <p:txBody>
          <a:bodyPr wrap="square" rtlCol="0">
            <a:noAutofit/>
          </a:bodyPr>
          <a:lstStyle/>
          <a:p>
            <a:pPr marL="457200" indent="-457200">
              <a:lnSpc>
                <a:spcPct val="150000"/>
              </a:lnSpc>
              <a:buFont typeface="Wingdings" panose="05000000000000000000" pitchFamily="2" charset="2"/>
              <a:buChar char="Ø"/>
            </a:pPr>
            <a:r>
              <a:rPr lang="en-US" altLang="zh-CN" sz="2800" dirty="0" err="1">
                <a:solidFill>
                  <a:srgbClr val="0000FF"/>
                </a:solidFill>
                <a:latin typeface="微软雅黑" panose="020B0503020204020204" pitchFamily="34" charset="-122"/>
                <a:ea typeface="微软雅黑" panose="020B0503020204020204" pitchFamily="34" charset="-122"/>
              </a:rPr>
              <a:t>RMSProp</a:t>
            </a:r>
            <a:r>
              <a:rPr lang="zh-CN" altLang="en-US" sz="2800" dirty="0">
                <a:solidFill>
                  <a:srgbClr val="0000FF"/>
                </a:solidFill>
                <a:latin typeface="微软雅黑" panose="020B0503020204020204" pitchFamily="34" charset="-122"/>
                <a:ea typeface="微软雅黑" panose="020B0503020204020204" pitchFamily="34" charset="-122"/>
              </a:rPr>
              <a:t>和</a:t>
            </a:r>
            <a:r>
              <a:rPr lang="en-US" altLang="zh-CN" sz="2800" dirty="0">
                <a:solidFill>
                  <a:srgbClr val="0000FF"/>
                </a:solidFill>
                <a:latin typeface="微软雅黑" panose="020B0503020204020204" pitchFamily="34" charset="-122"/>
                <a:ea typeface="微软雅黑" panose="020B0503020204020204" pitchFamily="34" charset="-122"/>
              </a:rPr>
              <a:t>Adam</a:t>
            </a:r>
            <a:r>
              <a:rPr lang="zh-CN" altLang="en-US" sz="2800" dirty="0">
                <a:solidFill>
                  <a:srgbClr val="0000FF"/>
                </a:solidFill>
                <a:latin typeface="微软雅黑" panose="020B0503020204020204" pitchFamily="34" charset="-122"/>
                <a:ea typeface="微软雅黑" panose="020B0503020204020204" pitchFamily="34" charset="-122"/>
              </a:rPr>
              <a:t>更好</a:t>
            </a:r>
            <a:endParaRPr lang="zh-CN" altLang="en-US" sz="2800" dirty="0">
              <a:latin typeface="微软雅黑" panose="020B0503020204020204" pitchFamily="34" charset="-122"/>
              <a:ea typeface="微软雅黑" panose="020B0503020204020204" pitchFamily="34" charset="-122"/>
            </a:endParaRPr>
          </a:p>
        </p:txBody>
      </p:sp>
      <p:sp>
        <p:nvSpPr>
          <p:cNvPr id="24" name="文本框 23"/>
          <p:cNvSpPr txBox="1"/>
          <p:nvPr/>
        </p:nvSpPr>
        <p:spPr>
          <a:xfrm>
            <a:off x="7153095" y="2669724"/>
            <a:ext cx="4554718" cy="759276"/>
          </a:xfrm>
          <a:prstGeom prst="rect">
            <a:avLst/>
          </a:prstGeom>
          <a:noFill/>
        </p:spPr>
        <p:txBody>
          <a:bodyPr wrap="square" rtlCol="0">
            <a:noAutofit/>
          </a:bodyPr>
          <a:lstStyle/>
          <a:p>
            <a:pPr marL="457200" indent="-457200">
              <a:lnSpc>
                <a:spcPct val="150000"/>
              </a:lnSpc>
              <a:buFont typeface="Wingdings" panose="05000000000000000000" pitchFamily="2" charset="2"/>
              <a:buChar char="Ø"/>
            </a:pPr>
            <a:r>
              <a:rPr lang="zh-CN" altLang="en-US" sz="2800" dirty="0">
                <a:solidFill>
                  <a:srgbClr val="0000FF"/>
                </a:solidFill>
                <a:latin typeface="微软雅黑" panose="020B0503020204020204" pitchFamily="34" charset="-122"/>
                <a:ea typeface="微软雅黑" panose="020B0503020204020204" pitchFamily="34" charset="-122"/>
              </a:rPr>
              <a:t>目前最流行并且使用很高的优化算法包括</a:t>
            </a:r>
            <a:r>
              <a:rPr lang="en-US" altLang="zh-CN" sz="2800" dirty="0">
                <a:solidFill>
                  <a:srgbClr val="0000FF"/>
                </a:solidFill>
                <a:latin typeface="微软雅黑" panose="020B0503020204020204" pitchFamily="34" charset="-122"/>
                <a:ea typeface="微软雅黑" panose="020B0503020204020204" pitchFamily="34" charset="-122"/>
              </a:rPr>
              <a:t>SGD</a:t>
            </a:r>
            <a:r>
              <a:rPr lang="zh-CN" altLang="en-US" sz="2800" dirty="0">
                <a:solidFill>
                  <a:srgbClr val="0000FF"/>
                </a:solidFill>
                <a:latin typeface="微软雅黑" panose="020B0503020204020204" pitchFamily="34" charset="-122"/>
                <a:ea typeface="微软雅黑" panose="020B0503020204020204" pitchFamily="34" charset="-122"/>
              </a:rPr>
              <a:t>、具动量的</a:t>
            </a:r>
            <a:r>
              <a:rPr lang="en-US" altLang="zh-CN" sz="2800" dirty="0">
                <a:solidFill>
                  <a:srgbClr val="0000FF"/>
                </a:solidFill>
                <a:latin typeface="微软雅黑" panose="020B0503020204020204" pitchFamily="34" charset="-122"/>
                <a:ea typeface="微软雅黑" panose="020B0503020204020204" pitchFamily="34" charset="-122"/>
              </a:rPr>
              <a:t>SGD</a:t>
            </a:r>
            <a:r>
              <a:rPr lang="zh-CN" altLang="en-US" sz="2800" dirty="0">
                <a:solidFill>
                  <a:srgbClr val="0000FF"/>
                </a:solidFill>
                <a:latin typeface="微软雅黑" panose="020B0503020204020204" pitchFamily="34" charset="-122"/>
                <a:ea typeface="微软雅黑" panose="020B0503020204020204" pitchFamily="34" charset="-122"/>
              </a:rPr>
              <a:t>、</a:t>
            </a:r>
            <a:r>
              <a:rPr lang="en-US" altLang="zh-CN" sz="2800" dirty="0" err="1">
                <a:solidFill>
                  <a:srgbClr val="0000FF"/>
                </a:solidFill>
                <a:latin typeface="微软雅黑" panose="020B0503020204020204" pitchFamily="34" charset="-122"/>
                <a:ea typeface="微软雅黑" panose="020B0503020204020204" pitchFamily="34" charset="-122"/>
              </a:rPr>
              <a:t>RMSProp</a:t>
            </a:r>
            <a:r>
              <a:rPr lang="zh-CN" altLang="en-US" sz="2800" dirty="0">
                <a:solidFill>
                  <a:srgbClr val="0000FF"/>
                </a:solidFill>
                <a:latin typeface="微软雅黑" panose="020B0503020204020204" pitchFamily="34" charset="-122"/>
                <a:ea typeface="微软雅黑" panose="020B0503020204020204" pitchFamily="34" charset="-122"/>
              </a:rPr>
              <a:t>、具动量的</a:t>
            </a:r>
            <a:r>
              <a:rPr lang="en-US" altLang="zh-CN" sz="2800" dirty="0" err="1">
                <a:solidFill>
                  <a:srgbClr val="0000FF"/>
                </a:solidFill>
                <a:latin typeface="微软雅黑" panose="020B0503020204020204" pitchFamily="34" charset="-122"/>
                <a:ea typeface="微软雅黑" panose="020B0503020204020204" pitchFamily="34" charset="-122"/>
              </a:rPr>
              <a:t>RMSProp</a:t>
            </a:r>
            <a:r>
              <a:rPr lang="zh-CN" altLang="en-US" sz="2800" dirty="0">
                <a:solidFill>
                  <a:srgbClr val="0000FF"/>
                </a:solidFill>
                <a:latin typeface="微软雅黑" panose="020B0503020204020204" pitchFamily="34" charset="-122"/>
                <a:ea typeface="微软雅黑" panose="020B0503020204020204" pitchFamily="34" charset="-122"/>
              </a:rPr>
              <a:t>和</a:t>
            </a:r>
            <a:r>
              <a:rPr lang="en-US" altLang="zh-CN" sz="2800" dirty="0">
                <a:solidFill>
                  <a:srgbClr val="0000FF"/>
                </a:solidFill>
                <a:latin typeface="微软雅黑" panose="020B0503020204020204" pitchFamily="34" charset="-122"/>
                <a:ea typeface="微软雅黑" panose="020B0503020204020204" pitchFamily="34" charset="-122"/>
              </a:rPr>
              <a:t>Adam</a:t>
            </a:r>
            <a:r>
              <a:rPr lang="zh-CN" altLang="en-US" sz="2800" dirty="0">
                <a:solidFill>
                  <a:srgbClr val="0000FF"/>
                </a:solidFill>
                <a:latin typeface="微软雅黑" panose="020B0503020204020204" pitchFamily="34" charset="-122"/>
                <a:ea typeface="微软雅黑" panose="020B0503020204020204" pitchFamily="34" charset="-122"/>
              </a:rPr>
              <a:t>。</a:t>
            </a:r>
            <a:endParaRPr lang="zh-CN" altLang="en-US" sz="2800" dirty="0">
              <a:latin typeface="微软雅黑" panose="020B0503020204020204" pitchFamily="34" charset="-122"/>
              <a:ea typeface="微软雅黑" panose="020B0503020204020204" pitchFamily="34" charset="-122"/>
            </a:endParaRPr>
          </a:p>
        </p:txBody>
      </p:sp>
      <p:sp>
        <p:nvSpPr>
          <p:cNvPr id="25" name="文本框 24"/>
          <p:cNvSpPr txBox="1"/>
          <p:nvPr/>
        </p:nvSpPr>
        <p:spPr>
          <a:xfrm>
            <a:off x="7153093" y="4035610"/>
            <a:ext cx="4894623" cy="759276"/>
          </a:xfrm>
          <a:prstGeom prst="rect">
            <a:avLst/>
          </a:prstGeom>
          <a:noFill/>
        </p:spPr>
        <p:txBody>
          <a:bodyPr wrap="square" rtlCol="0">
            <a:noAutofit/>
          </a:bodyPr>
          <a:lstStyle/>
          <a:p>
            <a:pPr marL="457200" indent="-457200">
              <a:lnSpc>
                <a:spcPct val="150000"/>
              </a:lnSpc>
              <a:buFont typeface="Wingdings" panose="05000000000000000000" pitchFamily="2" charset="2"/>
              <a:buChar char="Ø"/>
            </a:pPr>
            <a:endParaRPr lang="zh-CN" altLang="en-US" sz="2800"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barn(inVertical)">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barn(inVertical)">
                                      <p:cBhvr>
                                        <p:cTn id="12" dur="500"/>
                                        <p:tgtEl>
                                          <p:spTgt spid="24"/>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nodePh="1">
                                  <p:stCondLst>
                                    <p:cond delay="0"/>
                                  </p:stCondLst>
                                  <p:endCondLst>
                                    <p:cond evt="begin" delay="0">
                                      <p:tn val="15"/>
                                    </p:cond>
                                  </p:endCondLst>
                                  <p:childTnLst>
                                    <p:set>
                                      <p:cBhvr>
                                        <p:cTn id="16" dur="1" fill="hold">
                                          <p:stCondLst>
                                            <p:cond delay="0"/>
                                          </p:stCondLst>
                                        </p:cTn>
                                        <p:tgtEl>
                                          <p:spTgt spid="25"/>
                                        </p:tgtEl>
                                        <p:attrNameLst>
                                          <p:attrName>style.visibility</p:attrName>
                                        </p:attrNameLst>
                                      </p:cBhvr>
                                      <p:to>
                                        <p:strVal val="visible"/>
                                      </p:to>
                                    </p:set>
                                    <p:animEffect transition="in" filter="barn(inVertical)">
                                      <p:cBhvr>
                                        <p:cTn id="1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4" grpId="0"/>
      <p:bldP spid="25"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777846" y="118538"/>
            <a:ext cx="11157480" cy="523220"/>
          </a:xfrm>
          <a:prstGeom prst="rect">
            <a:avLst/>
          </a:prstGeom>
          <a:noFill/>
        </p:spPr>
        <p:txBody>
          <a:bodyPr wrap="square" rtlCol="0">
            <a:spAutoFit/>
          </a:bodyPr>
          <a:lstStyle/>
          <a:p>
            <a:r>
              <a:rPr lang="zh-CN" altLang="en-US" sz="2800" b="1" dirty="0">
                <a:solidFill>
                  <a:srgbClr val="000000"/>
                </a:solidFill>
                <a:latin typeface="微软雅黑" panose="020B0503020204020204" pitchFamily="34" charset="-122"/>
                <a:ea typeface="微软雅黑" panose="020B0503020204020204" pitchFamily="34" charset="-122"/>
              </a:rPr>
              <a:t>梯度截断</a:t>
            </a:r>
            <a:endParaRPr lang="zh-CN" altLang="en-US" sz="2800" b="1" dirty="0">
              <a:solidFill>
                <a:srgbClr val="000000"/>
              </a:solidFill>
              <a:latin typeface="微软雅黑" panose="020B0503020204020204" pitchFamily="34" charset="-122"/>
              <a:ea typeface="微软雅黑" panose="020B0503020204020204" pitchFamily="34" charset="-122"/>
            </a:endParaRPr>
          </a:p>
        </p:txBody>
      </p:sp>
      <p:sp>
        <p:nvSpPr>
          <p:cNvPr id="50" name="文本框 49"/>
          <p:cNvSpPr txBox="1"/>
          <p:nvPr/>
        </p:nvSpPr>
        <p:spPr>
          <a:xfrm>
            <a:off x="144282" y="710190"/>
            <a:ext cx="12047718" cy="759276"/>
          </a:xfrm>
          <a:prstGeom prst="rect">
            <a:avLst/>
          </a:prstGeom>
          <a:noFill/>
        </p:spPr>
        <p:txBody>
          <a:bodyPr wrap="square" rtlCol="0">
            <a:noAutofit/>
          </a:bodyPr>
          <a:lstStyle/>
          <a:p>
            <a:pPr>
              <a:lnSpc>
                <a:spcPct val="150000"/>
              </a:lnSpc>
            </a:pPr>
            <a:r>
              <a:rPr lang="zh-CN" altLang="en-US" sz="2800" dirty="0">
                <a:latin typeface="微软雅黑" panose="020B0503020204020204" pitchFamily="34" charset="-122"/>
                <a:ea typeface="微软雅黑" panose="020B0503020204020204" pitchFamily="34" charset="-122"/>
              </a:rPr>
              <a:t>除了梯度消失之外，梯度爆炸是影响学习效率的主要因素。</a:t>
            </a:r>
            <a:endParaRPr lang="zh-CN" altLang="en-US" sz="2800" dirty="0">
              <a:latin typeface="微软雅黑" panose="020B0503020204020204" pitchFamily="34" charset="-122"/>
              <a:ea typeface="微软雅黑" panose="020B0503020204020204" pitchFamily="34" charset="-122"/>
            </a:endParaRPr>
          </a:p>
        </p:txBody>
      </p:sp>
      <p:sp>
        <p:nvSpPr>
          <p:cNvPr id="2" name="矩形 1"/>
          <p:cNvSpPr/>
          <p:nvPr/>
        </p:nvSpPr>
        <p:spPr>
          <a:xfrm>
            <a:off x="144282" y="1537898"/>
            <a:ext cx="11674740" cy="954107"/>
          </a:xfrm>
          <a:prstGeom prst="rect">
            <a:avLst/>
          </a:prstGeom>
        </p:spPr>
        <p:txBody>
          <a:bodyPr wrap="square">
            <a:spAutoFit/>
          </a:bodyPr>
          <a:lstStyle/>
          <a:p>
            <a:r>
              <a:rPr lang="zh-CN" altLang="en-US" sz="2800" dirty="0">
                <a:latin typeface="微软雅黑" panose="020B0503020204020204" pitchFamily="34" charset="-122"/>
                <a:ea typeface="微软雅黑" panose="020B0503020204020204" pitchFamily="34" charset="-122"/>
              </a:rPr>
              <a:t>为了避免这种情况，当梯度的模大于一定阈值时，就对梯度进行截断，称为</a:t>
            </a:r>
            <a:r>
              <a:rPr lang="zh-CN" altLang="en-US" sz="2800" dirty="0">
                <a:solidFill>
                  <a:srgbClr val="FF0000"/>
                </a:solidFill>
                <a:latin typeface="微软雅黑" panose="020B0503020204020204" pitchFamily="34" charset="-122"/>
                <a:ea typeface="微软雅黑" panose="020B0503020204020204" pitchFamily="34" charset="-122"/>
              </a:rPr>
              <a:t>梯度截断</a:t>
            </a:r>
            <a:endParaRPr lang="zh-CN" altLang="en-US" sz="2800" dirty="0">
              <a:solidFill>
                <a:srgbClr val="FF0000"/>
              </a:solidFill>
              <a:latin typeface="微软雅黑" panose="020B0503020204020204" pitchFamily="34" charset="-122"/>
              <a:ea typeface="微软雅黑" panose="020B0503020204020204" pitchFamily="34" charset="-122"/>
            </a:endParaRPr>
          </a:p>
        </p:txBody>
      </p:sp>
      <p:grpSp>
        <p:nvGrpSpPr>
          <p:cNvPr id="4" name="组合 3"/>
          <p:cNvGrpSpPr/>
          <p:nvPr/>
        </p:nvGrpSpPr>
        <p:grpSpPr>
          <a:xfrm>
            <a:off x="144282" y="2849732"/>
            <a:ext cx="6058784" cy="759276"/>
            <a:chOff x="144282" y="2849732"/>
            <a:chExt cx="6058784" cy="759276"/>
          </a:xfrm>
        </p:grpSpPr>
        <p:sp>
          <p:nvSpPr>
            <p:cNvPr id="20" name="文本框 19"/>
            <p:cNvSpPr txBox="1"/>
            <p:nvPr/>
          </p:nvSpPr>
          <p:spPr>
            <a:xfrm>
              <a:off x="144282" y="2849732"/>
              <a:ext cx="4554718" cy="759276"/>
            </a:xfrm>
            <a:prstGeom prst="rect">
              <a:avLst/>
            </a:prstGeom>
            <a:noFill/>
          </p:spPr>
          <p:txBody>
            <a:bodyPr wrap="square" rtlCol="0">
              <a:noAutofit/>
            </a:bodyPr>
            <a:lstStyle/>
            <a:p>
              <a:pPr marL="457200" indent="-457200">
                <a:lnSpc>
                  <a:spcPct val="150000"/>
                </a:lnSpc>
                <a:buFont typeface="Wingdings" panose="05000000000000000000" pitchFamily="2" charset="2"/>
                <a:buChar char="Ø"/>
              </a:pPr>
              <a:r>
                <a:rPr lang="zh-CN" altLang="en-US" sz="2800" dirty="0">
                  <a:solidFill>
                    <a:srgbClr val="0000FF"/>
                  </a:solidFill>
                  <a:latin typeface="微软雅黑" panose="020B0503020204020204" pitchFamily="34" charset="-122"/>
                  <a:ea typeface="微软雅黑" panose="020B0503020204020204" pitchFamily="34" charset="-122"/>
                </a:rPr>
                <a:t>按值截断</a:t>
              </a:r>
              <a:endParaRPr lang="zh-CN" altLang="en-US" sz="2800" dirty="0">
                <a:latin typeface="微软雅黑" panose="020B0503020204020204" pitchFamily="34" charset="-122"/>
                <a:ea typeface="微软雅黑" panose="020B0503020204020204" pitchFamily="34" charset="-122"/>
              </a:endParaRPr>
            </a:p>
          </p:txBody>
        </p:sp>
        <p:graphicFrame>
          <p:nvGraphicFramePr>
            <p:cNvPr id="11" name="对象 10"/>
            <p:cNvGraphicFramePr>
              <a:graphicFrameLocks noChangeAspect="1"/>
            </p:cNvGraphicFramePr>
            <p:nvPr/>
          </p:nvGraphicFramePr>
          <p:xfrm>
            <a:off x="2421641" y="2926157"/>
            <a:ext cx="3781425" cy="606425"/>
          </p:xfrm>
          <a:graphic>
            <a:graphicData uri="http://schemas.openxmlformats.org/presentationml/2006/ole">
              <mc:AlternateContent xmlns:mc="http://schemas.openxmlformats.org/markup-compatibility/2006">
                <mc:Choice xmlns:v="urn:schemas-microsoft-com:vml" Requires="v">
                  <p:oleObj spid="_x0000_s17452" name="Equation" r:id="rId1" imgW="34137600" imgH="5486400" progId="Equation.DSMT4">
                    <p:embed/>
                  </p:oleObj>
                </mc:Choice>
                <mc:Fallback>
                  <p:oleObj name="Equation" r:id="rId1" imgW="34137600" imgH="5486400" progId="Equation.DSMT4">
                    <p:embed/>
                    <p:pic>
                      <p:nvPicPr>
                        <p:cNvPr id="0" name="对象 7"/>
                        <p:cNvPicPr/>
                        <p:nvPr/>
                      </p:nvPicPr>
                      <p:blipFill>
                        <a:blip r:embed="rId2"/>
                        <a:stretch>
                          <a:fillRect/>
                        </a:stretch>
                      </p:blipFill>
                      <p:spPr>
                        <a:xfrm>
                          <a:off x="2421641" y="2926157"/>
                          <a:ext cx="3781425" cy="606425"/>
                        </a:xfrm>
                        <a:prstGeom prst="rect">
                          <a:avLst/>
                        </a:prstGeom>
                      </p:spPr>
                    </p:pic>
                  </p:oleObj>
                </mc:Fallback>
              </mc:AlternateContent>
            </a:graphicData>
          </a:graphic>
        </p:graphicFrame>
      </p:grpSp>
      <p:grpSp>
        <p:nvGrpSpPr>
          <p:cNvPr id="13" name="组合 12"/>
          <p:cNvGrpSpPr/>
          <p:nvPr/>
        </p:nvGrpSpPr>
        <p:grpSpPr>
          <a:xfrm>
            <a:off x="144282" y="3808673"/>
            <a:ext cx="5951718" cy="1889125"/>
            <a:chOff x="144282" y="2449773"/>
            <a:chExt cx="5951718" cy="1889125"/>
          </a:xfrm>
        </p:grpSpPr>
        <p:sp>
          <p:nvSpPr>
            <p:cNvPr id="14" name="文本框 13"/>
            <p:cNvSpPr txBox="1"/>
            <p:nvPr/>
          </p:nvSpPr>
          <p:spPr>
            <a:xfrm>
              <a:off x="144282" y="2849732"/>
              <a:ext cx="4554718" cy="759276"/>
            </a:xfrm>
            <a:prstGeom prst="rect">
              <a:avLst/>
            </a:prstGeom>
            <a:noFill/>
          </p:spPr>
          <p:txBody>
            <a:bodyPr wrap="square" rtlCol="0">
              <a:noAutofit/>
            </a:bodyPr>
            <a:lstStyle/>
            <a:p>
              <a:pPr marL="457200" indent="-457200">
                <a:lnSpc>
                  <a:spcPct val="150000"/>
                </a:lnSpc>
                <a:buFont typeface="Wingdings" panose="05000000000000000000" pitchFamily="2" charset="2"/>
                <a:buChar char="Ø"/>
              </a:pPr>
              <a:r>
                <a:rPr lang="zh-CN" altLang="en-US" sz="2800" dirty="0">
                  <a:solidFill>
                    <a:srgbClr val="0000FF"/>
                  </a:solidFill>
                  <a:latin typeface="微软雅黑" panose="020B0503020204020204" pitchFamily="34" charset="-122"/>
                  <a:ea typeface="微软雅黑" panose="020B0503020204020204" pitchFamily="34" charset="-122"/>
                </a:rPr>
                <a:t>按模截断</a:t>
              </a:r>
              <a:endParaRPr lang="zh-CN" altLang="en-US" sz="2800" dirty="0">
                <a:latin typeface="微软雅黑" panose="020B0503020204020204" pitchFamily="34" charset="-122"/>
                <a:ea typeface="微软雅黑" panose="020B0503020204020204" pitchFamily="34" charset="-122"/>
              </a:endParaRPr>
            </a:p>
          </p:txBody>
        </p:sp>
        <p:graphicFrame>
          <p:nvGraphicFramePr>
            <p:cNvPr id="15" name="对象 14"/>
            <p:cNvGraphicFramePr>
              <a:graphicFrameLocks noChangeAspect="1"/>
            </p:cNvGraphicFramePr>
            <p:nvPr/>
          </p:nvGraphicFramePr>
          <p:xfrm>
            <a:off x="2382837" y="2449773"/>
            <a:ext cx="3713163" cy="1889125"/>
          </p:xfrm>
          <a:graphic>
            <a:graphicData uri="http://schemas.openxmlformats.org/presentationml/2006/ole">
              <mc:AlternateContent xmlns:mc="http://schemas.openxmlformats.org/markup-compatibility/2006">
                <mc:Choice xmlns:v="urn:schemas-microsoft-com:vml" Requires="v">
                  <p:oleObj spid="_x0000_s17453" name="Equation" r:id="rId3" imgW="33528000" imgH="17068800" progId="Equation.DSMT4">
                    <p:embed/>
                  </p:oleObj>
                </mc:Choice>
                <mc:Fallback>
                  <p:oleObj name="Equation" r:id="rId3" imgW="33528000" imgH="17068800" progId="Equation.DSMT4">
                    <p:embed/>
                    <p:pic>
                      <p:nvPicPr>
                        <p:cNvPr id="0" name="对象 10"/>
                        <p:cNvPicPr/>
                        <p:nvPr/>
                      </p:nvPicPr>
                      <p:blipFill>
                        <a:blip r:embed="rId4"/>
                        <a:stretch>
                          <a:fillRect/>
                        </a:stretch>
                      </p:blipFill>
                      <p:spPr>
                        <a:xfrm>
                          <a:off x="2382837" y="2449773"/>
                          <a:ext cx="3713163" cy="1889125"/>
                        </a:xfrm>
                        <a:prstGeom prst="rect">
                          <a:avLst/>
                        </a:prstGeom>
                      </p:spPr>
                    </p:pic>
                  </p:oleObj>
                </mc:Fallback>
              </mc:AlternateContent>
            </a:graphicData>
          </a:graphic>
        </p:graphicFrame>
      </p:grpSp>
      <p:grpSp>
        <p:nvGrpSpPr>
          <p:cNvPr id="7" name="组合 6"/>
          <p:cNvGrpSpPr/>
          <p:nvPr/>
        </p:nvGrpSpPr>
        <p:grpSpPr>
          <a:xfrm>
            <a:off x="6871294" y="2279983"/>
            <a:ext cx="4554718" cy="4098659"/>
            <a:chOff x="6871294" y="2279983"/>
            <a:chExt cx="4554718" cy="4098659"/>
          </a:xfrm>
        </p:grpSpPr>
        <p:pic>
          <p:nvPicPr>
            <p:cNvPr id="9" name="图片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71294" y="2279983"/>
              <a:ext cx="4554718" cy="3840631"/>
            </a:xfrm>
            <a:prstGeom prst="rect">
              <a:avLst/>
            </a:prstGeom>
          </p:spPr>
        </p:pic>
        <p:sp>
          <p:nvSpPr>
            <p:cNvPr id="5" name="矩形 4"/>
            <p:cNvSpPr/>
            <p:nvPr/>
          </p:nvSpPr>
          <p:spPr>
            <a:xfrm>
              <a:off x="8268037" y="5916977"/>
              <a:ext cx="2646878" cy="461665"/>
            </a:xfrm>
            <a:prstGeom prst="rect">
              <a:avLst/>
            </a:prstGeom>
          </p:spPr>
          <p:txBody>
            <a:bodyPr wrap="none">
              <a:spAutoFit/>
            </a:bodyPr>
            <a:lstStyle/>
            <a:p>
              <a:r>
                <a:rPr lang="zh-CN" altLang="en-US" sz="2400" dirty="0"/>
                <a:t>梯度爆炸问题示例</a:t>
              </a:r>
              <a:endParaRPr lang="zh-CN" altLang="en-US" sz="2400" dirty="0"/>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arn(inVertical)">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barn(inVertical)">
                                      <p:cBhvr>
                                        <p:cTn id="1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777846" y="118538"/>
            <a:ext cx="11157480" cy="523220"/>
          </a:xfrm>
          <a:prstGeom prst="rect">
            <a:avLst/>
          </a:prstGeom>
          <a:noFill/>
        </p:spPr>
        <p:txBody>
          <a:bodyPr wrap="square" rtlCol="0">
            <a:spAutoFit/>
          </a:bodyPr>
          <a:lstStyle/>
          <a:p>
            <a:r>
              <a:rPr lang="en-US" altLang="zh-CN" sz="2800" b="1" dirty="0">
                <a:solidFill>
                  <a:srgbClr val="000000"/>
                </a:solidFill>
                <a:latin typeface="微软雅黑" panose="020B0503020204020204" pitchFamily="34" charset="-122"/>
                <a:ea typeface="微软雅黑" panose="020B0503020204020204" pitchFamily="34" charset="-122"/>
              </a:rPr>
              <a:t>5.3 </a:t>
            </a:r>
            <a:r>
              <a:rPr lang="zh-CN" altLang="en-US" sz="2800" b="1" dirty="0">
                <a:solidFill>
                  <a:srgbClr val="000000"/>
                </a:solidFill>
                <a:latin typeface="微软雅黑" panose="020B0503020204020204" pitchFamily="34" charset="-122"/>
                <a:ea typeface="微软雅黑" panose="020B0503020204020204" pitchFamily="34" charset="-122"/>
              </a:rPr>
              <a:t>学习率与梯度优化</a:t>
            </a:r>
            <a:endParaRPr lang="zh-CN" altLang="en-US" sz="2800" b="1" dirty="0">
              <a:solidFill>
                <a:srgbClr val="000000"/>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3095265" y="916602"/>
            <a:ext cx="9401535" cy="811355"/>
          </a:xfrm>
          <a:prstGeom prst="rect">
            <a:avLst/>
          </a:prstGeom>
          <a:noFill/>
        </p:spPr>
        <p:txBody>
          <a:bodyPr wrap="square" rtlCol="0">
            <a:noAutofit/>
          </a:bodyPr>
          <a:lstStyle/>
          <a:p>
            <a:pPr marL="457200" indent="-457200">
              <a:lnSpc>
                <a:spcPct val="150000"/>
              </a:lnSpc>
              <a:buFont typeface="Wingdings" panose="05000000000000000000" pitchFamily="2" charset="2"/>
              <a:buChar char="Ø"/>
            </a:pPr>
            <a:r>
              <a:rPr lang="zh-CN" altLang="en-US" sz="3200" dirty="0">
                <a:latin typeface="微软雅黑" panose="020B0503020204020204" pitchFamily="34" charset="-122"/>
                <a:ea typeface="微软雅黑" panose="020B0503020204020204" pitchFamily="34" charset="-122"/>
              </a:rPr>
              <a:t>学习率调整：</a:t>
            </a:r>
            <a:endParaRPr lang="zh-CN" altLang="en-US" sz="3200" dirty="0">
              <a:solidFill>
                <a:srgbClr val="000000"/>
              </a:solidFill>
              <a:latin typeface="微软雅黑" panose="020B0503020204020204" pitchFamily="34" charset="-122"/>
              <a:ea typeface="微软雅黑" panose="020B0503020204020204" pitchFamily="34" charset="-122"/>
            </a:endParaRPr>
          </a:p>
          <a:p>
            <a:pPr>
              <a:lnSpc>
                <a:spcPct val="150000"/>
              </a:lnSpc>
            </a:pPr>
            <a:endParaRPr lang="en-US" altLang="zh-CN" sz="3200" dirty="0">
              <a:solidFill>
                <a:srgbClr val="000000"/>
              </a:solidFill>
              <a:latin typeface="微软雅黑" panose="020B0503020204020204" pitchFamily="34" charset="-122"/>
              <a:ea typeface="微软雅黑" panose="020B0503020204020204" pitchFamily="34" charset="-122"/>
            </a:endParaRPr>
          </a:p>
        </p:txBody>
      </p:sp>
      <p:sp>
        <p:nvSpPr>
          <p:cNvPr id="33" name="文本框 32"/>
          <p:cNvSpPr txBox="1"/>
          <p:nvPr/>
        </p:nvSpPr>
        <p:spPr>
          <a:xfrm>
            <a:off x="3569885" y="1608782"/>
            <a:ext cx="9401535" cy="2692400"/>
          </a:xfrm>
          <a:prstGeom prst="rect">
            <a:avLst/>
          </a:prstGeom>
          <a:noFill/>
        </p:spPr>
        <p:txBody>
          <a:bodyPr wrap="square" rtlCol="0">
            <a:noAutofit/>
          </a:bodyPr>
          <a:lstStyle/>
          <a:p>
            <a:pPr>
              <a:lnSpc>
                <a:spcPct val="150000"/>
              </a:lnSpc>
            </a:pPr>
            <a:r>
              <a:rPr lang="zh-CN" altLang="en-US" sz="2800" dirty="0">
                <a:latin typeface="微软雅黑" panose="020B0503020204020204" pitchFamily="34" charset="-122"/>
                <a:ea typeface="微软雅黑" panose="020B0503020204020204" pitchFamily="34" charset="-122"/>
              </a:rPr>
              <a:t>学习率衰减</a:t>
            </a:r>
            <a:endParaRPr lang="en-US" altLang="zh-CN" sz="2800" dirty="0">
              <a:latin typeface="微软雅黑" panose="020B0503020204020204" pitchFamily="34" charset="-122"/>
              <a:ea typeface="微软雅黑" panose="020B0503020204020204" pitchFamily="34" charset="-122"/>
            </a:endParaRPr>
          </a:p>
          <a:p>
            <a:pPr>
              <a:lnSpc>
                <a:spcPct val="150000"/>
              </a:lnSpc>
            </a:pPr>
            <a:r>
              <a:rPr lang="zh-CN" altLang="en-US" sz="2800" dirty="0">
                <a:latin typeface="微软雅黑" panose="020B0503020204020204" pitchFamily="34" charset="-122"/>
                <a:ea typeface="微软雅黑" panose="020B0503020204020204" pitchFamily="34" charset="-122"/>
              </a:rPr>
              <a:t>学习率预热</a:t>
            </a:r>
            <a:endParaRPr lang="en-US" altLang="zh-CN" sz="2800" dirty="0">
              <a:latin typeface="微软雅黑" panose="020B0503020204020204" pitchFamily="34" charset="-122"/>
              <a:ea typeface="微软雅黑" panose="020B0503020204020204" pitchFamily="34" charset="-122"/>
            </a:endParaRPr>
          </a:p>
          <a:p>
            <a:pPr>
              <a:lnSpc>
                <a:spcPct val="150000"/>
              </a:lnSpc>
            </a:pPr>
            <a:r>
              <a:rPr lang="zh-CN" altLang="en-US" sz="2800" dirty="0">
                <a:latin typeface="微软雅黑" panose="020B0503020204020204" pitchFamily="34" charset="-122"/>
                <a:ea typeface="微软雅黑" panose="020B0503020204020204" pitchFamily="34" charset="-122"/>
              </a:rPr>
              <a:t>自适应算法</a:t>
            </a:r>
            <a:endParaRPr lang="en-US" altLang="zh-CN" sz="2800" dirty="0">
              <a:latin typeface="微软雅黑" panose="020B0503020204020204" pitchFamily="34" charset="-122"/>
              <a:ea typeface="微软雅黑" panose="020B0503020204020204" pitchFamily="34" charset="-122"/>
            </a:endParaRPr>
          </a:p>
          <a:p>
            <a:pPr>
              <a:lnSpc>
                <a:spcPct val="150000"/>
              </a:lnSpc>
            </a:pPr>
            <a:r>
              <a:rPr lang="zh-CN" altLang="en-US" sz="2800" dirty="0">
                <a:latin typeface="微软雅黑" panose="020B0503020204020204" pitchFamily="34" charset="-122"/>
                <a:ea typeface="微软雅黑" panose="020B0503020204020204" pitchFamily="34" charset="-122"/>
              </a:rPr>
              <a:t>周期性学习率</a:t>
            </a:r>
            <a:endParaRPr lang="en-US" altLang="zh-CN" sz="2800" dirty="0">
              <a:latin typeface="微软雅黑" panose="020B0503020204020204" pitchFamily="34" charset="-122"/>
              <a:ea typeface="微软雅黑" panose="020B0503020204020204" pitchFamily="34" charset="-122"/>
            </a:endParaRPr>
          </a:p>
          <a:p>
            <a:pPr>
              <a:lnSpc>
                <a:spcPct val="150000"/>
              </a:lnSpc>
            </a:pPr>
            <a:endParaRPr lang="en-US" altLang="zh-CN" sz="2800" dirty="0">
              <a:latin typeface="微软雅黑" panose="020B0503020204020204" pitchFamily="34" charset="-122"/>
              <a:ea typeface="微软雅黑" panose="020B0503020204020204" pitchFamily="34" charset="-122"/>
            </a:endParaRPr>
          </a:p>
          <a:p>
            <a:pPr>
              <a:lnSpc>
                <a:spcPct val="150000"/>
              </a:lnSpc>
            </a:pPr>
            <a:endParaRPr lang="zh-CN" altLang="en-US" sz="2800" dirty="0">
              <a:latin typeface="微软雅黑" panose="020B0503020204020204" pitchFamily="34" charset="-122"/>
              <a:ea typeface="微软雅黑" panose="020B0503020204020204" pitchFamily="34" charset="-122"/>
            </a:endParaRPr>
          </a:p>
          <a:p>
            <a:pPr>
              <a:lnSpc>
                <a:spcPct val="150000"/>
              </a:lnSpc>
            </a:pPr>
            <a:endParaRPr lang="zh-CN" altLang="en-US" sz="3200" dirty="0">
              <a:solidFill>
                <a:srgbClr val="000000"/>
              </a:solidFill>
              <a:latin typeface="微软雅黑" panose="020B0503020204020204" pitchFamily="34" charset="-122"/>
              <a:ea typeface="微软雅黑" panose="020B0503020204020204" pitchFamily="34" charset="-122"/>
            </a:endParaRPr>
          </a:p>
          <a:p>
            <a:pPr>
              <a:lnSpc>
                <a:spcPct val="150000"/>
              </a:lnSpc>
            </a:pPr>
            <a:endParaRPr lang="en-US" altLang="zh-CN" sz="3200" dirty="0">
              <a:solidFill>
                <a:srgbClr val="000000"/>
              </a:solidFill>
              <a:latin typeface="微软雅黑" panose="020B0503020204020204" pitchFamily="34" charset="-122"/>
              <a:ea typeface="微软雅黑" panose="020B0503020204020204" pitchFamily="34" charset="-122"/>
            </a:endParaRPr>
          </a:p>
        </p:txBody>
      </p:sp>
      <p:sp>
        <p:nvSpPr>
          <p:cNvPr id="35" name="文本框 34"/>
          <p:cNvSpPr txBox="1"/>
          <p:nvPr/>
        </p:nvSpPr>
        <p:spPr>
          <a:xfrm>
            <a:off x="3095265" y="4159319"/>
            <a:ext cx="9401535" cy="811355"/>
          </a:xfrm>
          <a:prstGeom prst="rect">
            <a:avLst/>
          </a:prstGeom>
          <a:noFill/>
        </p:spPr>
        <p:txBody>
          <a:bodyPr wrap="square" rtlCol="0">
            <a:noAutofit/>
          </a:bodyPr>
          <a:lstStyle/>
          <a:p>
            <a:pPr marL="457200" indent="-457200">
              <a:lnSpc>
                <a:spcPct val="150000"/>
              </a:lnSpc>
              <a:buFont typeface="Wingdings" panose="05000000000000000000" pitchFamily="2" charset="2"/>
              <a:buChar char="Ø"/>
            </a:pPr>
            <a:r>
              <a:rPr lang="zh-CN" altLang="en-US" sz="3200" dirty="0">
                <a:latin typeface="微软雅黑" panose="020B0503020204020204" pitchFamily="34" charset="-122"/>
                <a:ea typeface="微软雅黑" panose="020B0503020204020204" pitchFamily="34" charset="-122"/>
              </a:rPr>
              <a:t>梯度优化：</a:t>
            </a:r>
            <a:endParaRPr lang="zh-CN" altLang="en-US" sz="3200" dirty="0">
              <a:solidFill>
                <a:srgbClr val="000000"/>
              </a:solidFill>
              <a:latin typeface="微软雅黑" panose="020B0503020204020204" pitchFamily="34" charset="-122"/>
              <a:ea typeface="微软雅黑" panose="020B0503020204020204" pitchFamily="34" charset="-122"/>
            </a:endParaRPr>
          </a:p>
          <a:p>
            <a:pPr>
              <a:lnSpc>
                <a:spcPct val="150000"/>
              </a:lnSpc>
            </a:pPr>
            <a:endParaRPr lang="en-US" altLang="zh-CN" sz="3200" dirty="0">
              <a:solidFill>
                <a:srgbClr val="000000"/>
              </a:solidFill>
              <a:latin typeface="微软雅黑" panose="020B0503020204020204" pitchFamily="34" charset="-122"/>
              <a:ea typeface="微软雅黑" panose="020B0503020204020204" pitchFamily="34" charset="-122"/>
            </a:endParaRPr>
          </a:p>
        </p:txBody>
      </p:sp>
      <p:grpSp>
        <p:nvGrpSpPr>
          <p:cNvPr id="4" name="组合 3"/>
          <p:cNvGrpSpPr/>
          <p:nvPr/>
        </p:nvGrpSpPr>
        <p:grpSpPr>
          <a:xfrm>
            <a:off x="5812230" y="1870684"/>
            <a:ext cx="4457099" cy="2230489"/>
            <a:chOff x="4038600" y="1375314"/>
            <a:chExt cx="4457099" cy="2230489"/>
          </a:xfrm>
        </p:grpSpPr>
        <p:sp>
          <p:nvSpPr>
            <p:cNvPr id="36" name="文本框 35"/>
            <p:cNvSpPr txBox="1"/>
            <p:nvPr/>
          </p:nvSpPr>
          <p:spPr>
            <a:xfrm>
              <a:off x="4498345" y="1375314"/>
              <a:ext cx="3997354" cy="1968500"/>
            </a:xfrm>
            <a:prstGeom prst="rect">
              <a:avLst/>
            </a:prstGeom>
            <a:noFill/>
          </p:spPr>
          <p:txBody>
            <a:bodyPr wrap="square" rtlCol="0">
              <a:noAutofit/>
            </a:bodyPr>
            <a:lstStyle/>
            <a:p>
              <a:pPr>
                <a:lnSpc>
                  <a:spcPct val="150000"/>
                </a:lnSpc>
              </a:pPr>
              <a:r>
                <a:rPr lang="en-US" altLang="zh-CN" sz="2800" dirty="0" err="1">
                  <a:solidFill>
                    <a:srgbClr val="0000FF"/>
                  </a:solidFill>
                  <a:latin typeface="微软雅黑" panose="020B0503020204020204" pitchFamily="34" charset="-122"/>
                  <a:ea typeface="微软雅黑" panose="020B0503020204020204" pitchFamily="34" charset="-122"/>
                </a:rPr>
                <a:t>AdaGrad</a:t>
              </a:r>
              <a:r>
                <a:rPr lang="en-US" altLang="zh-CN" sz="2800" dirty="0">
                  <a:solidFill>
                    <a:srgbClr val="0000FF"/>
                  </a:solidFill>
                  <a:latin typeface="微软雅黑" panose="020B0503020204020204" pitchFamily="34" charset="-122"/>
                  <a:ea typeface="微软雅黑" panose="020B0503020204020204" pitchFamily="34" charset="-122"/>
                </a:rPr>
                <a:t> </a:t>
              </a:r>
              <a:r>
                <a:rPr lang="zh-CN" altLang="en-US" sz="2800" dirty="0">
                  <a:solidFill>
                    <a:srgbClr val="0000FF"/>
                  </a:solidFill>
                  <a:latin typeface="微软雅黑" panose="020B0503020204020204" pitchFamily="34" charset="-122"/>
                  <a:ea typeface="微软雅黑" panose="020B0503020204020204" pitchFamily="34" charset="-122"/>
                </a:rPr>
                <a:t>算法</a:t>
              </a:r>
              <a:endParaRPr lang="en-US" altLang="zh-CN" sz="2800" dirty="0">
                <a:solidFill>
                  <a:srgbClr val="0000FF"/>
                </a:solidFill>
                <a:latin typeface="微软雅黑" panose="020B0503020204020204" pitchFamily="34" charset="-122"/>
                <a:ea typeface="微软雅黑" panose="020B0503020204020204" pitchFamily="34" charset="-122"/>
              </a:endParaRPr>
            </a:p>
            <a:p>
              <a:pPr>
                <a:lnSpc>
                  <a:spcPct val="150000"/>
                </a:lnSpc>
              </a:pPr>
              <a:r>
                <a:rPr lang="en-US" altLang="zh-CN" sz="2800" dirty="0">
                  <a:solidFill>
                    <a:srgbClr val="0000FF"/>
                  </a:solidFill>
                  <a:latin typeface="微软雅黑" panose="020B0503020204020204" pitchFamily="34" charset="-122"/>
                  <a:ea typeface="微软雅黑" panose="020B0503020204020204" pitchFamily="34" charset="-122"/>
                </a:rPr>
                <a:t>RMSprop</a:t>
              </a:r>
              <a:r>
                <a:rPr lang="zh-CN" altLang="en-US" sz="2800" dirty="0">
                  <a:solidFill>
                    <a:srgbClr val="0000FF"/>
                  </a:solidFill>
                  <a:latin typeface="微软雅黑" panose="020B0503020204020204" pitchFamily="34" charset="-122"/>
                  <a:ea typeface="微软雅黑" panose="020B0503020204020204" pitchFamily="34" charset="-122"/>
                </a:rPr>
                <a:t>算法</a:t>
              </a:r>
              <a:endParaRPr lang="en-US" altLang="zh-CN" sz="2800" dirty="0">
                <a:solidFill>
                  <a:srgbClr val="0000FF"/>
                </a:solidFill>
                <a:latin typeface="微软雅黑" panose="020B0503020204020204" pitchFamily="34" charset="-122"/>
                <a:ea typeface="微软雅黑" panose="020B0503020204020204" pitchFamily="34" charset="-122"/>
              </a:endParaRPr>
            </a:p>
            <a:p>
              <a:pPr>
                <a:lnSpc>
                  <a:spcPct val="150000"/>
                </a:lnSpc>
              </a:pPr>
              <a:r>
                <a:rPr lang="zh-CN" altLang="en-US" sz="2800" dirty="0">
                  <a:solidFill>
                    <a:srgbClr val="0000FF"/>
                  </a:solidFill>
                  <a:latin typeface="微软雅黑" panose="020B0503020204020204" pitchFamily="34" charset="-122"/>
                  <a:ea typeface="微软雅黑" panose="020B0503020204020204" pitchFamily="34" charset="-122"/>
                </a:rPr>
                <a:t>牛顿法</a:t>
              </a:r>
              <a:endParaRPr lang="en-US" altLang="zh-CN" sz="2800" dirty="0">
                <a:solidFill>
                  <a:srgbClr val="0000FF"/>
                </a:solidFill>
                <a:latin typeface="微软雅黑" panose="020B0503020204020204" pitchFamily="34" charset="-122"/>
                <a:ea typeface="微软雅黑" panose="020B0503020204020204" pitchFamily="34" charset="-122"/>
              </a:endParaRPr>
            </a:p>
            <a:p>
              <a:pPr>
                <a:lnSpc>
                  <a:spcPct val="150000"/>
                </a:lnSpc>
              </a:pPr>
              <a:r>
                <a:rPr lang="en-US" altLang="zh-CN" sz="2800" dirty="0">
                  <a:solidFill>
                    <a:srgbClr val="0000FF"/>
                  </a:solidFill>
                  <a:latin typeface="微软雅黑" panose="020B0503020204020204" pitchFamily="34" charset="-122"/>
                  <a:ea typeface="微软雅黑" panose="020B0503020204020204" pitchFamily="34" charset="-122"/>
                </a:rPr>
                <a:t>Adam</a:t>
              </a:r>
              <a:r>
                <a:rPr lang="zh-CN" altLang="en-US" sz="2800" dirty="0">
                  <a:solidFill>
                    <a:srgbClr val="0000FF"/>
                  </a:solidFill>
                  <a:latin typeface="微软雅黑" panose="020B0503020204020204" pitchFamily="34" charset="-122"/>
                  <a:ea typeface="微软雅黑" panose="020B0503020204020204" pitchFamily="34" charset="-122"/>
                </a:rPr>
                <a:t>算法</a:t>
              </a:r>
              <a:endParaRPr lang="en-US" altLang="zh-CN" sz="2800" dirty="0">
                <a:solidFill>
                  <a:srgbClr val="0000FF"/>
                </a:solidFill>
                <a:latin typeface="微软雅黑" panose="020B0503020204020204" pitchFamily="34" charset="-122"/>
                <a:ea typeface="微软雅黑" panose="020B0503020204020204" pitchFamily="34" charset="-122"/>
              </a:endParaRPr>
            </a:p>
            <a:p>
              <a:pPr>
                <a:lnSpc>
                  <a:spcPct val="150000"/>
                </a:lnSpc>
              </a:pPr>
              <a:endParaRPr lang="zh-CN" altLang="en-US" sz="2800" dirty="0">
                <a:latin typeface="微软雅黑" panose="020B0503020204020204" pitchFamily="34" charset="-122"/>
                <a:ea typeface="微软雅黑" panose="020B0503020204020204" pitchFamily="34" charset="-122"/>
              </a:endParaRPr>
            </a:p>
            <a:p>
              <a:pPr>
                <a:lnSpc>
                  <a:spcPct val="150000"/>
                </a:lnSpc>
              </a:pPr>
              <a:endParaRPr lang="zh-CN" altLang="en-US" sz="3200" dirty="0">
                <a:solidFill>
                  <a:srgbClr val="000000"/>
                </a:solidFill>
                <a:latin typeface="微软雅黑" panose="020B0503020204020204" pitchFamily="34" charset="-122"/>
                <a:ea typeface="微软雅黑" panose="020B0503020204020204" pitchFamily="34" charset="-122"/>
              </a:endParaRPr>
            </a:p>
            <a:p>
              <a:pPr>
                <a:lnSpc>
                  <a:spcPct val="150000"/>
                </a:lnSpc>
              </a:pPr>
              <a:endParaRPr lang="en-US" altLang="zh-CN" sz="3200" dirty="0">
                <a:solidFill>
                  <a:srgbClr val="000000"/>
                </a:solidFill>
                <a:latin typeface="微软雅黑" panose="020B0503020204020204" pitchFamily="34" charset="-122"/>
                <a:ea typeface="微软雅黑" panose="020B0503020204020204" pitchFamily="34" charset="-122"/>
              </a:endParaRPr>
            </a:p>
          </p:txBody>
        </p:sp>
        <p:sp>
          <p:nvSpPr>
            <p:cNvPr id="2" name="左大括号 1"/>
            <p:cNvSpPr/>
            <p:nvPr/>
          </p:nvSpPr>
          <p:spPr>
            <a:xfrm>
              <a:off x="4038600" y="1760943"/>
              <a:ext cx="283770" cy="1844860"/>
            </a:xfrm>
            <a:prstGeom prst="leftBrace">
              <a:avLst/>
            </a:prstGeom>
            <a:ln w="381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sp>
        <p:nvSpPr>
          <p:cNvPr id="37" name="文本框 36"/>
          <p:cNvSpPr txBox="1"/>
          <p:nvPr/>
        </p:nvSpPr>
        <p:spPr>
          <a:xfrm>
            <a:off x="3660746" y="4941453"/>
            <a:ext cx="9401535" cy="1688377"/>
          </a:xfrm>
          <a:prstGeom prst="rect">
            <a:avLst/>
          </a:prstGeom>
          <a:noFill/>
        </p:spPr>
        <p:txBody>
          <a:bodyPr wrap="square" rtlCol="0">
            <a:noAutofit/>
          </a:bodyPr>
          <a:lstStyle/>
          <a:p>
            <a:pPr>
              <a:lnSpc>
                <a:spcPct val="150000"/>
              </a:lnSpc>
            </a:pPr>
            <a:r>
              <a:rPr lang="zh-CN" altLang="en-US" sz="2800" dirty="0">
                <a:latin typeface="微软雅黑" panose="020B0503020204020204" pitchFamily="34" charset="-122"/>
                <a:ea typeface="微软雅黑" panose="020B0503020204020204" pitchFamily="34" charset="-122"/>
              </a:rPr>
              <a:t>梯度截断</a:t>
            </a:r>
            <a:endParaRPr lang="zh-CN" altLang="en-US" sz="2800" dirty="0">
              <a:latin typeface="微软雅黑" panose="020B0503020204020204" pitchFamily="34" charset="-122"/>
              <a:ea typeface="微软雅黑" panose="020B0503020204020204" pitchFamily="34" charset="-122"/>
            </a:endParaRPr>
          </a:p>
          <a:p>
            <a:pPr>
              <a:lnSpc>
                <a:spcPct val="150000"/>
              </a:lnSpc>
            </a:pPr>
            <a:r>
              <a:rPr lang="zh-CN" altLang="en-US" sz="2800" dirty="0">
                <a:latin typeface="微软雅黑" panose="020B0503020204020204" pitchFamily="34" charset="-122"/>
                <a:ea typeface="微软雅黑" panose="020B0503020204020204" pitchFamily="34" charset="-122"/>
              </a:rPr>
              <a:t>动量法、</a:t>
            </a:r>
            <a:r>
              <a:rPr lang="en-US" altLang="zh-CN" sz="2800" dirty="0">
                <a:latin typeface="微软雅黑" panose="020B0503020204020204" pitchFamily="34" charset="-122"/>
                <a:ea typeface="微软雅黑" panose="020B0503020204020204" pitchFamily="34" charset="-122"/>
              </a:rPr>
              <a:t>Adam</a:t>
            </a:r>
            <a:r>
              <a:rPr lang="zh-CN" altLang="en-US" sz="2800" dirty="0">
                <a:latin typeface="微软雅黑" panose="020B0503020204020204" pitchFamily="34" charset="-122"/>
                <a:ea typeface="微软雅黑" panose="020B0503020204020204" pitchFamily="34" charset="-122"/>
              </a:rPr>
              <a:t>算法</a:t>
            </a:r>
            <a:endParaRPr lang="zh-CN" altLang="en-US" sz="2800" dirty="0">
              <a:latin typeface="微软雅黑" panose="020B0503020204020204" pitchFamily="34" charset="-122"/>
              <a:ea typeface="微软雅黑" panose="020B0503020204020204" pitchFamily="34" charset="-122"/>
            </a:endParaRPr>
          </a:p>
          <a:p>
            <a:pPr>
              <a:lnSpc>
                <a:spcPct val="150000"/>
              </a:lnSpc>
            </a:pPr>
            <a:endParaRPr lang="en-US" altLang="zh-CN" sz="2800" dirty="0">
              <a:latin typeface="微软雅黑" panose="020B0503020204020204" pitchFamily="34" charset="-122"/>
              <a:ea typeface="微软雅黑" panose="020B0503020204020204" pitchFamily="34" charset="-122"/>
            </a:endParaRPr>
          </a:p>
          <a:p>
            <a:pPr>
              <a:lnSpc>
                <a:spcPct val="150000"/>
              </a:lnSpc>
            </a:pPr>
            <a:endParaRPr lang="en-US" altLang="zh-CN" sz="2800" dirty="0">
              <a:latin typeface="微软雅黑" panose="020B0503020204020204" pitchFamily="34" charset="-122"/>
              <a:ea typeface="微软雅黑" panose="020B0503020204020204" pitchFamily="34" charset="-122"/>
            </a:endParaRPr>
          </a:p>
          <a:p>
            <a:pPr>
              <a:lnSpc>
                <a:spcPct val="150000"/>
              </a:lnSpc>
            </a:pPr>
            <a:endParaRPr lang="zh-CN" altLang="en-US" sz="2800" dirty="0">
              <a:latin typeface="微软雅黑" panose="020B0503020204020204" pitchFamily="34" charset="-122"/>
              <a:ea typeface="微软雅黑" panose="020B0503020204020204" pitchFamily="34" charset="-122"/>
            </a:endParaRPr>
          </a:p>
          <a:p>
            <a:pPr>
              <a:lnSpc>
                <a:spcPct val="150000"/>
              </a:lnSpc>
            </a:pPr>
            <a:endParaRPr lang="zh-CN" altLang="en-US" sz="3200" dirty="0">
              <a:solidFill>
                <a:srgbClr val="000000"/>
              </a:solidFill>
              <a:latin typeface="微软雅黑" panose="020B0503020204020204" pitchFamily="34" charset="-122"/>
              <a:ea typeface="微软雅黑" panose="020B0503020204020204" pitchFamily="34" charset="-122"/>
            </a:endParaRPr>
          </a:p>
          <a:p>
            <a:pPr>
              <a:lnSpc>
                <a:spcPct val="150000"/>
              </a:lnSpc>
            </a:pPr>
            <a:endParaRPr lang="en-US" altLang="zh-CN" sz="3200" dirty="0">
              <a:solidFill>
                <a:srgbClr val="000000"/>
              </a:solidFill>
              <a:latin typeface="微软雅黑" panose="020B0503020204020204" pitchFamily="34" charset="-122"/>
              <a:ea typeface="微软雅黑" panose="020B0503020204020204" pitchFamily="34" charset="-122"/>
            </a:endParaRPr>
          </a:p>
        </p:txBody>
      </p:sp>
      <p:grpSp>
        <p:nvGrpSpPr>
          <p:cNvPr id="40" name="组合 39"/>
          <p:cNvGrpSpPr/>
          <p:nvPr/>
        </p:nvGrpSpPr>
        <p:grpSpPr>
          <a:xfrm>
            <a:off x="543507" y="4619288"/>
            <a:ext cx="3149017" cy="782134"/>
            <a:chOff x="-2447743" y="4501496"/>
            <a:chExt cx="3149017" cy="782134"/>
          </a:xfrm>
        </p:grpSpPr>
        <p:cxnSp>
          <p:nvCxnSpPr>
            <p:cNvPr id="38" name="直接箭头连接符 37"/>
            <p:cNvCxnSpPr/>
            <p:nvPr/>
          </p:nvCxnSpPr>
          <p:spPr>
            <a:xfrm flipH="1">
              <a:off x="-799072" y="5237204"/>
              <a:ext cx="1500346" cy="1082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2" name="文本框 41"/>
            <p:cNvSpPr txBox="1"/>
            <p:nvPr/>
          </p:nvSpPr>
          <p:spPr>
            <a:xfrm>
              <a:off x="-2447743" y="4501496"/>
              <a:ext cx="1815315" cy="782134"/>
            </a:xfrm>
            <a:prstGeom prst="rect">
              <a:avLst/>
            </a:prstGeom>
            <a:noFill/>
          </p:spPr>
          <p:txBody>
            <a:bodyPr wrap="square" rtlCol="0">
              <a:noAutofit/>
            </a:bodyPr>
            <a:lstStyle/>
            <a:p>
              <a:pPr>
                <a:lnSpc>
                  <a:spcPct val="150000"/>
                </a:lnSpc>
              </a:pPr>
              <a:r>
                <a:rPr lang="zh-CN" altLang="en-US" sz="2800" dirty="0">
                  <a:solidFill>
                    <a:srgbClr val="FF0000"/>
                  </a:solidFill>
                  <a:latin typeface="微软雅黑" panose="020B0503020204020204" pitchFamily="34" charset="-122"/>
                  <a:ea typeface="微软雅黑" panose="020B0503020204020204" pitchFamily="34" charset="-122"/>
                </a:rPr>
                <a:t>抑制梯度爆炸问题</a:t>
              </a:r>
              <a:endParaRPr lang="en-US" altLang="zh-CN" sz="2800" dirty="0">
                <a:solidFill>
                  <a:srgbClr val="FF0000"/>
                </a:solidFill>
                <a:latin typeface="微软雅黑" panose="020B0503020204020204" pitchFamily="34" charset="-122"/>
                <a:ea typeface="微软雅黑" panose="020B0503020204020204" pitchFamily="34" charset="-122"/>
              </a:endParaRPr>
            </a:p>
            <a:p>
              <a:pPr>
                <a:lnSpc>
                  <a:spcPct val="150000"/>
                </a:lnSpc>
              </a:pPr>
              <a:endParaRPr lang="en-US" altLang="zh-CN" sz="2800" dirty="0">
                <a:latin typeface="微软雅黑" panose="020B0503020204020204" pitchFamily="34" charset="-122"/>
                <a:ea typeface="微软雅黑" panose="020B0503020204020204" pitchFamily="34" charset="-122"/>
              </a:endParaRPr>
            </a:p>
            <a:p>
              <a:pPr>
                <a:lnSpc>
                  <a:spcPct val="150000"/>
                </a:lnSpc>
              </a:pPr>
              <a:endParaRPr lang="zh-CN" altLang="en-US" sz="2800" dirty="0">
                <a:latin typeface="微软雅黑" panose="020B0503020204020204" pitchFamily="34" charset="-122"/>
                <a:ea typeface="微软雅黑" panose="020B0503020204020204" pitchFamily="34" charset="-122"/>
              </a:endParaRPr>
            </a:p>
            <a:p>
              <a:pPr>
                <a:lnSpc>
                  <a:spcPct val="150000"/>
                </a:lnSpc>
              </a:pPr>
              <a:endParaRPr lang="zh-CN" altLang="en-US" sz="3200" dirty="0">
                <a:solidFill>
                  <a:srgbClr val="000000"/>
                </a:solidFill>
                <a:latin typeface="微软雅黑" panose="020B0503020204020204" pitchFamily="34" charset="-122"/>
                <a:ea typeface="微软雅黑" panose="020B0503020204020204" pitchFamily="34" charset="-122"/>
              </a:endParaRPr>
            </a:p>
            <a:p>
              <a:pPr>
                <a:lnSpc>
                  <a:spcPct val="150000"/>
                </a:lnSpc>
              </a:pPr>
              <a:endParaRPr lang="en-US" altLang="zh-CN" sz="3200" dirty="0">
                <a:solidFill>
                  <a:srgbClr val="000000"/>
                </a:solidFill>
                <a:latin typeface="微软雅黑" panose="020B0503020204020204" pitchFamily="34" charset="-122"/>
                <a:ea typeface="微软雅黑" panose="020B0503020204020204" pitchFamily="34" charset="-122"/>
              </a:endParaRPr>
            </a:p>
          </p:txBody>
        </p:sp>
      </p:grpSp>
      <p:grpSp>
        <p:nvGrpSpPr>
          <p:cNvPr id="53" name="组合 52"/>
          <p:cNvGrpSpPr/>
          <p:nvPr/>
        </p:nvGrpSpPr>
        <p:grpSpPr>
          <a:xfrm>
            <a:off x="5812230" y="4159319"/>
            <a:ext cx="4700767" cy="1933102"/>
            <a:chOff x="4565279" y="4033528"/>
            <a:chExt cx="4700767" cy="1933102"/>
          </a:xfrm>
        </p:grpSpPr>
        <p:grpSp>
          <p:nvGrpSpPr>
            <p:cNvPr id="43" name="组合 42"/>
            <p:cNvGrpSpPr/>
            <p:nvPr/>
          </p:nvGrpSpPr>
          <p:grpSpPr>
            <a:xfrm>
              <a:off x="5839649" y="5103855"/>
              <a:ext cx="3426397" cy="862775"/>
              <a:chOff x="1779845" y="6236788"/>
              <a:chExt cx="3371987" cy="862775"/>
            </a:xfrm>
          </p:grpSpPr>
          <p:cxnSp>
            <p:nvCxnSpPr>
              <p:cNvPr id="44" name="直接箭头连接符 43"/>
              <p:cNvCxnSpPr/>
              <p:nvPr/>
            </p:nvCxnSpPr>
            <p:spPr>
              <a:xfrm>
                <a:off x="1779845" y="7006686"/>
                <a:ext cx="1265283" cy="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5" name="文本框 44"/>
              <p:cNvSpPr txBox="1"/>
              <p:nvPr/>
            </p:nvSpPr>
            <p:spPr>
              <a:xfrm>
                <a:off x="3093115" y="6236788"/>
                <a:ext cx="2058717" cy="862775"/>
              </a:xfrm>
              <a:prstGeom prst="rect">
                <a:avLst/>
              </a:prstGeom>
              <a:noFill/>
            </p:spPr>
            <p:txBody>
              <a:bodyPr wrap="square" rtlCol="0">
                <a:noAutofit/>
              </a:bodyPr>
              <a:lstStyle/>
              <a:p>
                <a:pPr>
                  <a:lnSpc>
                    <a:spcPct val="150000"/>
                  </a:lnSpc>
                </a:pPr>
                <a:r>
                  <a:rPr lang="zh-CN" altLang="en-US" sz="2800" dirty="0">
                    <a:solidFill>
                      <a:srgbClr val="FF0000"/>
                    </a:solidFill>
                    <a:latin typeface="微软雅黑" panose="020B0503020204020204" pitchFamily="34" charset="-122"/>
                    <a:ea typeface="微软雅黑" panose="020B0503020204020204" pitchFamily="34" charset="-122"/>
                  </a:rPr>
                  <a:t>逃离局部极值点、鞍点</a:t>
                </a:r>
                <a:endParaRPr lang="en-US" altLang="zh-CN" sz="2800" dirty="0">
                  <a:latin typeface="微软雅黑" panose="020B0503020204020204" pitchFamily="34" charset="-122"/>
                  <a:ea typeface="微软雅黑" panose="020B0503020204020204" pitchFamily="34" charset="-122"/>
                </a:endParaRPr>
              </a:p>
              <a:p>
                <a:pPr>
                  <a:lnSpc>
                    <a:spcPct val="150000"/>
                  </a:lnSpc>
                </a:pPr>
                <a:endParaRPr lang="zh-CN" altLang="en-US" sz="2800" dirty="0">
                  <a:latin typeface="微软雅黑" panose="020B0503020204020204" pitchFamily="34" charset="-122"/>
                  <a:ea typeface="微软雅黑" panose="020B0503020204020204" pitchFamily="34" charset="-122"/>
                </a:endParaRPr>
              </a:p>
              <a:p>
                <a:pPr>
                  <a:lnSpc>
                    <a:spcPct val="150000"/>
                  </a:lnSpc>
                </a:pPr>
                <a:endParaRPr lang="zh-CN" altLang="en-US" sz="3200" dirty="0">
                  <a:solidFill>
                    <a:srgbClr val="000000"/>
                  </a:solidFill>
                  <a:latin typeface="微软雅黑" panose="020B0503020204020204" pitchFamily="34" charset="-122"/>
                  <a:ea typeface="微软雅黑" panose="020B0503020204020204" pitchFamily="34" charset="-122"/>
                </a:endParaRPr>
              </a:p>
              <a:p>
                <a:pPr>
                  <a:lnSpc>
                    <a:spcPct val="150000"/>
                  </a:lnSpc>
                </a:pPr>
                <a:endParaRPr lang="en-US" altLang="zh-CN" sz="3200" dirty="0">
                  <a:solidFill>
                    <a:srgbClr val="000000"/>
                  </a:solidFill>
                  <a:latin typeface="微软雅黑" panose="020B0503020204020204" pitchFamily="34" charset="-122"/>
                  <a:ea typeface="微软雅黑" panose="020B0503020204020204" pitchFamily="34" charset="-122"/>
                </a:endParaRPr>
              </a:p>
            </p:txBody>
          </p:sp>
        </p:grpSp>
        <p:cxnSp>
          <p:nvCxnSpPr>
            <p:cNvPr id="46" name="直接箭头连接符 45"/>
            <p:cNvCxnSpPr/>
            <p:nvPr/>
          </p:nvCxnSpPr>
          <p:spPr>
            <a:xfrm>
              <a:off x="4565279" y="4033528"/>
              <a:ext cx="2458422" cy="178207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8" name="组合 57"/>
          <p:cNvGrpSpPr/>
          <p:nvPr/>
        </p:nvGrpSpPr>
        <p:grpSpPr>
          <a:xfrm>
            <a:off x="138085" y="1384300"/>
            <a:ext cx="2811073" cy="4684098"/>
            <a:chOff x="138085" y="1384300"/>
            <a:chExt cx="2811073" cy="4684098"/>
          </a:xfrm>
        </p:grpSpPr>
        <p:sp>
          <p:nvSpPr>
            <p:cNvPr id="56" name="左大括号 55"/>
            <p:cNvSpPr/>
            <p:nvPr/>
          </p:nvSpPr>
          <p:spPr>
            <a:xfrm>
              <a:off x="2288758" y="1384300"/>
              <a:ext cx="660400" cy="4684098"/>
            </a:xfrm>
            <a:prstGeom prst="lef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7" name="文本框 56"/>
            <p:cNvSpPr txBox="1"/>
            <p:nvPr/>
          </p:nvSpPr>
          <p:spPr>
            <a:xfrm>
              <a:off x="138085" y="2642748"/>
              <a:ext cx="2626157" cy="782134"/>
            </a:xfrm>
            <a:prstGeom prst="rect">
              <a:avLst/>
            </a:prstGeom>
            <a:noFill/>
          </p:spPr>
          <p:txBody>
            <a:bodyPr wrap="square" rtlCol="0">
              <a:noAutofit/>
            </a:bodyPr>
            <a:lstStyle/>
            <a:p>
              <a:pPr>
                <a:lnSpc>
                  <a:spcPct val="150000"/>
                </a:lnSpc>
              </a:pPr>
              <a:r>
                <a:rPr lang="zh-CN" altLang="en-US" sz="2800" dirty="0">
                  <a:solidFill>
                    <a:srgbClr val="FF0000"/>
                  </a:solidFill>
                  <a:latin typeface="微软雅黑" panose="020B0503020204020204" pitchFamily="34" charset="-122"/>
                  <a:ea typeface="微软雅黑" panose="020B0503020204020204" pitchFamily="34" charset="-122"/>
                </a:rPr>
                <a:t>帮助网络快速、平稳收敛</a:t>
              </a:r>
              <a:endParaRPr lang="zh-CN" altLang="en-US" sz="2800" dirty="0">
                <a:latin typeface="微软雅黑" panose="020B0503020204020204" pitchFamily="34" charset="-122"/>
                <a:ea typeface="微软雅黑" panose="020B0503020204020204" pitchFamily="34" charset="-122"/>
              </a:endParaRPr>
            </a:p>
            <a:p>
              <a:pPr>
                <a:lnSpc>
                  <a:spcPct val="150000"/>
                </a:lnSpc>
              </a:pPr>
              <a:endParaRPr lang="zh-CN" altLang="en-US" sz="3200" dirty="0">
                <a:solidFill>
                  <a:srgbClr val="000000"/>
                </a:solidFill>
                <a:latin typeface="微软雅黑" panose="020B0503020204020204" pitchFamily="34" charset="-122"/>
                <a:ea typeface="微软雅黑" panose="020B0503020204020204" pitchFamily="34" charset="-122"/>
              </a:endParaRPr>
            </a:p>
            <a:p>
              <a:pPr>
                <a:lnSpc>
                  <a:spcPct val="150000"/>
                </a:lnSpc>
              </a:pPr>
              <a:endParaRPr lang="en-US" altLang="zh-CN" sz="3200" dirty="0">
                <a:solidFill>
                  <a:srgbClr val="000000"/>
                </a:solidFill>
                <a:latin typeface="微软雅黑" panose="020B0503020204020204" pitchFamily="34" charset="-122"/>
                <a:ea typeface="微软雅黑" panose="020B0503020204020204" pitchFamily="34"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barn(inVertical)">
                                      <p:cBhvr>
                                        <p:cTn id="7" dur="50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arn(inVertical)">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35"/>
                                        </p:tgtEl>
                                        <p:attrNameLst>
                                          <p:attrName>style.visibility</p:attrName>
                                        </p:attrNameLst>
                                      </p:cBhvr>
                                      <p:to>
                                        <p:strVal val="visible"/>
                                      </p:to>
                                    </p:set>
                                    <p:animEffect transition="in" filter="barn(inVertical)">
                                      <p:cBhvr>
                                        <p:cTn id="17" dur="500"/>
                                        <p:tgtEl>
                                          <p:spTgt spid="35"/>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barn(inVertical)">
                                      <p:cBhvr>
                                        <p:cTn id="22" dur="500"/>
                                        <p:tgtEl>
                                          <p:spTgt spid="37"/>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childTnLst>
                                    <p:set>
                                      <p:cBhvr>
                                        <p:cTn id="26" dur="1" fill="hold">
                                          <p:stCondLst>
                                            <p:cond delay="0"/>
                                          </p:stCondLst>
                                        </p:cTn>
                                        <p:tgtEl>
                                          <p:spTgt spid="58"/>
                                        </p:tgtEl>
                                        <p:attrNameLst>
                                          <p:attrName>style.visibility</p:attrName>
                                        </p:attrNameLst>
                                      </p:cBhvr>
                                      <p:to>
                                        <p:strVal val="visible"/>
                                      </p:to>
                                    </p:set>
                                    <p:animEffect transition="in" filter="barn(inVertical)">
                                      <p:cBhvr>
                                        <p:cTn id="27" dur="500"/>
                                        <p:tgtEl>
                                          <p:spTgt spid="58"/>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nodeType="clickEffect">
                                  <p:stCondLst>
                                    <p:cond delay="0"/>
                                  </p:stCondLst>
                                  <p:childTnLst>
                                    <p:set>
                                      <p:cBhvr>
                                        <p:cTn id="31" dur="1" fill="hold">
                                          <p:stCondLst>
                                            <p:cond delay="0"/>
                                          </p:stCondLst>
                                        </p:cTn>
                                        <p:tgtEl>
                                          <p:spTgt spid="40"/>
                                        </p:tgtEl>
                                        <p:attrNameLst>
                                          <p:attrName>style.visibility</p:attrName>
                                        </p:attrNameLst>
                                      </p:cBhvr>
                                      <p:to>
                                        <p:strVal val="visible"/>
                                      </p:to>
                                    </p:set>
                                    <p:animEffect transition="in" filter="barn(inVertical)">
                                      <p:cBhvr>
                                        <p:cTn id="32" dur="500"/>
                                        <p:tgtEl>
                                          <p:spTgt spid="40"/>
                                        </p:tgtEl>
                                      </p:cBhvr>
                                    </p:animEffect>
                                  </p:childTnLst>
                                </p:cTn>
                              </p:par>
                            </p:childTnLst>
                          </p:cTn>
                        </p:par>
                      </p:childTnLst>
                    </p:cTn>
                  </p:par>
                  <p:par>
                    <p:cTn id="33" fill="hold">
                      <p:stCondLst>
                        <p:cond delay="indefinite"/>
                      </p:stCondLst>
                      <p:childTnLst>
                        <p:par>
                          <p:cTn id="34" fill="hold">
                            <p:stCondLst>
                              <p:cond delay="0"/>
                            </p:stCondLst>
                            <p:childTnLst>
                              <p:par>
                                <p:cTn id="35" presetID="16" presetClass="entr" presetSubtype="21" fill="hold" nodeType="clickEffect">
                                  <p:stCondLst>
                                    <p:cond delay="0"/>
                                  </p:stCondLst>
                                  <p:childTnLst>
                                    <p:set>
                                      <p:cBhvr>
                                        <p:cTn id="36" dur="1" fill="hold">
                                          <p:stCondLst>
                                            <p:cond delay="0"/>
                                          </p:stCondLst>
                                        </p:cTn>
                                        <p:tgtEl>
                                          <p:spTgt spid="53"/>
                                        </p:tgtEl>
                                        <p:attrNameLst>
                                          <p:attrName>style.visibility</p:attrName>
                                        </p:attrNameLst>
                                      </p:cBhvr>
                                      <p:to>
                                        <p:strVal val="visible"/>
                                      </p:to>
                                    </p:set>
                                    <p:animEffect transition="in" filter="barn(inVertical)">
                                      <p:cBhvr>
                                        <p:cTn id="37"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5" grpId="0"/>
      <p:bldP spid="37"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777846" y="118538"/>
            <a:ext cx="11157480" cy="523220"/>
          </a:xfrm>
          <a:prstGeom prst="rect">
            <a:avLst/>
          </a:prstGeom>
          <a:noFill/>
        </p:spPr>
        <p:txBody>
          <a:bodyPr wrap="square" rtlCol="0">
            <a:spAutoFit/>
          </a:bodyPr>
          <a:lstStyle/>
          <a:p>
            <a:r>
              <a:rPr lang="zh-CN" altLang="en-US" sz="2800" b="1" dirty="0">
                <a:solidFill>
                  <a:srgbClr val="000000"/>
                </a:solidFill>
                <a:latin typeface="微软雅黑" panose="020B0503020204020204" pitchFamily="34" charset="-122"/>
                <a:ea typeface="微软雅黑" panose="020B0503020204020204" pitchFamily="34" charset="-122"/>
              </a:rPr>
              <a:t>目录</a:t>
            </a:r>
            <a:endParaRPr lang="zh-CN" altLang="en-US" sz="2800" b="1" dirty="0">
              <a:solidFill>
                <a:srgbClr val="000000"/>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428265" y="1030144"/>
            <a:ext cx="11308466" cy="5486401"/>
          </a:xfrm>
          <a:prstGeom prst="rect">
            <a:avLst/>
          </a:prstGeom>
          <a:noFill/>
        </p:spPr>
        <p:txBody>
          <a:bodyPr wrap="square" rtlCol="0">
            <a:noAutofit/>
          </a:bodyPr>
          <a:lstStyle/>
          <a:p>
            <a:pPr>
              <a:lnSpc>
                <a:spcPct val="150000"/>
              </a:lnSpc>
            </a:pPr>
            <a:r>
              <a:rPr lang="en-US" altLang="zh-CN" sz="3200" dirty="0">
                <a:latin typeface="微软雅黑" panose="020B0503020204020204" pitchFamily="34" charset="-122"/>
                <a:ea typeface="微软雅黑" panose="020B0503020204020204" pitchFamily="34" charset="-122"/>
              </a:rPr>
              <a:t>5.1 </a:t>
            </a:r>
            <a:r>
              <a:rPr lang="zh-CN" altLang="en-US" sz="3200" dirty="0">
                <a:latin typeface="微软雅黑" panose="020B0503020204020204" pitchFamily="34" charset="-122"/>
                <a:ea typeface="微软雅黑" panose="020B0503020204020204" pitchFamily="34" charset="-122"/>
              </a:rPr>
              <a:t>网络优化</a:t>
            </a:r>
            <a:endParaRPr lang="en-US" altLang="zh-CN" sz="3200" dirty="0">
              <a:latin typeface="微软雅黑" panose="020B0503020204020204" pitchFamily="34" charset="-122"/>
              <a:ea typeface="微软雅黑" panose="020B0503020204020204" pitchFamily="34" charset="-122"/>
            </a:endParaRPr>
          </a:p>
          <a:p>
            <a:pPr>
              <a:lnSpc>
                <a:spcPct val="150000"/>
              </a:lnSpc>
            </a:pPr>
            <a:r>
              <a:rPr lang="en-US" altLang="zh-CN" sz="3200" dirty="0">
                <a:latin typeface="微软雅黑" panose="020B0503020204020204" pitchFamily="34" charset="-122"/>
                <a:ea typeface="微软雅黑" panose="020B0503020204020204" pitchFamily="34" charset="-122"/>
              </a:rPr>
              <a:t>5.2 </a:t>
            </a:r>
            <a:r>
              <a:rPr lang="zh-CN" altLang="en-US" sz="3200" dirty="0">
                <a:latin typeface="微软雅黑" panose="020B0503020204020204" pitchFamily="34" charset="-122"/>
                <a:ea typeface="微软雅黑" panose="020B0503020204020204" pitchFamily="34" charset="-122"/>
              </a:rPr>
              <a:t>小批量梯度下降</a:t>
            </a:r>
            <a:endParaRPr lang="en-US" altLang="zh-CN" sz="3200" dirty="0">
              <a:latin typeface="微软雅黑" panose="020B0503020204020204" pitchFamily="34" charset="-122"/>
              <a:ea typeface="微软雅黑" panose="020B0503020204020204" pitchFamily="34" charset="-122"/>
            </a:endParaRPr>
          </a:p>
          <a:p>
            <a:pPr>
              <a:lnSpc>
                <a:spcPct val="150000"/>
              </a:lnSpc>
            </a:pPr>
            <a:r>
              <a:rPr lang="en-US" altLang="zh-CN" sz="3200" dirty="0">
                <a:latin typeface="微软雅黑" panose="020B0503020204020204" pitchFamily="34" charset="-122"/>
                <a:ea typeface="微软雅黑" panose="020B0503020204020204" pitchFamily="34" charset="-122"/>
              </a:rPr>
              <a:t>5.3 </a:t>
            </a:r>
            <a:r>
              <a:rPr lang="zh-CN" altLang="en-US" sz="3200" dirty="0">
                <a:latin typeface="微软雅黑" panose="020B0503020204020204" pitchFamily="34" charset="-122"/>
                <a:ea typeface="微软雅黑" panose="020B0503020204020204" pitchFamily="34" charset="-122"/>
              </a:rPr>
              <a:t>学习率与梯度优化</a:t>
            </a:r>
            <a:endParaRPr lang="en-US" altLang="zh-CN" sz="3200" dirty="0">
              <a:latin typeface="微软雅黑" panose="020B0503020204020204" pitchFamily="34" charset="-122"/>
              <a:ea typeface="微软雅黑" panose="020B0503020204020204" pitchFamily="34" charset="-122"/>
            </a:endParaRPr>
          </a:p>
          <a:p>
            <a:pPr>
              <a:lnSpc>
                <a:spcPct val="150000"/>
              </a:lnSpc>
            </a:pPr>
            <a:r>
              <a:rPr lang="en-US" altLang="zh-CN" sz="3200" dirty="0">
                <a:solidFill>
                  <a:srgbClr val="0000FF"/>
                </a:solidFill>
                <a:latin typeface="微软雅黑" panose="020B0503020204020204" pitchFamily="34" charset="-122"/>
                <a:ea typeface="微软雅黑" panose="020B0503020204020204" pitchFamily="34" charset="-122"/>
              </a:rPr>
              <a:t>5.4 </a:t>
            </a:r>
            <a:r>
              <a:rPr lang="zh-CN" altLang="en-US" sz="3200" dirty="0">
                <a:solidFill>
                  <a:srgbClr val="0000FF"/>
                </a:solidFill>
                <a:latin typeface="微软雅黑" panose="020B0503020204020204" pitchFamily="34" charset="-122"/>
                <a:ea typeface="微软雅黑" panose="020B0503020204020204" pitchFamily="34" charset="-122"/>
              </a:rPr>
              <a:t>参数初始化与数据预处理</a:t>
            </a:r>
            <a:endParaRPr lang="en-US" altLang="zh-CN" sz="3200" dirty="0">
              <a:solidFill>
                <a:srgbClr val="0000FF"/>
              </a:solidFill>
              <a:latin typeface="微软雅黑" panose="020B0503020204020204" pitchFamily="34" charset="-122"/>
              <a:ea typeface="微软雅黑" panose="020B0503020204020204" pitchFamily="34" charset="-122"/>
            </a:endParaRPr>
          </a:p>
          <a:p>
            <a:pPr>
              <a:lnSpc>
                <a:spcPct val="150000"/>
              </a:lnSpc>
            </a:pPr>
            <a:r>
              <a:rPr lang="en-US" altLang="zh-CN" sz="3200" dirty="0">
                <a:latin typeface="微软雅黑" panose="020B0503020204020204" pitchFamily="34" charset="-122"/>
                <a:ea typeface="微软雅黑" panose="020B0503020204020204" pitchFamily="34" charset="-122"/>
              </a:rPr>
              <a:t>5.5 </a:t>
            </a:r>
            <a:r>
              <a:rPr lang="zh-CN" altLang="en-US" sz="3200" dirty="0">
                <a:latin typeface="微软雅黑" panose="020B0503020204020204" pitchFamily="34" charset="-122"/>
                <a:ea typeface="微软雅黑" panose="020B0503020204020204" pitchFamily="34" charset="-122"/>
              </a:rPr>
              <a:t>逐层归一化</a:t>
            </a:r>
            <a:endParaRPr lang="en-US" altLang="zh-CN" sz="3200" dirty="0">
              <a:latin typeface="微软雅黑" panose="020B0503020204020204" pitchFamily="34" charset="-122"/>
              <a:ea typeface="微软雅黑" panose="020B0503020204020204" pitchFamily="34" charset="-122"/>
            </a:endParaRPr>
          </a:p>
          <a:p>
            <a:pPr>
              <a:lnSpc>
                <a:spcPct val="150000"/>
              </a:lnSpc>
            </a:pPr>
            <a:r>
              <a:rPr lang="en-US" altLang="zh-CN" sz="3200" dirty="0">
                <a:latin typeface="微软雅黑" panose="020B0503020204020204" pitchFamily="34" charset="-122"/>
                <a:ea typeface="微软雅黑" panose="020B0503020204020204" pitchFamily="34" charset="-122"/>
              </a:rPr>
              <a:t>5.6 </a:t>
            </a:r>
            <a:r>
              <a:rPr lang="zh-CN" altLang="en-US" sz="3200" dirty="0">
                <a:latin typeface="微软雅黑" panose="020B0503020204020204" pitchFamily="34" charset="-122"/>
                <a:ea typeface="微软雅黑" panose="020B0503020204020204" pitchFamily="34" charset="-122"/>
              </a:rPr>
              <a:t>超参数优化</a:t>
            </a:r>
            <a:endParaRPr lang="zh-CN" altLang="en-US" sz="3200" dirty="0">
              <a:latin typeface="微软雅黑" panose="020B0503020204020204" pitchFamily="34" charset="-122"/>
              <a:ea typeface="微软雅黑" panose="020B0503020204020204" pitchFamily="34" charset="-122"/>
            </a:endParaRPr>
          </a:p>
          <a:p>
            <a:pPr>
              <a:lnSpc>
                <a:spcPct val="150000"/>
              </a:lnSpc>
            </a:pPr>
            <a:r>
              <a:rPr lang="en-US" altLang="zh-CN" sz="3200" dirty="0">
                <a:latin typeface="微软雅黑" panose="020B0503020204020204" pitchFamily="34" charset="-122"/>
                <a:ea typeface="微软雅黑" panose="020B0503020204020204" pitchFamily="34" charset="-122"/>
              </a:rPr>
              <a:t>5.7 </a:t>
            </a:r>
            <a:r>
              <a:rPr lang="zh-CN" altLang="en-US" sz="3200" dirty="0">
                <a:latin typeface="微软雅黑" panose="020B0503020204020204" pitchFamily="34" charset="-122"/>
                <a:ea typeface="微软雅黑" panose="020B0503020204020204" pitchFamily="34" charset="-122"/>
              </a:rPr>
              <a:t>过拟合与正则化</a:t>
            </a:r>
            <a:endParaRPr lang="zh-CN" altLang="en-US" sz="3200" dirty="0">
              <a:latin typeface="微软雅黑" panose="020B0503020204020204" pitchFamily="34" charset="-122"/>
              <a:ea typeface="微软雅黑" panose="020B0503020204020204" pitchFamily="34" charset="-122"/>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777846" y="118538"/>
            <a:ext cx="11157480" cy="954107"/>
          </a:xfrm>
          <a:prstGeom prst="rect">
            <a:avLst/>
          </a:prstGeom>
          <a:noFill/>
        </p:spPr>
        <p:txBody>
          <a:bodyPr wrap="square" rtlCol="0">
            <a:spAutoFit/>
          </a:bodyPr>
          <a:lstStyle/>
          <a:p>
            <a:r>
              <a:rPr lang="en-US" altLang="zh-CN" sz="2800" b="1" dirty="0">
                <a:latin typeface="微软雅黑" panose="020B0503020204020204" pitchFamily="34" charset="-122"/>
                <a:ea typeface="微软雅黑" panose="020B0503020204020204" pitchFamily="34" charset="-122"/>
              </a:rPr>
              <a:t>5.4 </a:t>
            </a:r>
            <a:r>
              <a:rPr lang="zh-CN" altLang="en-US" sz="2800" b="1" dirty="0">
                <a:latin typeface="微软雅黑" panose="020B0503020204020204" pitchFamily="34" charset="-122"/>
                <a:ea typeface="微软雅黑" panose="020B0503020204020204" pitchFamily="34" charset="-122"/>
              </a:rPr>
              <a:t>参数初始化与数据预处理</a:t>
            </a:r>
            <a:endParaRPr lang="zh-CN" altLang="en-US" sz="2800" b="1" dirty="0">
              <a:latin typeface="微软雅黑" panose="020B0503020204020204" pitchFamily="34" charset="-122"/>
              <a:ea typeface="微软雅黑" panose="020B0503020204020204" pitchFamily="34" charset="-122"/>
            </a:endParaRPr>
          </a:p>
          <a:p>
            <a:endParaRPr lang="zh-CN" altLang="en-US" sz="2800" b="1" dirty="0">
              <a:latin typeface="微软雅黑" panose="020B0503020204020204" pitchFamily="34" charset="-122"/>
              <a:ea typeface="微软雅黑" panose="020B0503020204020204" pitchFamily="34" charset="-122"/>
            </a:endParaRPr>
          </a:p>
        </p:txBody>
      </p:sp>
      <p:sp>
        <p:nvSpPr>
          <p:cNvPr id="7" name="文本框 6"/>
          <p:cNvSpPr txBox="1"/>
          <p:nvPr/>
        </p:nvSpPr>
        <p:spPr>
          <a:xfrm>
            <a:off x="105688" y="743058"/>
            <a:ext cx="11308466" cy="1008928"/>
          </a:xfrm>
          <a:prstGeom prst="rect">
            <a:avLst/>
          </a:prstGeom>
          <a:noFill/>
        </p:spPr>
        <p:txBody>
          <a:bodyPr wrap="square" rtlCol="0">
            <a:noAutofit/>
          </a:bodyPr>
          <a:lstStyle/>
          <a:p>
            <a:pPr>
              <a:lnSpc>
                <a:spcPct val="150000"/>
              </a:lnSpc>
            </a:pPr>
            <a:r>
              <a:rPr lang="zh-CN" altLang="en-US" sz="3200" dirty="0">
                <a:latin typeface="微软雅黑" panose="020B0503020204020204" pitchFamily="34" charset="-122"/>
                <a:ea typeface="微软雅黑" panose="020B0503020204020204" pitchFamily="34" charset="-122"/>
              </a:rPr>
              <a:t>梯度下降法需要在开始训练时给每一个参数赋一个</a:t>
            </a:r>
            <a:r>
              <a:rPr lang="zh-CN" altLang="en-US" sz="3200" dirty="0">
                <a:solidFill>
                  <a:srgbClr val="FF0000"/>
                </a:solidFill>
                <a:latin typeface="微软雅黑" panose="020B0503020204020204" pitchFamily="34" charset="-122"/>
                <a:ea typeface="微软雅黑" panose="020B0503020204020204" pitchFamily="34" charset="-122"/>
              </a:rPr>
              <a:t>初始值</a:t>
            </a:r>
            <a:r>
              <a:rPr lang="zh-CN" altLang="en-US" sz="3200" dirty="0">
                <a:latin typeface="微软雅黑" panose="020B0503020204020204" pitchFamily="34" charset="-122"/>
                <a:ea typeface="微软雅黑" panose="020B0503020204020204" pitchFamily="34" charset="-122"/>
              </a:rPr>
              <a:t>。</a:t>
            </a:r>
            <a:endParaRPr lang="en-US" altLang="zh-CN" sz="3200" dirty="0">
              <a:solidFill>
                <a:srgbClr val="FF0000"/>
              </a:solidFill>
              <a:latin typeface="微软雅黑" panose="020B0503020204020204" pitchFamily="34" charset="-122"/>
              <a:ea typeface="微软雅黑" panose="020B0503020204020204" pitchFamily="34" charset="-122"/>
            </a:endParaRPr>
          </a:p>
        </p:txBody>
      </p:sp>
      <p:graphicFrame>
        <p:nvGraphicFramePr>
          <p:cNvPr id="2" name="对象 1"/>
          <p:cNvGraphicFramePr>
            <a:graphicFrameLocks noChangeAspect="1"/>
          </p:cNvGraphicFramePr>
          <p:nvPr/>
        </p:nvGraphicFramePr>
        <p:xfrm>
          <a:off x="4047094" y="1909217"/>
          <a:ext cx="914400" cy="198438"/>
        </p:xfrm>
        <a:graphic>
          <a:graphicData uri="http://schemas.openxmlformats.org/presentationml/2006/ole">
            <mc:AlternateContent xmlns:mc="http://schemas.openxmlformats.org/markup-compatibility/2006">
              <mc:Choice xmlns:v="urn:schemas-microsoft-com:vml" Requires="v">
                <p:oleObj spid="_x0000_s18476" name="Equation" r:id="rId1" imgW="2743200" imgH="4267200" progId="Equation.DSMT4">
                  <p:embed/>
                </p:oleObj>
              </mc:Choice>
              <mc:Fallback>
                <p:oleObj name="Equation" r:id="rId1" imgW="2743200" imgH="4267200" progId="Equation.DSMT4">
                  <p:embed/>
                  <p:pic>
                    <p:nvPicPr>
                      <p:cNvPr id="0" name="图片 45585"/>
                      <p:cNvPicPr/>
                      <p:nvPr/>
                    </p:nvPicPr>
                    <p:blipFill>
                      <a:blip r:embed="rId2"/>
                      <a:stretch>
                        <a:fillRect/>
                      </a:stretch>
                    </p:blipFill>
                    <p:spPr>
                      <a:xfrm>
                        <a:off x="4047094" y="1909217"/>
                        <a:ext cx="914400" cy="198438"/>
                      </a:xfrm>
                      <a:prstGeom prst="rect">
                        <a:avLst/>
                      </a:prstGeom>
                    </p:spPr>
                  </p:pic>
                </p:oleObj>
              </mc:Fallback>
            </mc:AlternateContent>
          </a:graphicData>
        </a:graphic>
      </p:graphicFrame>
      <p:graphicFrame>
        <p:nvGraphicFramePr>
          <p:cNvPr id="3" name="对象 2"/>
          <p:cNvGraphicFramePr>
            <a:graphicFrameLocks noChangeAspect="1"/>
          </p:cNvGraphicFramePr>
          <p:nvPr/>
        </p:nvGraphicFramePr>
        <p:xfrm>
          <a:off x="4047094" y="1909217"/>
          <a:ext cx="914400" cy="198438"/>
        </p:xfrm>
        <a:graphic>
          <a:graphicData uri="http://schemas.openxmlformats.org/presentationml/2006/ole">
            <mc:AlternateContent xmlns:mc="http://schemas.openxmlformats.org/markup-compatibility/2006">
              <mc:Choice xmlns:v="urn:schemas-microsoft-com:vml" Requires="v">
                <p:oleObj spid="_x0000_s18477" name="Equation" r:id="rId3" imgW="2743200" imgH="4267200" progId="Equation.DSMT4">
                  <p:embed/>
                </p:oleObj>
              </mc:Choice>
              <mc:Fallback>
                <p:oleObj name="Equation" r:id="rId3" imgW="2743200" imgH="4267200" progId="Equation.DSMT4">
                  <p:embed/>
                  <p:pic>
                    <p:nvPicPr>
                      <p:cNvPr id="0" name="图片 45586"/>
                      <p:cNvPicPr/>
                      <p:nvPr/>
                    </p:nvPicPr>
                    <p:blipFill>
                      <a:blip r:embed="rId2"/>
                      <a:stretch>
                        <a:fillRect/>
                      </a:stretch>
                    </p:blipFill>
                    <p:spPr>
                      <a:xfrm>
                        <a:off x="4047094" y="1909217"/>
                        <a:ext cx="914400" cy="198438"/>
                      </a:xfrm>
                      <a:prstGeom prst="rect">
                        <a:avLst/>
                      </a:prstGeom>
                    </p:spPr>
                  </p:pic>
                </p:oleObj>
              </mc:Fallback>
            </mc:AlternateContent>
          </a:graphicData>
        </a:graphic>
      </p:graphicFrame>
      <p:sp>
        <p:nvSpPr>
          <p:cNvPr id="13" name="文本框 12"/>
          <p:cNvSpPr txBox="1"/>
          <p:nvPr/>
        </p:nvSpPr>
        <p:spPr>
          <a:xfrm>
            <a:off x="140076" y="1848038"/>
            <a:ext cx="5748518" cy="759276"/>
          </a:xfrm>
          <a:prstGeom prst="rect">
            <a:avLst/>
          </a:prstGeom>
          <a:noFill/>
        </p:spPr>
        <p:txBody>
          <a:bodyPr wrap="square" rtlCol="0">
            <a:noAutofit/>
          </a:bodyPr>
          <a:lstStyle/>
          <a:p>
            <a:pPr marL="457200" indent="-457200">
              <a:lnSpc>
                <a:spcPct val="150000"/>
              </a:lnSpc>
              <a:buFont typeface="Wingdings" panose="05000000000000000000" pitchFamily="2" charset="2"/>
              <a:buChar char="Ø"/>
            </a:pPr>
            <a:r>
              <a:rPr lang="zh-CN" altLang="en-US" sz="2800" dirty="0">
                <a:solidFill>
                  <a:srgbClr val="0000FF"/>
                </a:solidFill>
                <a:latin typeface="微软雅黑" panose="020B0503020204020204" pitchFamily="34" charset="-122"/>
                <a:ea typeface="微软雅黑" panose="020B0503020204020204" pitchFamily="34" charset="-122"/>
              </a:rPr>
              <a:t>初始化为</a:t>
            </a:r>
            <a:r>
              <a:rPr lang="en-US" altLang="zh-CN" sz="2800" dirty="0">
                <a:solidFill>
                  <a:srgbClr val="0000FF"/>
                </a:solidFill>
                <a:latin typeface="微软雅黑" panose="020B0503020204020204" pitchFamily="34" charset="-122"/>
                <a:ea typeface="微软雅黑" panose="020B0503020204020204" pitchFamily="34" charset="-122"/>
              </a:rPr>
              <a:t>0</a:t>
            </a:r>
            <a:r>
              <a:rPr lang="zh-CN" altLang="en-US" sz="2800" dirty="0">
                <a:solidFill>
                  <a:srgbClr val="0000FF"/>
                </a:solidFill>
                <a:latin typeface="微软雅黑" panose="020B0503020204020204" pitchFamily="34" charset="-122"/>
                <a:ea typeface="微软雅黑" panose="020B0503020204020204" pitchFamily="34" charset="-122"/>
              </a:rPr>
              <a:t>：</a:t>
            </a:r>
            <a:r>
              <a:rPr lang="zh-CN" altLang="en-US" sz="2800" dirty="0">
                <a:latin typeface="微软雅黑" panose="020B0503020204020204" pitchFamily="34" charset="-122"/>
                <a:ea typeface="微软雅黑" panose="020B0503020204020204" pitchFamily="34" charset="-122"/>
              </a:rPr>
              <a:t>对称权重问题</a:t>
            </a:r>
            <a:endParaRPr lang="zh-CN" altLang="en-US" sz="2800" dirty="0">
              <a:latin typeface="微软雅黑" panose="020B0503020204020204" pitchFamily="34" charset="-122"/>
              <a:ea typeface="微软雅黑" panose="020B0503020204020204" pitchFamily="34" charset="-122"/>
            </a:endParaRPr>
          </a:p>
        </p:txBody>
      </p:sp>
      <p:sp>
        <p:nvSpPr>
          <p:cNvPr id="15" name="文本框 14"/>
          <p:cNvSpPr txBox="1"/>
          <p:nvPr/>
        </p:nvSpPr>
        <p:spPr>
          <a:xfrm>
            <a:off x="140076" y="3866249"/>
            <a:ext cx="11727544" cy="759276"/>
          </a:xfrm>
          <a:prstGeom prst="rect">
            <a:avLst/>
          </a:prstGeom>
          <a:noFill/>
        </p:spPr>
        <p:txBody>
          <a:bodyPr wrap="square" rtlCol="0">
            <a:noAutofit/>
          </a:bodyPr>
          <a:lstStyle/>
          <a:p>
            <a:pPr marL="457200" indent="-457200">
              <a:lnSpc>
                <a:spcPct val="150000"/>
              </a:lnSpc>
              <a:buFont typeface="Wingdings" panose="05000000000000000000" pitchFamily="2" charset="2"/>
              <a:buChar char="Ø"/>
            </a:pPr>
            <a:r>
              <a:rPr lang="zh-CN" altLang="en-US" sz="2800" dirty="0">
                <a:solidFill>
                  <a:srgbClr val="0000FF"/>
                </a:solidFill>
                <a:latin typeface="微软雅黑" panose="020B0503020204020204" pitchFamily="34" charset="-122"/>
                <a:ea typeface="微软雅黑" panose="020B0503020204020204" pitchFamily="34" charset="-122"/>
              </a:rPr>
              <a:t>初始化太小：</a:t>
            </a:r>
            <a:r>
              <a:rPr lang="zh-CN" altLang="en-US" sz="2800" dirty="0">
                <a:latin typeface="微软雅黑" panose="020B0503020204020204" pitchFamily="34" charset="-122"/>
                <a:ea typeface="微软雅黑" panose="020B0503020204020204" pitchFamily="34" charset="-122"/>
              </a:rPr>
              <a:t>信号消失，使得</a:t>
            </a:r>
            <a:r>
              <a:rPr lang="en-US" altLang="zh-CN" sz="2800" dirty="0">
                <a:latin typeface="微软雅黑" panose="020B0503020204020204" pitchFamily="34" charset="-122"/>
                <a:ea typeface="微软雅黑" panose="020B0503020204020204" pitchFamily="34" charset="-122"/>
              </a:rPr>
              <a:t>Sigmoid</a:t>
            </a:r>
            <a:r>
              <a:rPr lang="zh-CN" altLang="en-US" sz="2800" dirty="0">
                <a:latin typeface="微软雅黑" panose="020B0503020204020204" pitchFamily="34" charset="-122"/>
                <a:ea typeface="微软雅黑" panose="020B0503020204020204" pitchFamily="34" charset="-122"/>
              </a:rPr>
              <a:t>型激活函数丢失非线性的能力</a:t>
            </a:r>
            <a:endParaRPr lang="zh-CN" altLang="en-US" sz="2800" dirty="0">
              <a:latin typeface="微软雅黑" panose="020B0503020204020204" pitchFamily="34" charset="-122"/>
              <a:ea typeface="微软雅黑" panose="020B0503020204020204" pitchFamily="34" charset="-122"/>
            </a:endParaRPr>
          </a:p>
        </p:txBody>
      </p:sp>
      <p:sp>
        <p:nvSpPr>
          <p:cNvPr id="16" name="文本框 15"/>
          <p:cNvSpPr txBox="1"/>
          <p:nvPr/>
        </p:nvSpPr>
        <p:spPr>
          <a:xfrm>
            <a:off x="207782" y="5082459"/>
            <a:ext cx="11727544" cy="759276"/>
          </a:xfrm>
          <a:prstGeom prst="rect">
            <a:avLst/>
          </a:prstGeom>
          <a:noFill/>
        </p:spPr>
        <p:txBody>
          <a:bodyPr wrap="square" rtlCol="0">
            <a:noAutofit/>
          </a:bodyPr>
          <a:lstStyle/>
          <a:p>
            <a:pPr marL="457200" indent="-457200">
              <a:lnSpc>
                <a:spcPct val="150000"/>
              </a:lnSpc>
              <a:buFont typeface="Wingdings" panose="05000000000000000000" pitchFamily="2" charset="2"/>
              <a:buChar char="Ø"/>
            </a:pPr>
            <a:r>
              <a:rPr lang="zh-CN" altLang="en-US" sz="2800" dirty="0">
                <a:solidFill>
                  <a:srgbClr val="0000FF"/>
                </a:solidFill>
                <a:latin typeface="微软雅黑" panose="020B0503020204020204" pitchFamily="34" charset="-122"/>
                <a:ea typeface="微软雅黑" panose="020B0503020204020204" pitchFamily="34" charset="-122"/>
              </a:rPr>
              <a:t>初始化太大：</a:t>
            </a:r>
            <a:r>
              <a:rPr lang="zh-CN" altLang="en-US" sz="2800" dirty="0">
                <a:latin typeface="微软雅黑" panose="020B0503020204020204" pitchFamily="34" charset="-122"/>
                <a:ea typeface="微软雅黑" panose="020B0503020204020204" pitchFamily="34" charset="-122"/>
              </a:rPr>
              <a:t>梯度消失，使得</a:t>
            </a:r>
            <a:r>
              <a:rPr lang="en-US" altLang="zh-CN" sz="2800" dirty="0">
                <a:latin typeface="微软雅黑" panose="020B0503020204020204" pitchFamily="34" charset="-122"/>
                <a:ea typeface="微软雅黑" panose="020B0503020204020204" pitchFamily="34" charset="-122"/>
              </a:rPr>
              <a:t>Sigmoid</a:t>
            </a:r>
            <a:r>
              <a:rPr lang="zh-CN" altLang="en-US" sz="2800" dirty="0">
                <a:latin typeface="微软雅黑" panose="020B0503020204020204" pitchFamily="34" charset="-122"/>
                <a:ea typeface="微软雅黑" panose="020B0503020204020204" pitchFamily="34" charset="-122"/>
              </a:rPr>
              <a:t>型激活函数变得饱和</a:t>
            </a:r>
            <a:endParaRPr lang="zh-CN" altLang="en-US" sz="2800" dirty="0">
              <a:latin typeface="微软雅黑" panose="020B0503020204020204" pitchFamily="34" charset="-122"/>
              <a:ea typeface="微软雅黑" panose="020B0503020204020204" pitchFamily="34" charset="-122"/>
            </a:endParaRPr>
          </a:p>
        </p:txBody>
      </p:sp>
      <p:sp>
        <p:nvSpPr>
          <p:cNvPr id="21" name="文本框 20"/>
          <p:cNvSpPr txBox="1"/>
          <p:nvPr/>
        </p:nvSpPr>
        <p:spPr>
          <a:xfrm>
            <a:off x="533782" y="2665854"/>
            <a:ext cx="2236732" cy="759276"/>
          </a:xfrm>
          <a:prstGeom prst="rect">
            <a:avLst/>
          </a:prstGeom>
          <a:noFill/>
        </p:spPr>
        <p:txBody>
          <a:bodyPr wrap="square" rtlCol="0">
            <a:noAutofit/>
          </a:bodyPr>
          <a:lstStyle/>
          <a:p>
            <a:pPr>
              <a:lnSpc>
                <a:spcPct val="150000"/>
              </a:lnSpc>
            </a:pPr>
            <a:r>
              <a:rPr lang="zh-CN" altLang="en-US" sz="2400" dirty="0">
                <a:solidFill>
                  <a:srgbClr val="0000FF"/>
                </a:solidFill>
                <a:latin typeface="微软雅黑" panose="020B0503020204020204" pitchFamily="34" charset="-122"/>
                <a:ea typeface="微软雅黑" panose="020B0503020204020204" pitchFamily="34" charset="-122"/>
              </a:rPr>
              <a:t>所有参数为</a:t>
            </a:r>
            <a:r>
              <a:rPr lang="en-US" altLang="zh-CN" sz="2400" dirty="0">
                <a:solidFill>
                  <a:srgbClr val="0000FF"/>
                </a:solidFill>
                <a:latin typeface="微软雅黑" panose="020B0503020204020204" pitchFamily="34" charset="-122"/>
                <a:ea typeface="微软雅黑" panose="020B0503020204020204" pitchFamily="34" charset="-122"/>
              </a:rPr>
              <a:t>0</a:t>
            </a:r>
            <a:endParaRPr lang="zh-CN" altLang="en-US" sz="2400" dirty="0">
              <a:latin typeface="微软雅黑" panose="020B0503020204020204" pitchFamily="34" charset="-122"/>
              <a:ea typeface="微软雅黑" panose="020B0503020204020204" pitchFamily="34" charset="-122"/>
            </a:endParaRPr>
          </a:p>
        </p:txBody>
      </p:sp>
      <p:grpSp>
        <p:nvGrpSpPr>
          <p:cNvPr id="27" name="组合 26"/>
          <p:cNvGrpSpPr/>
          <p:nvPr/>
        </p:nvGrpSpPr>
        <p:grpSpPr>
          <a:xfrm>
            <a:off x="2324100" y="2650039"/>
            <a:ext cx="3585688" cy="759276"/>
            <a:chOff x="2324100" y="2650039"/>
            <a:chExt cx="3585688" cy="759276"/>
          </a:xfrm>
        </p:grpSpPr>
        <p:sp>
          <p:nvSpPr>
            <p:cNvPr id="22" name="文本框 21"/>
            <p:cNvSpPr txBox="1"/>
            <p:nvPr/>
          </p:nvSpPr>
          <p:spPr>
            <a:xfrm>
              <a:off x="2828123" y="2650039"/>
              <a:ext cx="3081665" cy="759276"/>
            </a:xfrm>
            <a:prstGeom prst="rect">
              <a:avLst/>
            </a:prstGeom>
            <a:noFill/>
          </p:spPr>
          <p:txBody>
            <a:bodyPr wrap="square" rtlCol="0">
              <a:noAutofit/>
            </a:bodyPr>
            <a:lstStyle/>
            <a:p>
              <a:pPr>
                <a:lnSpc>
                  <a:spcPct val="150000"/>
                </a:lnSpc>
              </a:pPr>
              <a:r>
                <a:rPr lang="zh-CN" altLang="en-US" sz="2400" dirty="0">
                  <a:solidFill>
                    <a:srgbClr val="0000FF"/>
                  </a:solidFill>
                  <a:latin typeface="微软雅黑" panose="020B0503020204020204" pitchFamily="34" charset="-122"/>
                  <a:ea typeface="微软雅黑" panose="020B0503020204020204" pitchFamily="34" charset="-122"/>
                </a:rPr>
                <a:t>神经元的输出相同</a:t>
              </a:r>
              <a:endParaRPr lang="zh-CN" altLang="en-US" sz="2400" dirty="0">
                <a:latin typeface="微软雅黑" panose="020B0503020204020204" pitchFamily="34" charset="-122"/>
                <a:ea typeface="微软雅黑" panose="020B0503020204020204" pitchFamily="34" charset="-122"/>
              </a:endParaRPr>
            </a:p>
          </p:txBody>
        </p:sp>
        <p:cxnSp>
          <p:nvCxnSpPr>
            <p:cNvPr id="26" name="直接箭头连接符 25"/>
            <p:cNvCxnSpPr/>
            <p:nvPr/>
          </p:nvCxnSpPr>
          <p:spPr>
            <a:xfrm>
              <a:off x="2324100" y="3004277"/>
              <a:ext cx="542123" cy="0"/>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2" name="组合 31"/>
          <p:cNvGrpSpPr/>
          <p:nvPr/>
        </p:nvGrpSpPr>
        <p:grpSpPr>
          <a:xfrm>
            <a:off x="5391621" y="2665854"/>
            <a:ext cx="2573385" cy="759276"/>
            <a:chOff x="5391621" y="2665854"/>
            <a:chExt cx="2573385" cy="759276"/>
          </a:xfrm>
        </p:grpSpPr>
        <p:sp>
          <p:nvSpPr>
            <p:cNvPr id="23" name="文本框 22"/>
            <p:cNvSpPr txBox="1"/>
            <p:nvPr/>
          </p:nvSpPr>
          <p:spPr>
            <a:xfrm>
              <a:off x="5852600" y="2665854"/>
              <a:ext cx="2112406" cy="759276"/>
            </a:xfrm>
            <a:prstGeom prst="rect">
              <a:avLst/>
            </a:prstGeom>
            <a:noFill/>
          </p:spPr>
          <p:txBody>
            <a:bodyPr wrap="square" rtlCol="0">
              <a:noAutofit/>
            </a:bodyPr>
            <a:lstStyle/>
            <a:p>
              <a:pPr>
                <a:lnSpc>
                  <a:spcPct val="150000"/>
                </a:lnSpc>
              </a:pPr>
              <a:r>
                <a:rPr lang="en-US" altLang="zh-CN" sz="2400" dirty="0">
                  <a:solidFill>
                    <a:srgbClr val="0000FF"/>
                  </a:solidFill>
                  <a:latin typeface="微软雅黑" panose="020B0503020204020204" pitchFamily="34" charset="-122"/>
                  <a:ea typeface="微软雅黑" panose="020B0503020204020204" pitchFamily="34" charset="-122"/>
                </a:rPr>
                <a:t>BP</a:t>
              </a:r>
              <a:r>
                <a:rPr lang="zh-CN" altLang="en-US" sz="2400" dirty="0">
                  <a:solidFill>
                    <a:srgbClr val="0000FF"/>
                  </a:solidFill>
                  <a:latin typeface="微软雅黑" panose="020B0503020204020204" pitchFamily="34" charset="-122"/>
                  <a:ea typeface="微软雅黑" panose="020B0503020204020204" pitchFamily="34" charset="-122"/>
                </a:rPr>
                <a:t>梯度相同</a:t>
              </a:r>
              <a:endParaRPr lang="zh-CN" altLang="en-US" sz="2400" dirty="0">
                <a:latin typeface="微软雅黑" panose="020B0503020204020204" pitchFamily="34" charset="-122"/>
                <a:ea typeface="微软雅黑" panose="020B0503020204020204" pitchFamily="34" charset="-122"/>
              </a:endParaRPr>
            </a:p>
          </p:txBody>
        </p:sp>
        <p:cxnSp>
          <p:nvCxnSpPr>
            <p:cNvPr id="29" name="直接箭头连接符 28"/>
            <p:cNvCxnSpPr/>
            <p:nvPr/>
          </p:nvCxnSpPr>
          <p:spPr>
            <a:xfrm>
              <a:off x="5391621" y="3011354"/>
              <a:ext cx="542123" cy="0"/>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3" name="组合 32"/>
          <p:cNvGrpSpPr/>
          <p:nvPr/>
        </p:nvGrpSpPr>
        <p:grpSpPr>
          <a:xfrm>
            <a:off x="7561800" y="2631283"/>
            <a:ext cx="2544206" cy="759276"/>
            <a:chOff x="7774126" y="2665854"/>
            <a:chExt cx="2544206" cy="759276"/>
          </a:xfrm>
        </p:grpSpPr>
        <p:sp>
          <p:nvSpPr>
            <p:cNvPr id="24" name="文本框 23"/>
            <p:cNvSpPr txBox="1"/>
            <p:nvPr/>
          </p:nvSpPr>
          <p:spPr>
            <a:xfrm>
              <a:off x="8205926" y="2665854"/>
              <a:ext cx="2112406" cy="759276"/>
            </a:xfrm>
            <a:prstGeom prst="rect">
              <a:avLst/>
            </a:prstGeom>
            <a:noFill/>
          </p:spPr>
          <p:txBody>
            <a:bodyPr wrap="square" rtlCol="0">
              <a:noAutofit/>
            </a:bodyPr>
            <a:lstStyle/>
            <a:p>
              <a:pPr>
                <a:lnSpc>
                  <a:spcPct val="150000"/>
                </a:lnSpc>
              </a:pPr>
              <a:r>
                <a:rPr lang="zh-CN" altLang="en-US" sz="2400" dirty="0">
                  <a:solidFill>
                    <a:srgbClr val="0000FF"/>
                  </a:solidFill>
                  <a:latin typeface="微软雅黑" panose="020B0503020204020204" pitchFamily="34" charset="-122"/>
                  <a:ea typeface="微软雅黑" panose="020B0503020204020204" pitchFamily="34" charset="-122"/>
                </a:rPr>
                <a:t>参数更新相同</a:t>
              </a:r>
              <a:endParaRPr lang="zh-CN" altLang="en-US" sz="2400" dirty="0">
                <a:latin typeface="微软雅黑" panose="020B0503020204020204" pitchFamily="34" charset="-122"/>
                <a:ea typeface="微软雅黑" panose="020B0503020204020204" pitchFamily="34" charset="-122"/>
              </a:endParaRPr>
            </a:p>
          </p:txBody>
        </p:sp>
        <p:cxnSp>
          <p:nvCxnSpPr>
            <p:cNvPr id="30" name="直接箭头连接符 29"/>
            <p:cNvCxnSpPr/>
            <p:nvPr/>
          </p:nvCxnSpPr>
          <p:spPr>
            <a:xfrm>
              <a:off x="7774126" y="3033225"/>
              <a:ext cx="542123" cy="0"/>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4" name="组合 33"/>
          <p:cNvGrpSpPr/>
          <p:nvPr/>
        </p:nvGrpSpPr>
        <p:grpSpPr>
          <a:xfrm>
            <a:off x="9925796" y="2623045"/>
            <a:ext cx="2654529" cy="759276"/>
            <a:chOff x="10062378" y="2650039"/>
            <a:chExt cx="2654529" cy="759276"/>
          </a:xfrm>
        </p:grpSpPr>
        <p:sp>
          <p:nvSpPr>
            <p:cNvPr id="25" name="文本框 24"/>
            <p:cNvSpPr txBox="1"/>
            <p:nvPr/>
          </p:nvSpPr>
          <p:spPr>
            <a:xfrm>
              <a:off x="10604501" y="2650039"/>
              <a:ext cx="2112406" cy="759276"/>
            </a:xfrm>
            <a:prstGeom prst="rect">
              <a:avLst/>
            </a:prstGeom>
            <a:noFill/>
          </p:spPr>
          <p:txBody>
            <a:bodyPr wrap="square" rtlCol="0">
              <a:noAutofit/>
            </a:bodyPr>
            <a:lstStyle/>
            <a:p>
              <a:pPr>
                <a:lnSpc>
                  <a:spcPct val="150000"/>
                </a:lnSpc>
              </a:pPr>
              <a:r>
                <a:rPr lang="zh-CN" altLang="en-US" sz="2400" dirty="0">
                  <a:solidFill>
                    <a:srgbClr val="0000FF"/>
                  </a:solidFill>
                  <a:latin typeface="微软雅黑" panose="020B0503020204020204" pitchFamily="34" charset="-122"/>
                  <a:ea typeface="微软雅黑" panose="020B0503020204020204" pitchFamily="34" charset="-122"/>
                </a:rPr>
                <a:t>参数相同</a:t>
              </a:r>
              <a:endParaRPr lang="zh-CN" altLang="en-US" sz="2400" dirty="0">
                <a:latin typeface="微软雅黑" panose="020B0503020204020204" pitchFamily="34" charset="-122"/>
                <a:ea typeface="微软雅黑" panose="020B0503020204020204" pitchFamily="34" charset="-122"/>
              </a:endParaRPr>
            </a:p>
          </p:txBody>
        </p:sp>
        <p:cxnSp>
          <p:nvCxnSpPr>
            <p:cNvPr id="31" name="直接箭头连接符 30"/>
            <p:cNvCxnSpPr/>
            <p:nvPr/>
          </p:nvCxnSpPr>
          <p:spPr>
            <a:xfrm>
              <a:off x="10062378" y="3025508"/>
              <a:ext cx="542123" cy="0"/>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arn(inVertical)">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barn(inVertical)">
                                      <p:cBhvr>
                                        <p:cTn id="12" dur="500"/>
                                        <p:tgtEl>
                                          <p:spTgt spid="21"/>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barn(inVertical)">
                                      <p:cBhvr>
                                        <p:cTn id="17" dur="500"/>
                                        <p:tgtEl>
                                          <p:spTgt spid="27"/>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32"/>
                                        </p:tgtEl>
                                        <p:attrNameLst>
                                          <p:attrName>style.visibility</p:attrName>
                                        </p:attrNameLst>
                                      </p:cBhvr>
                                      <p:to>
                                        <p:strVal val="visible"/>
                                      </p:to>
                                    </p:set>
                                    <p:animEffect transition="in" filter="barn(inVertical)">
                                      <p:cBhvr>
                                        <p:cTn id="22" dur="500"/>
                                        <p:tgtEl>
                                          <p:spTgt spid="32"/>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childTnLst>
                                    <p:set>
                                      <p:cBhvr>
                                        <p:cTn id="26" dur="1" fill="hold">
                                          <p:stCondLst>
                                            <p:cond delay="0"/>
                                          </p:stCondLst>
                                        </p:cTn>
                                        <p:tgtEl>
                                          <p:spTgt spid="33"/>
                                        </p:tgtEl>
                                        <p:attrNameLst>
                                          <p:attrName>style.visibility</p:attrName>
                                        </p:attrNameLst>
                                      </p:cBhvr>
                                      <p:to>
                                        <p:strVal val="visible"/>
                                      </p:to>
                                    </p:set>
                                    <p:animEffect transition="in" filter="barn(inVertical)">
                                      <p:cBhvr>
                                        <p:cTn id="27" dur="500"/>
                                        <p:tgtEl>
                                          <p:spTgt spid="33"/>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nodeType="clickEffect">
                                  <p:stCondLst>
                                    <p:cond delay="0"/>
                                  </p:stCondLst>
                                  <p:childTnLst>
                                    <p:set>
                                      <p:cBhvr>
                                        <p:cTn id="31" dur="1" fill="hold">
                                          <p:stCondLst>
                                            <p:cond delay="0"/>
                                          </p:stCondLst>
                                        </p:cTn>
                                        <p:tgtEl>
                                          <p:spTgt spid="34"/>
                                        </p:tgtEl>
                                        <p:attrNameLst>
                                          <p:attrName>style.visibility</p:attrName>
                                        </p:attrNameLst>
                                      </p:cBhvr>
                                      <p:to>
                                        <p:strVal val="visible"/>
                                      </p:to>
                                    </p:set>
                                    <p:animEffect transition="in" filter="barn(inVertical)">
                                      <p:cBhvr>
                                        <p:cTn id="32" dur="500"/>
                                        <p:tgtEl>
                                          <p:spTgt spid="34"/>
                                        </p:tgtEl>
                                      </p:cBhvr>
                                    </p:animEffect>
                                  </p:childTnLst>
                                </p:cTn>
                              </p:par>
                            </p:childTnLst>
                          </p:cTn>
                        </p:par>
                      </p:childTnLst>
                    </p:cTn>
                  </p:par>
                  <p:par>
                    <p:cTn id="33" fill="hold">
                      <p:stCondLst>
                        <p:cond delay="indefinite"/>
                      </p:stCondLst>
                      <p:childTnLst>
                        <p:par>
                          <p:cTn id="34" fill="hold">
                            <p:stCondLst>
                              <p:cond delay="0"/>
                            </p:stCondLst>
                            <p:childTnLst>
                              <p:par>
                                <p:cTn id="35" presetID="16" presetClass="entr" presetSubtype="21" fill="hold" grpId="0" nodeType="click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barn(inVertical)">
                                      <p:cBhvr>
                                        <p:cTn id="37" dur="500"/>
                                        <p:tgtEl>
                                          <p:spTgt spid="15"/>
                                        </p:tgtEl>
                                      </p:cBhvr>
                                    </p:animEffect>
                                  </p:childTnLst>
                                </p:cTn>
                              </p:par>
                            </p:childTnLst>
                          </p:cTn>
                        </p:par>
                      </p:childTnLst>
                    </p:cTn>
                  </p:par>
                  <p:par>
                    <p:cTn id="38" fill="hold">
                      <p:stCondLst>
                        <p:cond delay="indefinite"/>
                      </p:stCondLst>
                      <p:childTnLst>
                        <p:par>
                          <p:cTn id="39" fill="hold">
                            <p:stCondLst>
                              <p:cond delay="0"/>
                            </p:stCondLst>
                            <p:childTnLst>
                              <p:par>
                                <p:cTn id="40" presetID="16" presetClass="entr" presetSubtype="21" fill="hold" grpId="0" nodeType="click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barn(inVertical)">
                                      <p:cBhvr>
                                        <p:cTn id="4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P spid="16" grpId="0"/>
      <p:bldP spid="21"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777846" y="118538"/>
            <a:ext cx="11157480" cy="954107"/>
          </a:xfrm>
          <a:prstGeom prst="rect">
            <a:avLst/>
          </a:prstGeom>
          <a:noFill/>
        </p:spPr>
        <p:txBody>
          <a:bodyPr wrap="square" rtlCol="0">
            <a:spAutoFit/>
          </a:bodyPr>
          <a:lstStyle/>
          <a:p>
            <a:r>
              <a:rPr lang="zh-CN" altLang="en-US" sz="2800" b="1" dirty="0">
                <a:latin typeface="微软雅黑" panose="020B0503020204020204" pitchFamily="34" charset="-122"/>
                <a:ea typeface="微软雅黑" panose="020B0503020204020204" pitchFamily="34" charset="-122"/>
              </a:rPr>
              <a:t>参数初始化</a:t>
            </a:r>
            <a:endParaRPr lang="zh-CN" altLang="en-US" sz="2800" b="1" dirty="0">
              <a:latin typeface="微软雅黑" panose="020B0503020204020204" pitchFamily="34" charset="-122"/>
              <a:ea typeface="微软雅黑" panose="020B0503020204020204" pitchFamily="34" charset="-122"/>
            </a:endParaRPr>
          </a:p>
          <a:p>
            <a:endParaRPr lang="zh-CN" altLang="en-US" sz="2800" b="1" dirty="0">
              <a:latin typeface="微软雅黑" panose="020B0503020204020204" pitchFamily="34" charset="-122"/>
              <a:ea typeface="微软雅黑" panose="020B0503020204020204" pitchFamily="34" charset="-122"/>
            </a:endParaRPr>
          </a:p>
        </p:txBody>
      </p:sp>
      <p:graphicFrame>
        <p:nvGraphicFramePr>
          <p:cNvPr id="2" name="对象 1"/>
          <p:cNvGraphicFramePr>
            <a:graphicFrameLocks noChangeAspect="1"/>
          </p:cNvGraphicFramePr>
          <p:nvPr/>
        </p:nvGraphicFramePr>
        <p:xfrm>
          <a:off x="4047094" y="1909217"/>
          <a:ext cx="914400" cy="198438"/>
        </p:xfrm>
        <a:graphic>
          <a:graphicData uri="http://schemas.openxmlformats.org/presentationml/2006/ole">
            <mc:AlternateContent xmlns:mc="http://schemas.openxmlformats.org/markup-compatibility/2006">
              <mc:Choice xmlns:v="urn:schemas-microsoft-com:vml" Requires="v">
                <p:oleObj spid="_x0000_s19542" name="Equation" r:id="rId1" imgW="2743200" imgH="4267200" progId="Equation.DSMT4">
                  <p:embed/>
                </p:oleObj>
              </mc:Choice>
              <mc:Fallback>
                <p:oleObj name="Equation" r:id="rId1" imgW="2743200" imgH="4267200" progId="Equation.DSMT4">
                  <p:embed/>
                  <p:pic>
                    <p:nvPicPr>
                      <p:cNvPr id="0" name="对象 1"/>
                      <p:cNvPicPr/>
                      <p:nvPr/>
                    </p:nvPicPr>
                    <p:blipFill>
                      <a:blip r:embed="rId2"/>
                      <a:stretch>
                        <a:fillRect/>
                      </a:stretch>
                    </p:blipFill>
                    <p:spPr>
                      <a:xfrm>
                        <a:off x="4047094" y="1909217"/>
                        <a:ext cx="914400" cy="198438"/>
                      </a:xfrm>
                      <a:prstGeom prst="rect">
                        <a:avLst/>
                      </a:prstGeom>
                    </p:spPr>
                  </p:pic>
                </p:oleObj>
              </mc:Fallback>
            </mc:AlternateContent>
          </a:graphicData>
        </a:graphic>
      </p:graphicFrame>
      <p:graphicFrame>
        <p:nvGraphicFramePr>
          <p:cNvPr id="3" name="对象 2"/>
          <p:cNvGraphicFramePr>
            <a:graphicFrameLocks noChangeAspect="1"/>
          </p:cNvGraphicFramePr>
          <p:nvPr/>
        </p:nvGraphicFramePr>
        <p:xfrm>
          <a:off x="4047094" y="1909217"/>
          <a:ext cx="914400" cy="198438"/>
        </p:xfrm>
        <a:graphic>
          <a:graphicData uri="http://schemas.openxmlformats.org/presentationml/2006/ole">
            <mc:AlternateContent xmlns:mc="http://schemas.openxmlformats.org/markup-compatibility/2006">
              <mc:Choice xmlns:v="urn:schemas-microsoft-com:vml" Requires="v">
                <p:oleObj spid="_x0000_s19543" name="Equation" r:id="rId3" imgW="2743200" imgH="4267200" progId="Equation.DSMT4">
                  <p:embed/>
                </p:oleObj>
              </mc:Choice>
              <mc:Fallback>
                <p:oleObj name="Equation" r:id="rId3" imgW="2743200" imgH="4267200" progId="Equation.DSMT4">
                  <p:embed/>
                  <p:pic>
                    <p:nvPicPr>
                      <p:cNvPr id="0" name="对象 2"/>
                      <p:cNvPicPr/>
                      <p:nvPr/>
                    </p:nvPicPr>
                    <p:blipFill>
                      <a:blip r:embed="rId2"/>
                      <a:stretch>
                        <a:fillRect/>
                      </a:stretch>
                    </p:blipFill>
                    <p:spPr>
                      <a:xfrm>
                        <a:off x="4047094" y="1909217"/>
                        <a:ext cx="914400" cy="198438"/>
                      </a:xfrm>
                      <a:prstGeom prst="rect">
                        <a:avLst/>
                      </a:prstGeom>
                    </p:spPr>
                  </p:pic>
                </p:oleObj>
              </mc:Fallback>
            </mc:AlternateContent>
          </a:graphicData>
        </a:graphic>
      </p:graphicFrame>
      <p:sp>
        <p:nvSpPr>
          <p:cNvPr id="17" name="文本框 16"/>
          <p:cNvSpPr txBox="1"/>
          <p:nvPr/>
        </p:nvSpPr>
        <p:spPr>
          <a:xfrm>
            <a:off x="256674" y="809658"/>
            <a:ext cx="11308466" cy="1008928"/>
          </a:xfrm>
          <a:prstGeom prst="rect">
            <a:avLst/>
          </a:prstGeom>
          <a:noFill/>
        </p:spPr>
        <p:txBody>
          <a:bodyPr wrap="square" rtlCol="0">
            <a:noAutofit/>
          </a:bodyPr>
          <a:lstStyle/>
          <a:p>
            <a:pPr>
              <a:lnSpc>
                <a:spcPct val="150000"/>
              </a:lnSpc>
            </a:pPr>
            <a:r>
              <a:rPr lang="zh-CN" altLang="en-US" sz="3200" dirty="0">
                <a:latin typeface="微软雅黑" panose="020B0503020204020204" pitchFamily="34" charset="-122"/>
                <a:ea typeface="微软雅黑" panose="020B0503020204020204" pitchFamily="34" charset="-122"/>
              </a:rPr>
              <a:t>初始化方法：</a:t>
            </a:r>
            <a:endParaRPr lang="en-US" altLang="zh-CN" sz="3200" dirty="0">
              <a:solidFill>
                <a:srgbClr val="FF0000"/>
              </a:solidFill>
              <a:latin typeface="微软雅黑" panose="020B0503020204020204" pitchFamily="34" charset="-122"/>
              <a:ea typeface="微软雅黑" panose="020B0503020204020204" pitchFamily="34" charset="-122"/>
            </a:endParaRPr>
          </a:p>
        </p:txBody>
      </p:sp>
      <p:sp>
        <p:nvSpPr>
          <p:cNvPr id="18" name="文本框 17"/>
          <p:cNvSpPr txBox="1"/>
          <p:nvPr/>
        </p:nvSpPr>
        <p:spPr>
          <a:xfrm>
            <a:off x="105688" y="1626083"/>
            <a:ext cx="11727544" cy="759276"/>
          </a:xfrm>
          <a:prstGeom prst="rect">
            <a:avLst/>
          </a:prstGeom>
          <a:noFill/>
        </p:spPr>
        <p:txBody>
          <a:bodyPr wrap="square" rtlCol="0">
            <a:noAutofit/>
          </a:bodyPr>
          <a:lstStyle/>
          <a:p>
            <a:pPr marL="457200" indent="-457200">
              <a:lnSpc>
                <a:spcPct val="150000"/>
              </a:lnSpc>
              <a:buFont typeface="Wingdings" panose="05000000000000000000" pitchFamily="2" charset="2"/>
              <a:buChar char="Ø"/>
            </a:pPr>
            <a:r>
              <a:rPr lang="zh-CN" altLang="en-US" sz="2800" dirty="0">
                <a:solidFill>
                  <a:srgbClr val="0000FF"/>
                </a:solidFill>
                <a:latin typeface="微软雅黑" panose="020B0503020204020204" pitchFamily="34" charset="-122"/>
                <a:ea typeface="微软雅黑" panose="020B0503020204020204" pitchFamily="34" charset="-122"/>
              </a:rPr>
              <a:t>预训练初始化：</a:t>
            </a:r>
            <a:r>
              <a:rPr lang="en-US" altLang="zh-CN" sz="2800" dirty="0">
                <a:latin typeface="微软雅黑" panose="020B0503020204020204" pitchFamily="34" charset="-122"/>
                <a:ea typeface="微软雅黑" panose="020B0503020204020204" pitchFamily="34" charset="-122"/>
              </a:rPr>
              <a:t>Fine-Tuning</a:t>
            </a:r>
            <a:endParaRPr lang="zh-CN" altLang="en-US" sz="2800" dirty="0">
              <a:latin typeface="微软雅黑" panose="020B0503020204020204" pitchFamily="34" charset="-122"/>
              <a:ea typeface="微软雅黑" panose="020B0503020204020204" pitchFamily="34" charset="-122"/>
            </a:endParaRPr>
          </a:p>
        </p:txBody>
      </p:sp>
      <p:sp>
        <p:nvSpPr>
          <p:cNvPr id="20" name="文本框 19"/>
          <p:cNvSpPr txBox="1"/>
          <p:nvPr/>
        </p:nvSpPr>
        <p:spPr>
          <a:xfrm>
            <a:off x="105688" y="2731515"/>
            <a:ext cx="11727544" cy="759276"/>
          </a:xfrm>
          <a:prstGeom prst="rect">
            <a:avLst/>
          </a:prstGeom>
          <a:noFill/>
        </p:spPr>
        <p:txBody>
          <a:bodyPr wrap="square" rtlCol="0">
            <a:noAutofit/>
          </a:bodyPr>
          <a:lstStyle/>
          <a:p>
            <a:pPr marL="457200" indent="-457200">
              <a:lnSpc>
                <a:spcPct val="150000"/>
              </a:lnSpc>
              <a:buFont typeface="Wingdings" panose="05000000000000000000" pitchFamily="2" charset="2"/>
              <a:buChar char="Ø"/>
            </a:pPr>
            <a:r>
              <a:rPr lang="zh-CN" altLang="en-US" sz="2800" dirty="0">
                <a:solidFill>
                  <a:srgbClr val="0000FF"/>
                </a:solidFill>
                <a:latin typeface="微软雅黑" panose="020B0503020204020204" pitchFamily="34" charset="-122"/>
                <a:ea typeface="微软雅黑" panose="020B0503020204020204" pitchFamily="34" charset="-122"/>
              </a:rPr>
              <a:t>固定值初始化：</a:t>
            </a:r>
            <a:r>
              <a:rPr lang="zh-CN" altLang="en-US" sz="2800" dirty="0">
                <a:latin typeface="微软雅黑" panose="020B0503020204020204" pitchFamily="34" charset="-122"/>
                <a:ea typeface="微软雅黑" panose="020B0503020204020204" pitchFamily="34" charset="-122"/>
              </a:rPr>
              <a:t>偏置（</a:t>
            </a:r>
            <a:r>
              <a:rPr lang="en-US" altLang="zh-CN" sz="2800" dirty="0">
                <a:latin typeface="微软雅黑" panose="020B0503020204020204" pitchFamily="34" charset="-122"/>
                <a:ea typeface="微软雅黑" panose="020B0503020204020204" pitchFamily="34" charset="-122"/>
              </a:rPr>
              <a:t>bias</a:t>
            </a:r>
            <a:r>
              <a:rPr lang="zh-CN" altLang="en-US" sz="2800" dirty="0">
                <a:latin typeface="微软雅黑" panose="020B0503020204020204" pitchFamily="34" charset="-122"/>
                <a:ea typeface="微软雅黑" panose="020B0503020204020204" pitchFamily="34" charset="-122"/>
              </a:rPr>
              <a:t>）通常用</a:t>
            </a:r>
            <a:r>
              <a:rPr lang="en-US" altLang="zh-CN" sz="2800" dirty="0">
                <a:latin typeface="微软雅黑" panose="020B0503020204020204" pitchFamily="34" charset="-122"/>
                <a:ea typeface="微软雅黑" panose="020B0503020204020204" pitchFamily="34" charset="-122"/>
              </a:rPr>
              <a:t>0</a:t>
            </a:r>
            <a:r>
              <a:rPr lang="zh-CN" altLang="en-US" sz="2800" dirty="0">
                <a:latin typeface="微软雅黑" panose="020B0503020204020204" pitchFamily="34" charset="-122"/>
                <a:ea typeface="微软雅黑" panose="020B0503020204020204" pitchFamily="34" charset="-122"/>
              </a:rPr>
              <a:t>初始化</a:t>
            </a:r>
            <a:endParaRPr lang="zh-CN" altLang="en-US" sz="2800" dirty="0">
              <a:latin typeface="微软雅黑" panose="020B0503020204020204" pitchFamily="34" charset="-122"/>
              <a:ea typeface="微软雅黑" panose="020B0503020204020204" pitchFamily="34" charset="-122"/>
            </a:endParaRPr>
          </a:p>
        </p:txBody>
      </p:sp>
      <p:graphicFrame>
        <p:nvGraphicFramePr>
          <p:cNvPr id="14" name="对象 13"/>
          <p:cNvGraphicFramePr>
            <a:graphicFrameLocks noChangeAspect="1"/>
          </p:cNvGraphicFramePr>
          <p:nvPr/>
        </p:nvGraphicFramePr>
        <p:xfrm>
          <a:off x="4212194" y="4588917"/>
          <a:ext cx="914400" cy="198438"/>
        </p:xfrm>
        <a:graphic>
          <a:graphicData uri="http://schemas.openxmlformats.org/presentationml/2006/ole">
            <mc:AlternateContent xmlns:mc="http://schemas.openxmlformats.org/markup-compatibility/2006">
              <mc:Choice xmlns:v="urn:schemas-microsoft-com:vml" Requires="v">
                <p:oleObj spid="_x0000_s19544" name="Equation" r:id="rId4" imgW="2743200" imgH="4267200" progId="Equation.DSMT4">
                  <p:embed/>
                </p:oleObj>
              </mc:Choice>
              <mc:Fallback>
                <p:oleObj name="Equation" r:id="rId4" imgW="2743200" imgH="4267200" progId="Equation.DSMT4">
                  <p:embed/>
                  <p:pic>
                    <p:nvPicPr>
                      <p:cNvPr id="0" name="对象 1"/>
                      <p:cNvPicPr/>
                      <p:nvPr/>
                    </p:nvPicPr>
                    <p:blipFill>
                      <a:blip r:embed="rId2"/>
                      <a:stretch>
                        <a:fillRect/>
                      </a:stretch>
                    </p:blipFill>
                    <p:spPr>
                      <a:xfrm>
                        <a:off x="4212194" y="4588917"/>
                        <a:ext cx="914400" cy="198438"/>
                      </a:xfrm>
                      <a:prstGeom prst="rect">
                        <a:avLst/>
                      </a:prstGeom>
                    </p:spPr>
                  </p:pic>
                </p:oleObj>
              </mc:Fallback>
            </mc:AlternateContent>
          </a:graphicData>
        </a:graphic>
      </p:graphicFrame>
      <p:graphicFrame>
        <p:nvGraphicFramePr>
          <p:cNvPr id="21" name="对象 20"/>
          <p:cNvGraphicFramePr>
            <a:graphicFrameLocks noChangeAspect="1"/>
          </p:cNvGraphicFramePr>
          <p:nvPr/>
        </p:nvGraphicFramePr>
        <p:xfrm>
          <a:off x="4212194" y="4588917"/>
          <a:ext cx="914400" cy="198438"/>
        </p:xfrm>
        <a:graphic>
          <a:graphicData uri="http://schemas.openxmlformats.org/presentationml/2006/ole">
            <mc:AlternateContent xmlns:mc="http://schemas.openxmlformats.org/markup-compatibility/2006">
              <mc:Choice xmlns:v="urn:schemas-microsoft-com:vml" Requires="v">
                <p:oleObj spid="_x0000_s19545" name="Equation" r:id="rId5" imgW="2743200" imgH="4267200" progId="Equation.DSMT4">
                  <p:embed/>
                </p:oleObj>
              </mc:Choice>
              <mc:Fallback>
                <p:oleObj name="Equation" r:id="rId5" imgW="2743200" imgH="4267200" progId="Equation.DSMT4">
                  <p:embed/>
                  <p:pic>
                    <p:nvPicPr>
                      <p:cNvPr id="0" name="对象 2"/>
                      <p:cNvPicPr/>
                      <p:nvPr/>
                    </p:nvPicPr>
                    <p:blipFill>
                      <a:blip r:embed="rId2"/>
                      <a:stretch>
                        <a:fillRect/>
                      </a:stretch>
                    </p:blipFill>
                    <p:spPr>
                      <a:xfrm>
                        <a:off x="4212194" y="4588917"/>
                        <a:ext cx="914400" cy="198438"/>
                      </a:xfrm>
                      <a:prstGeom prst="rect">
                        <a:avLst/>
                      </a:prstGeom>
                    </p:spPr>
                  </p:pic>
                </p:oleObj>
              </mc:Fallback>
            </mc:AlternateContent>
          </a:graphicData>
        </a:graphic>
      </p:graphicFrame>
      <p:grpSp>
        <p:nvGrpSpPr>
          <p:cNvPr id="4" name="组合 3"/>
          <p:cNvGrpSpPr/>
          <p:nvPr/>
        </p:nvGrpSpPr>
        <p:grpSpPr>
          <a:xfrm>
            <a:off x="143165" y="3845647"/>
            <a:ext cx="3680914" cy="1883415"/>
            <a:chOff x="143165" y="3845647"/>
            <a:chExt cx="3680914" cy="1883415"/>
          </a:xfrm>
        </p:grpSpPr>
        <p:sp>
          <p:nvSpPr>
            <p:cNvPr id="22" name="矩形 21"/>
            <p:cNvSpPr/>
            <p:nvPr/>
          </p:nvSpPr>
          <p:spPr>
            <a:xfrm>
              <a:off x="143165" y="4459334"/>
              <a:ext cx="3159839" cy="523220"/>
            </a:xfrm>
            <a:prstGeom prst="rect">
              <a:avLst/>
            </a:prstGeom>
          </p:spPr>
          <p:txBody>
            <a:bodyPr wrap="none">
              <a:spAutoFit/>
            </a:bodyPr>
            <a:lstStyle/>
            <a:p>
              <a:pPr marL="457200" indent="-457200">
                <a:buFont typeface="Wingdings" panose="05000000000000000000" pitchFamily="2" charset="2"/>
                <a:buChar char="Ø"/>
              </a:pPr>
              <a:r>
                <a:rPr lang="zh-CN" altLang="en-US" sz="2800" dirty="0">
                  <a:solidFill>
                    <a:srgbClr val="0000FF"/>
                  </a:solidFill>
                  <a:latin typeface="微软雅黑" panose="020B0503020204020204" pitchFamily="34" charset="-122"/>
                  <a:ea typeface="微软雅黑" panose="020B0503020204020204" pitchFamily="34" charset="-122"/>
                </a:rPr>
                <a:t>随机初始化方法</a:t>
              </a:r>
              <a:endParaRPr lang="zh-CN" altLang="en-US" sz="2800" dirty="0">
                <a:solidFill>
                  <a:srgbClr val="0000FF"/>
                </a:solidFill>
                <a:latin typeface="微软雅黑" panose="020B0503020204020204" pitchFamily="34" charset="-122"/>
                <a:ea typeface="微软雅黑" panose="020B0503020204020204" pitchFamily="34" charset="-122"/>
              </a:endParaRPr>
            </a:p>
          </p:txBody>
        </p:sp>
        <p:sp>
          <p:nvSpPr>
            <p:cNvPr id="23" name="左大括号 22"/>
            <p:cNvSpPr/>
            <p:nvPr/>
          </p:nvSpPr>
          <p:spPr>
            <a:xfrm>
              <a:off x="3327400" y="3845647"/>
              <a:ext cx="496679" cy="1883415"/>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sp>
        <p:nvSpPr>
          <p:cNvPr id="24" name="矩形 23"/>
          <p:cNvSpPr/>
          <p:nvPr/>
        </p:nvSpPr>
        <p:spPr>
          <a:xfrm>
            <a:off x="3824079" y="3671935"/>
            <a:ext cx="4486750" cy="523220"/>
          </a:xfrm>
          <a:prstGeom prst="rect">
            <a:avLst/>
          </a:prstGeom>
        </p:spPr>
        <p:txBody>
          <a:bodyPr wrap="square">
            <a:spAutoFit/>
          </a:bodyPr>
          <a:lstStyle/>
          <a:p>
            <a:r>
              <a:rPr lang="zh-CN" altLang="en-US" sz="2800" dirty="0">
                <a:latin typeface="微软雅黑" panose="020B0503020204020204" pitchFamily="34" charset="-122"/>
                <a:ea typeface="微软雅黑" panose="020B0503020204020204" pitchFamily="34" charset="-122"/>
              </a:rPr>
              <a:t>基于固定方差的参数初始化</a:t>
            </a:r>
            <a:endParaRPr lang="zh-CN" altLang="en-US" sz="2800" dirty="0">
              <a:latin typeface="微软雅黑" panose="020B0503020204020204" pitchFamily="34" charset="-122"/>
              <a:ea typeface="微软雅黑" panose="020B0503020204020204" pitchFamily="34" charset="-122"/>
            </a:endParaRPr>
          </a:p>
        </p:txBody>
      </p:sp>
      <p:sp>
        <p:nvSpPr>
          <p:cNvPr id="25" name="矩形 24"/>
          <p:cNvSpPr/>
          <p:nvPr/>
        </p:nvSpPr>
        <p:spPr>
          <a:xfrm>
            <a:off x="3824079" y="4459334"/>
            <a:ext cx="4486750" cy="523220"/>
          </a:xfrm>
          <a:prstGeom prst="rect">
            <a:avLst/>
          </a:prstGeom>
        </p:spPr>
        <p:txBody>
          <a:bodyPr wrap="square">
            <a:spAutoFit/>
          </a:bodyPr>
          <a:lstStyle/>
          <a:p>
            <a:r>
              <a:rPr lang="zh-CN" altLang="en-US" sz="2800" dirty="0">
                <a:latin typeface="微软雅黑" panose="020B0503020204020204" pitchFamily="34" charset="-122"/>
                <a:ea typeface="微软雅黑" panose="020B0503020204020204" pitchFamily="34" charset="-122"/>
              </a:rPr>
              <a:t>基于方差缩放的参数初始化</a:t>
            </a:r>
            <a:endParaRPr lang="zh-CN" altLang="en-US" sz="2800" dirty="0">
              <a:latin typeface="微软雅黑" panose="020B0503020204020204" pitchFamily="34" charset="-122"/>
              <a:ea typeface="微软雅黑" panose="020B0503020204020204" pitchFamily="34" charset="-122"/>
            </a:endParaRPr>
          </a:p>
        </p:txBody>
      </p:sp>
      <p:sp>
        <p:nvSpPr>
          <p:cNvPr id="26" name="矩形 25"/>
          <p:cNvSpPr/>
          <p:nvPr/>
        </p:nvSpPr>
        <p:spPr>
          <a:xfrm>
            <a:off x="3853561" y="5323870"/>
            <a:ext cx="4486750" cy="523220"/>
          </a:xfrm>
          <a:prstGeom prst="rect">
            <a:avLst/>
          </a:prstGeom>
        </p:spPr>
        <p:txBody>
          <a:bodyPr wrap="square">
            <a:spAutoFit/>
          </a:bodyPr>
          <a:lstStyle/>
          <a:p>
            <a:r>
              <a:rPr lang="zh-CN" altLang="en-US" sz="2800" dirty="0">
                <a:latin typeface="微软雅黑" panose="020B0503020204020204" pitchFamily="34" charset="-122"/>
                <a:ea typeface="微软雅黑" panose="020B0503020204020204" pitchFamily="34" charset="-122"/>
              </a:rPr>
              <a:t>正交初始化方法</a:t>
            </a:r>
            <a:endParaRPr lang="zh-CN" altLang="en-US" sz="2800"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barn(inVertical)">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barn(inVertical)">
                                      <p:cBhvr>
                                        <p:cTn id="12" dur="5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barn(inVertical)">
                                      <p:cBhvr>
                                        <p:cTn id="17" dur="500"/>
                                        <p:tgtEl>
                                          <p:spTgt spid="20"/>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barn(inVertical)">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barn(inVertical)">
                                      <p:cBhvr>
                                        <p:cTn id="27" dur="500"/>
                                        <p:tgtEl>
                                          <p:spTgt spid="24"/>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grpId="0" nodeType="click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barn(inVertical)">
                                      <p:cBhvr>
                                        <p:cTn id="32" dur="500"/>
                                        <p:tgtEl>
                                          <p:spTgt spid="25"/>
                                        </p:tgtEl>
                                      </p:cBhvr>
                                    </p:animEffect>
                                  </p:childTnLst>
                                </p:cTn>
                              </p:par>
                            </p:childTnLst>
                          </p:cTn>
                        </p:par>
                      </p:childTnLst>
                    </p:cTn>
                  </p:par>
                  <p:par>
                    <p:cTn id="33" fill="hold">
                      <p:stCondLst>
                        <p:cond delay="indefinite"/>
                      </p:stCondLst>
                      <p:childTnLst>
                        <p:par>
                          <p:cTn id="34" fill="hold">
                            <p:stCondLst>
                              <p:cond delay="0"/>
                            </p:stCondLst>
                            <p:childTnLst>
                              <p:par>
                                <p:cTn id="35" presetID="16" presetClass="entr" presetSubtype="21" fill="hold" grpId="0" nodeType="clickEffect">
                                  <p:stCondLst>
                                    <p:cond delay="0"/>
                                  </p:stCondLst>
                                  <p:childTnLst>
                                    <p:set>
                                      <p:cBhvr>
                                        <p:cTn id="36" dur="1" fill="hold">
                                          <p:stCondLst>
                                            <p:cond delay="0"/>
                                          </p:stCondLst>
                                        </p:cTn>
                                        <p:tgtEl>
                                          <p:spTgt spid="26"/>
                                        </p:tgtEl>
                                        <p:attrNameLst>
                                          <p:attrName>style.visibility</p:attrName>
                                        </p:attrNameLst>
                                      </p:cBhvr>
                                      <p:to>
                                        <p:strVal val="visible"/>
                                      </p:to>
                                    </p:set>
                                    <p:animEffect transition="in" filter="barn(inVertical)">
                                      <p:cBhvr>
                                        <p:cTn id="3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20" grpId="0"/>
      <p:bldP spid="24" grpId="0"/>
      <p:bldP spid="25" grpId="0"/>
      <p:bldP spid="26"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777846" y="118538"/>
            <a:ext cx="11157480" cy="523220"/>
          </a:xfrm>
          <a:prstGeom prst="rect">
            <a:avLst/>
          </a:prstGeom>
          <a:noFill/>
        </p:spPr>
        <p:txBody>
          <a:bodyPr wrap="square" rtlCol="0">
            <a:spAutoFit/>
          </a:bodyPr>
          <a:lstStyle/>
          <a:p>
            <a:r>
              <a:rPr lang="zh-CN" altLang="en-US" sz="2800" b="1" dirty="0">
                <a:latin typeface="微软雅黑" panose="020B0503020204020204" pitchFamily="34" charset="-122"/>
                <a:ea typeface="微软雅黑" panose="020B0503020204020204" pitchFamily="34" charset="-122"/>
              </a:rPr>
              <a:t>基于固定方差的参数初始化</a:t>
            </a:r>
            <a:endParaRPr lang="zh-CN" altLang="en-US" sz="2800" b="1" dirty="0">
              <a:latin typeface="微软雅黑" panose="020B0503020204020204" pitchFamily="34" charset="-122"/>
              <a:ea typeface="微软雅黑" panose="020B0503020204020204" pitchFamily="34" charset="-122"/>
            </a:endParaRPr>
          </a:p>
        </p:txBody>
      </p:sp>
      <p:sp>
        <p:nvSpPr>
          <p:cNvPr id="13" name="文本框 12"/>
          <p:cNvSpPr txBox="1"/>
          <p:nvPr/>
        </p:nvSpPr>
        <p:spPr>
          <a:xfrm>
            <a:off x="198375" y="1019479"/>
            <a:ext cx="11795250" cy="759276"/>
          </a:xfrm>
          <a:prstGeom prst="rect">
            <a:avLst/>
          </a:prstGeom>
          <a:noFill/>
        </p:spPr>
        <p:txBody>
          <a:bodyPr wrap="square" rtlCol="0">
            <a:noAutofit/>
          </a:bodyPr>
          <a:lstStyle/>
          <a:p>
            <a:pPr marL="457200" indent="-457200">
              <a:lnSpc>
                <a:spcPct val="150000"/>
              </a:lnSpc>
              <a:buFont typeface="Wingdings" panose="05000000000000000000" pitchFamily="2" charset="2"/>
              <a:buChar char="Ø"/>
            </a:pPr>
            <a:r>
              <a:rPr lang="zh-CN" altLang="en-US" sz="2800" dirty="0">
                <a:latin typeface="微软雅黑" panose="020B0503020204020204" pitchFamily="34" charset="-122"/>
                <a:ea typeface="微软雅黑" panose="020B0503020204020204" pitchFamily="34" charset="-122"/>
              </a:rPr>
              <a:t>高斯分布初始化：从一个固定均值和方差的高斯分布进行随机初始化。</a:t>
            </a:r>
            <a:endParaRPr lang="zh-CN" altLang="en-US" sz="2800" dirty="0">
              <a:latin typeface="微软雅黑" panose="020B0503020204020204" pitchFamily="34" charset="-122"/>
              <a:ea typeface="微软雅黑" panose="020B0503020204020204" pitchFamily="34" charset="-122"/>
            </a:endParaRPr>
          </a:p>
        </p:txBody>
      </p:sp>
      <p:sp>
        <p:nvSpPr>
          <p:cNvPr id="14" name="文本框 13"/>
          <p:cNvSpPr txBox="1"/>
          <p:nvPr/>
        </p:nvSpPr>
        <p:spPr>
          <a:xfrm>
            <a:off x="198375" y="1920420"/>
            <a:ext cx="11795250" cy="759276"/>
          </a:xfrm>
          <a:prstGeom prst="rect">
            <a:avLst/>
          </a:prstGeom>
          <a:noFill/>
        </p:spPr>
        <p:txBody>
          <a:bodyPr wrap="square" rtlCol="0">
            <a:noAutofit/>
          </a:bodyPr>
          <a:lstStyle/>
          <a:p>
            <a:pPr marL="457200" indent="-457200">
              <a:lnSpc>
                <a:spcPct val="150000"/>
              </a:lnSpc>
              <a:buFont typeface="Wingdings" panose="05000000000000000000" pitchFamily="2" charset="2"/>
              <a:buChar char="Ø"/>
            </a:pPr>
            <a:r>
              <a:rPr lang="zh-CN" altLang="en-US" sz="2800" dirty="0">
                <a:latin typeface="微软雅黑" panose="020B0503020204020204" pitchFamily="34" charset="-122"/>
                <a:ea typeface="微软雅黑" panose="020B0503020204020204" pitchFamily="34" charset="-122"/>
              </a:rPr>
              <a:t>均匀分布初始化：在一个区间</a:t>
            </a:r>
            <a:r>
              <a:rPr lang="en-US" altLang="zh-CN" sz="2800" dirty="0">
                <a:latin typeface="微软雅黑" panose="020B0503020204020204" pitchFamily="34" charset="-122"/>
                <a:ea typeface="微软雅黑" panose="020B0503020204020204" pitchFamily="34" charset="-122"/>
              </a:rPr>
              <a:t>[−r, r]</a:t>
            </a:r>
            <a:r>
              <a:rPr lang="zh-CN" altLang="en-US" sz="2800" dirty="0">
                <a:latin typeface="微软雅黑" panose="020B0503020204020204" pitchFamily="34" charset="-122"/>
                <a:ea typeface="微软雅黑" panose="020B0503020204020204" pitchFamily="34" charset="-122"/>
              </a:rPr>
              <a:t>内采用均匀分布来初始化参数。</a:t>
            </a:r>
            <a:endParaRPr lang="zh-CN" altLang="en-US" sz="2800" dirty="0">
              <a:latin typeface="微软雅黑" panose="020B0503020204020204" pitchFamily="34" charset="-122"/>
              <a:ea typeface="微软雅黑" panose="020B0503020204020204" pitchFamily="34" charset="-122"/>
            </a:endParaRPr>
          </a:p>
        </p:txBody>
      </p:sp>
      <p:grpSp>
        <p:nvGrpSpPr>
          <p:cNvPr id="8" name="组合 7"/>
          <p:cNvGrpSpPr/>
          <p:nvPr/>
        </p:nvGrpSpPr>
        <p:grpSpPr>
          <a:xfrm>
            <a:off x="612650" y="2941025"/>
            <a:ext cx="11795250" cy="3810028"/>
            <a:chOff x="612650" y="2941025"/>
            <a:chExt cx="11795250" cy="3810028"/>
          </a:xfrm>
        </p:grpSpPr>
        <p:pic>
          <p:nvPicPr>
            <p:cNvPr id="22589" name="Picture 61" descr="preview"/>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625600" y="2941025"/>
              <a:ext cx="8458200" cy="2874466"/>
            </a:xfrm>
            <a:prstGeom prst="rect">
              <a:avLst/>
            </a:prstGeom>
            <a:noFill/>
            <a:extLst>
              <a:ext uri="{909E8E84-426E-40DD-AFC4-6F175D3DCCD1}">
                <a14:hiddenFill xmlns:a14="http://schemas.microsoft.com/office/drawing/2010/main">
                  <a:solidFill>
                    <a:srgbClr val="FFFFFF"/>
                  </a:solidFill>
                </a14:hiddenFill>
              </a:ext>
            </a:extLst>
          </p:spPr>
        </p:pic>
        <p:sp>
          <p:nvSpPr>
            <p:cNvPr id="25" name="文本框 24"/>
            <p:cNvSpPr txBox="1"/>
            <p:nvPr/>
          </p:nvSpPr>
          <p:spPr>
            <a:xfrm>
              <a:off x="612650" y="5991777"/>
              <a:ext cx="11795250" cy="759276"/>
            </a:xfrm>
            <a:prstGeom prst="rect">
              <a:avLst/>
            </a:prstGeom>
            <a:noFill/>
          </p:spPr>
          <p:txBody>
            <a:bodyPr wrap="square" rtlCol="0">
              <a:noAutofit/>
            </a:bodyPr>
            <a:lstStyle/>
            <a:p>
              <a:pPr>
                <a:lnSpc>
                  <a:spcPct val="150000"/>
                </a:lnSpc>
              </a:pPr>
              <a:r>
                <a:rPr lang="en-US" altLang="zh-CN" sz="2000" dirty="0">
                  <a:latin typeface="微软雅黑" panose="020B0503020204020204" pitchFamily="34" charset="-122"/>
                  <a:ea typeface="微软雅黑" panose="020B0503020204020204" pitchFamily="34" charset="-122"/>
                </a:rPr>
                <a:t>10</a:t>
              </a:r>
              <a:r>
                <a:rPr lang="zh-CN" altLang="en-US" sz="2000" dirty="0">
                  <a:latin typeface="微软雅黑" panose="020B0503020204020204" pitchFamily="34" charset="-122"/>
                  <a:ea typeface="微软雅黑" panose="020B0503020204020204" pitchFamily="34" charset="-122"/>
                </a:rPr>
                <a:t>层网络，</a:t>
              </a:r>
              <a:r>
                <a:rPr lang="en-US" altLang="zh-CN" sz="2000" dirty="0">
                  <a:latin typeface="微软雅黑" panose="020B0503020204020204" pitchFamily="34" charset="-122"/>
                  <a:ea typeface="微软雅黑" panose="020B0503020204020204" pitchFamily="34" charset="-122"/>
                </a:rPr>
                <a:t>tanh</a:t>
              </a:r>
              <a:r>
                <a:rPr lang="zh-CN" altLang="en-US" sz="2000" dirty="0">
                  <a:latin typeface="微软雅黑" panose="020B0503020204020204" pitchFamily="34" charset="-122"/>
                  <a:ea typeface="微软雅黑" panose="020B0503020204020204" pitchFamily="34" charset="-122"/>
                </a:rPr>
                <a:t>，每一层的参数都是随机正态分布（</a:t>
              </a:r>
              <a:r>
                <a:rPr lang="en-US" altLang="zh-CN" sz="2000" dirty="0">
                  <a:latin typeface="微软雅黑" panose="020B0503020204020204" pitchFamily="34" charset="-122"/>
                  <a:ea typeface="微软雅黑" panose="020B0503020204020204" pitchFamily="34" charset="-122"/>
                </a:rPr>
                <a:t>0</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0.01) </a:t>
              </a:r>
              <a:r>
                <a:rPr lang="zh-CN" altLang="en-US" sz="2000" dirty="0">
                  <a:latin typeface="微软雅黑" panose="020B0503020204020204" pitchFamily="34" charset="-122"/>
                  <a:ea typeface="微软雅黑" panose="020B0503020204020204" pitchFamily="34" charset="-122"/>
                </a:rPr>
                <a:t>每一层输出值分布的直方图</a:t>
              </a:r>
              <a:endParaRPr lang="zh-CN" altLang="en-US" sz="2000" dirty="0">
                <a:latin typeface="微软雅黑" panose="020B0503020204020204" pitchFamily="34" charset="-122"/>
                <a:ea typeface="微软雅黑" panose="020B0503020204020204" pitchFamily="34" charset="-122"/>
              </a:endParaRPr>
            </a:p>
          </p:txBody>
        </p:sp>
      </p:grpSp>
      <p:sp>
        <p:nvSpPr>
          <p:cNvPr id="26" name="文本框 25"/>
          <p:cNvSpPr txBox="1"/>
          <p:nvPr/>
        </p:nvSpPr>
        <p:spPr>
          <a:xfrm>
            <a:off x="10252988" y="4005088"/>
            <a:ext cx="1389513" cy="759276"/>
          </a:xfrm>
          <a:prstGeom prst="rect">
            <a:avLst/>
          </a:prstGeom>
          <a:noFill/>
        </p:spPr>
        <p:txBody>
          <a:bodyPr wrap="square" rtlCol="0">
            <a:noAutofit/>
          </a:bodyPr>
          <a:lstStyle/>
          <a:p>
            <a:pPr>
              <a:lnSpc>
                <a:spcPct val="150000"/>
              </a:lnSpc>
            </a:pPr>
            <a:r>
              <a:rPr lang="zh-CN" altLang="en-US" sz="2800" dirty="0">
                <a:solidFill>
                  <a:srgbClr val="FF0000"/>
                </a:solidFill>
                <a:latin typeface="微软雅黑" panose="020B0503020204020204" pitchFamily="34" charset="-122"/>
                <a:ea typeface="微软雅黑" panose="020B0503020204020204" pitchFamily="34" charset="-122"/>
              </a:rPr>
              <a:t>输出信号消失！</a:t>
            </a:r>
            <a:endParaRPr lang="zh-CN" altLang="en-US" sz="2800" dirty="0">
              <a:solidFill>
                <a:srgbClr val="FF000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arn(inVertical)">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barn(inVertical)">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barn(inVertical)">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barn(inVertical)">
                                      <p:cBhvr>
                                        <p:cTn id="22"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26"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917546" y="105838"/>
            <a:ext cx="11157480" cy="523220"/>
          </a:xfrm>
          <a:prstGeom prst="rect">
            <a:avLst/>
          </a:prstGeom>
          <a:noFill/>
        </p:spPr>
        <p:txBody>
          <a:bodyPr wrap="square" rtlCol="0">
            <a:spAutoFit/>
          </a:bodyPr>
          <a:lstStyle/>
          <a:p>
            <a:r>
              <a:rPr lang="zh-CN" altLang="en-US" sz="2800" b="1" dirty="0">
                <a:solidFill>
                  <a:srgbClr val="000000"/>
                </a:solidFill>
                <a:latin typeface="微软雅黑" panose="020B0503020204020204" pitchFamily="34" charset="-122"/>
                <a:ea typeface="微软雅黑" panose="020B0503020204020204" pitchFamily="34" charset="-122"/>
              </a:rPr>
              <a:t>基于方差缩放的参数初始化</a:t>
            </a:r>
            <a:endParaRPr lang="zh-CN" altLang="en-US" sz="2800" b="1" dirty="0">
              <a:solidFill>
                <a:srgbClr val="000000"/>
              </a:solidFill>
              <a:latin typeface="微软雅黑" panose="020B0503020204020204" pitchFamily="34" charset="-122"/>
              <a:ea typeface="微软雅黑" panose="020B0503020204020204" pitchFamily="34" charset="-122"/>
            </a:endParaRPr>
          </a:p>
        </p:txBody>
      </p:sp>
      <p:pic>
        <p:nvPicPr>
          <p:cNvPr id="2765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90786" y="1190625"/>
            <a:ext cx="10287000" cy="1200150"/>
          </a:xfrm>
          <a:prstGeom prst="rect">
            <a:avLst/>
          </a:prstGeom>
          <a:noFill/>
          <a:extLst>
            <a:ext uri="{909E8E84-426E-40DD-AFC4-6F175D3DCCD1}">
              <a14:hiddenFill xmlns:a14="http://schemas.microsoft.com/office/drawing/2010/main">
                <a:solidFill>
                  <a:srgbClr val="FFFFFF"/>
                </a:solidFill>
              </a14:hiddenFill>
            </a:ext>
          </a:extLst>
        </p:spPr>
      </p:pic>
      <p:grpSp>
        <p:nvGrpSpPr>
          <p:cNvPr id="4" name="组合 3"/>
          <p:cNvGrpSpPr/>
          <p:nvPr/>
        </p:nvGrpSpPr>
        <p:grpSpPr>
          <a:xfrm>
            <a:off x="237765" y="2870200"/>
            <a:ext cx="9577748" cy="838200"/>
            <a:chOff x="237765" y="2870200"/>
            <a:chExt cx="9577748" cy="838200"/>
          </a:xfrm>
        </p:grpSpPr>
        <p:sp>
          <p:nvSpPr>
            <p:cNvPr id="3" name="文本框 2"/>
            <p:cNvSpPr txBox="1"/>
            <p:nvPr/>
          </p:nvSpPr>
          <p:spPr>
            <a:xfrm>
              <a:off x="237765" y="2870200"/>
              <a:ext cx="8868135" cy="838200"/>
            </a:xfrm>
            <a:prstGeom prst="rect">
              <a:avLst/>
            </a:prstGeom>
            <a:noFill/>
          </p:spPr>
          <p:txBody>
            <a:bodyPr wrap="square" rtlCol="0">
              <a:noAutofit/>
            </a:bodyPr>
            <a:lstStyle/>
            <a:p>
              <a:pPr>
                <a:lnSpc>
                  <a:spcPct val="150000"/>
                </a:lnSpc>
              </a:pPr>
              <a:r>
                <a:rPr lang="zh-CN" altLang="en-US" sz="2800" dirty="0">
                  <a:latin typeface="微软雅黑" panose="020B0503020204020204" pitchFamily="34" charset="-122"/>
                  <a:ea typeface="微软雅黑" panose="020B0503020204020204" pitchFamily="34" charset="-122"/>
                </a:rPr>
                <a:t>假设所有激活函数都是线性：</a:t>
              </a:r>
              <a:endParaRPr lang="zh-CN" altLang="en-US" sz="2800" dirty="0">
                <a:latin typeface="微软雅黑" panose="020B0503020204020204" pitchFamily="34" charset="-122"/>
                <a:ea typeface="微软雅黑" panose="020B0503020204020204" pitchFamily="34" charset="-122"/>
              </a:endParaRPr>
            </a:p>
            <a:p>
              <a:pPr>
                <a:lnSpc>
                  <a:spcPct val="150000"/>
                </a:lnSpc>
              </a:pPr>
              <a:endParaRPr lang="zh-CN" altLang="en-US" sz="3200" dirty="0">
                <a:solidFill>
                  <a:srgbClr val="000000"/>
                </a:solidFill>
                <a:latin typeface="微软雅黑" panose="020B0503020204020204" pitchFamily="34" charset="-122"/>
                <a:ea typeface="微软雅黑" panose="020B0503020204020204" pitchFamily="34" charset="-122"/>
              </a:endParaRPr>
            </a:p>
            <a:p>
              <a:pPr>
                <a:lnSpc>
                  <a:spcPct val="150000"/>
                </a:lnSpc>
              </a:pPr>
              <a:endParaRPr lang="en-US" altLang="zh-CN" sz="3200" dirty="0">
                <a:solidFill>
                  <a:srgbClr val="000000"/>
                </a:solidFill>
                <a:latin typeface="微软雅黑" panose="020B0503020204020204" pitchFamily="34" charset="-122"/>
                <a:ea typeface="微软雅黑" panose="020B0503020204020204" pitchFamily="34" charset="-122"/>
              </a:endParaRPr>
            </a:p>
          </p:txBody>
        </p:sp>
        <p:graphicFrame>
          <p:nvGraphicFramePr>
            <p:cNvPr id="7" name="对象 6"/>
            <p:cNvGraphicFramePr>
              <a:graphicFrameLocks noChangeAspect="1"/>
            </p:cNvGraphicFramePr>
            <p:nvPr/>
          </p:nvGraphicFramePr>
          <p:xfrm>
            <a:off x="5121275" y="2986087"/>
            <a:ext cx="4694238" cy="606425"/>
          </p:xfrm>
          <a:graphic>
            <a:graphicData uri="http://schemas.openxmlformats.org/presentationml/2006/ole">
              <mc:AlternateContent xmlns:mc="http://schemas.openxmlformats.org/markup-compatibility/2006">
                <mc:Choice xmlns:v="urn:schemas-microsoft-com:vml" Requires="v">
                  <p:oleObj spid="_x0000_s20545" name="Equation" r:id="rId2" imgW="42367200" imgH="5486400" progId="Equation.DSMT4">
                    <p:embed/>
                  </p:oleObj>
                </mc:Choice>
                <mc:Fallback>
                  <p:oleObj name="Equation" r:id="rId2" imgW="42367200" imgH="5486400" progId="Equation.DSMT4">
                    <p:embed/>
                    <p:pic>
                      <p:nvPicPr>
                        <p:cNvPr id="0" name="对象 10"/>
                        <p:cNvPicPr/>
                        <p:nvPr/>
                      </p:nvPicPr>
                      <p:blipFill>
                        <a:blip r:embed="rId3"/>
                        <a:stretch>
                          <a:fillRect/>
                        </a:stretch>
                      </p:blipFill>
                      <p:spPr>
                        <a:xfrm>
                          <a:off x="5121275" y="2986087"/>
                          <a:ext cx="4694238" cy="606425"/>
                        </a:xfrm>
                        <a:prstGeom prst="rect">
                          <a:avLst/>
                        </a:prstGeom>
                      </p:spPr>
                    </p:pic>
                  </p:oleObj>
                </mc:Fallback>
              </mc:AlternateContent>
            </a:graphicData>
          </a:graphic>
        </p:graphicFrame>
      </p:grpSp>
      <p:sp>
        <p:nvSpPr>
          <p:cNvPr id="9" name="文本框 8"/>
          <p:cNvSpPr txBox="1"/>
          <p:nvPr/>
        </p:nvSpPr>
        <p:spPr>
          <a:xfrm>
            <a:off x="237765" y="3592512"/>
            <a:ext cx="8868135" cy="838200"/>
          </a:xfrm>
          <a:prstGeom prst="rect">
            <a:avLst/>
          </a:prstGeom>
          <a:noFill/>
        </p:spPr>
        <p:txBody>
          <a:bodyPr wrap="square" rtlCol="0">
            <a:noAutofit/>
          </a:bodyPr>
          <a:lstStyle/>
          <a:p>
            <a:pPr>
              <a:lnSpc>
                <a:spcPct val="150000"/>
              </a:lnSpc>
            </a:pPr>
            <a:r>
              <a:rPr lang="en-US" altLang="zh-CN" sz="2800" b="1" dirty="0">
                <a:latin typeface="微软雅黑" panose="020B0503020204020204" pitchFamily="34" charset="-122"/>
                <a:ea typeface="微软雅黑" panose="020B0503020204020204" pitchFamily="34" charset="-122"/>
              </a:rPr>
              <a:t>W</a:t>
            </a:r>
            <a:r>
              <a:rPr lang="zh-CN" altLang="en-US" sz="2800" dirty="0">
                <a:latin typeface="微软雅黑" panose="020B0503020204020204" pitchFamily="34" charset="-122"/>
                <a:ea typeface="微软雅黑" panose="020B0503020204020204" pitchFamily="34" charset="-122"/>
              </a:rPr>
              <a:t>太大</a:t>
            </a:r>
            <a:r>
              <a:rPr lang="zh-CN" altLang="en-US" sz="2800" dirty="0">
                <a:solidFill>
                  <a:srgbClr val="FF0000"/>
                </a:solidFill>
                <a:latin typeface="微软雅黑" panose="020B0503020204020204" pitchFamily="34" charset="-122"/>
                <a:ea typeface="微软雅黑" panose="020B0503020204020204" pitchFamily="34" charset="-122"/>
              </a:rPr>
              <a:t>梯度爆炸</a:t>
            </a:r>
            <a:r>
              <a:rPr lang="zh-CN" altLang="en-US" sz="2800" dirty="0">
                <a:latin typeface="微软雅黑" panose="020B0503020204020204" pitchFamily="34" charset="-122"/>
                <a:ea typeface="微软雅黑" panose="020B0503020204020204" pitchFamily="34" charset="-122"/>
              </a:rPr>
              <a:t>，</a:t>
            </a:r>
            <a:r>
              <a:rPr lang="en-US" altLang="zh-CN" sz="2800" b="1" dirty="0">
                <a:latin typeface="微软雅黑" panose="020B0503020204020204" pitchFamily="34" charset="-122"/>
                <a:ea typeface="微软雅黑" panose="020B0503020204020204" pitchFamily="34" charset="-122"/>
              </a:rPr>
              <a:t>W</a:t>
            </a:r>
            <a:r>
              <a:rPr lang="zh-CN" altLang="en-US" sz="2800" dirty="0">
                <a:latin typeface="微软雅黑" panose="020B0503020204020204" pitchFamily="34" charset="-122"/>
                <a:ea typeface="微软雅黑" panose="020B0503020204020204" pitchFamily="34" charset="-122"/>
              </a:rPr>
              <a:t>太小</a:t>
            </a:r>
            <a:r>
              <a:rPr lang="zh-CN" altLang="en-US" sz="2800" dirty="0">
                <a:solidFill>
                  <a:srgbClr val="0000FF"/>
                </a:solidFill>
                <a:latin typeface="微软雅黑" panose="020B0503020204020204" pitchFamily="34" charset="-122"/>
                <a:ea typeface="微软雅黑" panose="020B0503020204020204" pitchFamily="34" charset="-122"/>
              </a:rPr>
              <a:t>梯度消失</a:t>
            </a:r>
            <a:endParaRPr lang="zh-CN" altLang="en-US" sz="2800" dirty="0">
              <a:solidFill>
                <a:srgbClr val="0000FF"/>
              </a:solidFill>
              <a:latin typeface="微软雅黑" panose="020B0503020204020204" pitchFamily="34" charset="-122"/>
              <a:ea typeface="微软雅黑" panose="020B0503020204020204" pitchFamily="34" charset="-122"/>
            </a:endParaRPr>
          </a:p>
          <a:p>
            <a:pPr>
              <a:lnSpc>
                <a:spcPct val="150000"/>
              </a:lnSpc>
            </a:pPr>
            <a:endParaRPr lang="zh-CN" altLang="en-US" sz="3200" dirty="0">
              <a:solidFill>
                <a:srgbClr val="000000"/>
              </a:solidFill>
              <a:latin typeface="微软雅黑" panose="020B0503020204020204" pitchFamily="34" charset="-122"/>
              <a:ea typeface="微软雅黑" panose="020B0503020204020204" pitchFamily="34" charset="-122"/>
            </a:endParaRPr>
          </a:p>
          <a:p>
            <a:pPr>
              <a:lnSpc>
                <a:spcPct val="150000"/>
              </a:lnSpc>
            </a:pPr>
            <a:endParaRPr lang="en-US" altLang="zh-CN" sz="3200" dirty="0">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p:nvGrpSpPr>
        <p:grpSpPr>
          <a:xfrm>
            <a:off x="237764" y="4430712"/>
            <a:ext cx="9414236" cy="1958974"/>
            <a:chOff x="237764" y="4430712"/>
            <a:chExt cx="9414236" cy="1958974"/>
          </a:xfrm>
        </p:grpSpPr>
        <p:sp>
          <p:nvSpPr>
            <p:cNvPr id="10" name="文本框 9"/>
            <p:cNvSpPr txBox="1"/>
            <p:nvPr/>
          </p:nvSpPr>
          <p:spPr>
            <a:xfrm>
              <a:off x="237764" y="4430712"/>
              <a:ext cx="8868135" cy="838200"/>
            </a:xfrm>
            <a:prstGeom prst="rect">
              <a:avLst/>
            </a:prstGeom>
            <a:noFill/>
          </p:spPr>
          <p:txBody>
            <a:bodyPr wrap="square" rtlCol="0">
              <a:noAutofit/>
            </a:bodyPr>
            <a:lstStyle/>
            <a:p>
              <a:pPr>
                <a:lnSpc>
                  <a:spcPct val="150000"/>
                </a:lnSpc>
              </a:pPr>
              <a:r>
                <a:rPr lang="zh-CN" altLang="en-US" sz="2800" dirty="0">
                  <a:latin typeface="微软雅黑" panose="020B0503020204020204" pitchFamily="34" charset="-122"/>
                  <a:ea typeface="微软雅黑" panose="020B0503020204020204" pitchFamily="34" charset="-122"/>
                </a:rPr>
                <a:t>为了阻止梯度爆炸或消失，需要：</a:t>
              </a:r>
              <a:endParaRPr lang="en-US" altLang="zh-CN" sz="2800" dirty="0">
                <a:latin typeface="微软雅黑" panose="020B0503020204020204" pitchFamily="34" charset="-122"/>
                <a:ea typeface="微软雅黑" panose="020B0503020204020204" pitchFamily="34" charset="-122"/>
              </a:endParaRPr>
            </a:p>
            <a:p>
              <a:pPr>
                <a:lnSpc>
                  <a:spcPct val="150000"/>
                </a:lnSpc>
              </a:pPr>
              <a:r>
                <a:rPr lang="en-US" altLang="zh-CN" sz="2800" dirty="0">
                  <a:solidFill>
                    <a:srgbClr val="000000"/>
                  </a:solidFill>
                  <a:latin typeface="微软雅黑" panose="020B0503020204020204" pitchFamily="34" charset="-122"/>
                  <a:ea typeface="微软雅黑" panose="020B0503020204020204" pitchFamily="34" charset="-122"/>
                </a:rPr>
                <a:t>1.</a:t>
              </a:r>
              <a:r>
                <a:rPr lang="zh-CN" altLang="en-US" sz="2800" dirty="0">
                  <a:solidFill>
                    <a:srgbClr val="000000"/>
                  </a:solidFill>
                  <a:latin typeface="微软雅黑" panose="020B0503020204020204" pitchFamily="34" charset="-122"/>
                  <a:ea typeface="微软雅黑" panose="020B0503020204020204" pitchFamily="34" charset="-122"/>
                </a:rPr>
                <a:t>激活值的均值应为零。</a:t>
              </a:r>
              <a:endParaRPr lang="en-US" altLang="zh-CN" sz="2800" dirty="0">
                <a:solidFill>
                  <a:srgbClr val="000000"/>
                </a:solidFill>
                <a:latin typeface="微软雅黑" panose="020B0503020204020204" pitchFamily="34" charset="-122"/>
                <a:ea typeface="微软雅黑" panose="020B0503020204020204" pitchFamily="34" charset="-122"/>
              </a:endParaRPr>
            </a:p>
            <a:p>
              <a:pPr>
                <a:lnSpc>
                  <a:spcPct val="150000"/>
                </a:lnSpc>
              </a:pPr>
              <a:r>
                <a:rPr lang="en-US" altLang="zh-CN" sz="2800" dirty="0">
                  <a:solidFill>
                    <a:srgbClr val="000000"/>
                  </a:solidFill>
                  <a:latin typeface="微软雅黑" panose="020B0503020204020204" pitchFamily="34" charset="-122"/>
                  <a:ea typeface="微软雅黑" panose="020B0503020204020204" pitchFamily="34" charset="-122"/>
                </a:rPr>
                <a:t>2.</a:t>
              </a:r>
              <a:r>
                <a:rPr lang="zh-CN" altLang="en-US" sz="2800" dirty="0">
                  <a:solidFill>
                    <a:srgbClr val="000000"/>
                  </a:solidFill>
                  <a:latin typeface="微软雅黑" panose="020B0503020204020204" pitchFamily="34" charset="-122"/>
                  <a:ea typeface="微软雅黑" panose="020B0503020204020204" pitchFamily="34" charset="-122"/>
                </a:rPr>
                <a:t>每一层激活值的方差应该保持一致。</a:t>
              </a:r>
              <a:endParaRPr lang="zh-CN" altLang="en-US" sz="3200" dirty="0">
                <a:solidFill>
                  <a:srgbClr val="000000"/>
                </a:solidFill>
                <a:latin typeface="微软雅黑" panose="020B0503020204020204" pitchFamily="34" charset="-122"/>
                <a:ea typeface="微软雅黑" panose="020B0503020204020204" pitchFamily="34" charset="-122"/>
              </a:endParaRPr>
            </a:p>
            <a:p>
              <a:pPr>
                <a:lnSpc>
                  <a:spcPct val="150000"/>
                </a:lnSpc>
              </a:pPr>
              <a:endParaRPr lang="en-US" altLang="zh-CN" sz="3200" dirty="0">
                <a:solidFill>
                  <a:srgbClr val="000000"/>
                </a:solidFill>
                <a:latin typeface="微软雅黑" panose="020B0503020204020204" pitchFamily="34" charset="-122"/>
                <a:ea typeface="微软雅黑" panose="020B0503020204020204" pitchFamily="34" charset="-122"/>
              </a:endParaRPr>
            </a:p>
          </p:txBody>
        </p:sp>
        <p:graphicFrame>
          <p:nvGraphicFramePr>
            <p:cNvPr id="11" name="对象 10"/>
            <p:cNvGraphicFramePr>
              <a:graphicFrameLocks noChangeAspect="1"/>
            </p:cNvGraphicFramePr>
            <p:nvPr/>
          </p:nvGraphicFramePr>
          <p:xfrm>
            <a:off x="4448969" y="5153024"/>
            <a:ext cx="2836862" cy="606425"/>
          </p:xfrm>
          <a:graphic>
            <a:graphicData uri="http://schemas.openxmlformats.org/presentationml/2006/ole">
              <mc:AlternateContent xmlns:mc="http://schemas.openxmlformats.org/markup-compatibility/2006">
                <mc:Choice xmlns:v="urn:schemas-microsoft-com:vml" Requires="v">
                  <p:oleObj spid="_x0000_s20546" name="Equation" r:id="rId4" imgW="25603200" imgH="5486400" progId="Equation.DSMT4">
                    <p:embed/>
                  </p:oleObj>
                </mc:Choice>
                <mc:Fallback>
                  <p:oleObj name="Equation" r:id="rId4" imgW="25603200" imgH="5486400" progId="Equation.DSMT4">
                    <p:embed/>
                    <p:pic>
                      <p:nvPicPr>
                        <p:cNvPr id="0" name="对象 6"/>
                        <p:cNvPicPr/>
                        <p:nvPr/>
                      </p:nvPicPr>
                      <p:blipFill>
                        <a:blip r:embed="rId5"/>
                        <a:stretch>
                          <a:fillRect/>
                        </a:stretch>
                      </p:blipFill>
                      <p:spPr>
                        <a:xfrm>
                          <a:off x="4448969" y="5153024"/>
                          <a:ext cx="2836862" cy="606425"/>
                        </a:xfrm>
                        <a:prstGeom prst="rect">
                          <a:avLst/>
                        </a:prstGeom>
                      </p:spPr>
                    </p:pic>
                  </p:oleObj>
                </mc:Fallback>
              </mc:AlternateContent>
            </a:graphicData>
          </a:graphic>
        </p:graphicFrame>
        <p:graphicFrame>
          <p:nvGraphicFramePr>
            <p:cNvPr id="12" name="对象 11"/>
            <p:cNvGraphicFramePr>
              <a:graphicFrameLocks noChangeAspect="1"/>
            </p:cNvGraphicFramePr>
            <p:nvPr/>
          </p:nvGraphicFramePr>
          <p:xfrm>
            <a:off x="6207125" y="5783261"/>
            <a:ext cx="3444875" cy="606425"/>
          </p:xfrm>
          <a:graphic>
            <a:graphicData uri="http://schemas.openxmlformats.org/presentationml/2006/ole">
              <mc:AlternateContent xmlns:mc="http://schemas.openxmlformats.org/markup-compatibility/2006">
                <mc:Choice xmlns:v="urn:schemas-microsoft-com:vml" Requires="v">
                  <p:oleObj spid="_x0000_s20547" name="Equation" r:id="rId6" imgW="31089600" imgH="5486400" progId="Equation.DSMT4">
                    <p:embed/>
                  </p:oleObj>
                </mc:Choice>
                <mc:Fallback>
                  <p:oleObj name="Equation" r:id="rId6" imgW="31089600" imgH="5486400" progId="Equation.DSMT4">
                    <p:embed/>
                    <p:pic>
                      <p:nvPicPr>
                        <p:cNvPr id="0" name="对象 10"/>
                        <p:cNvPicPr/>
                        <p:nvPr/>
                      </p:nvPicPr>
                      <p:blipFill>
                        <a:blip r:embed="rId7"/>
                        <a:stretch>
                          <a:fillRect/>
                        </a:stretch>
                      </p:blipFill>
                      <p:spPr>
                        <a:xfrm>
                          <a:off x="6207125" y="5783261"/>
                          <a:ext cx="3444875" cy="606425"/>
                        </a:xfrm>
                        <a:prstGeom prst="rect">
                          <a:avLst/>
                        </a:prstGeom>
                      </p:spPr>
                    </p:pic>
                  </p:oleObj>
                </mc:Fallback>
              </mc:AlternateContent>
            </a:graphicData>
          </a:graphic>
        </p:graphicFrame>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arn(inVertical)">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arn(inVertical)">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777846" y="118538"/>
            <a:ext cx="11157480" cy="523220"/>
          </a:xfrm>
          <a:prstGeom prst="rect">
            <a:avLst/>
          </a:prstGeom>
          <a:noFill/>
        </p:spPr>
        <p:txBody>
          <a:bodyPr wrap="square" rtlCol="0">
            <a:spAutoFit/>
          </a:bodyPr>
          <a:lstStyle/>
          <a:p>
            <a:r>
              <a:rPr lang="zh-CN" altLang="en-US" sz="2800" b="1" dirty="0">
                <a:solidFill>
                  <a:srgbClr val="000000"/>
                </a:solidFill>
                <a:latin typeface="微软雅黑" panose="020B0503020204020204" pitchFamily="34" charset="-122"/>
                <a:ea typeface="微软雅黑" panose="020B0503020204020204" pitchFamily="34" charset="-122"/>
              </a:rPr>
              <a:t>目录</a:t>
            </a:r>
            <a:endParaRPr lang="zh-CN" altLang="en-US" sz="2800" b="1" dirty="0">
              <a:solidFill>
                <a:srgbClr val="000000"/>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428265" y="1030144"/>
            <a:ext cx="11308466" cy="5486401"/>
          </a:xfrm>
          <a:prstGeom prst="rect">
            <a:avLst/>
          </a:prstGeom>
          <a:noFill/>
        </p:spPr>
        <p:txBody>
          <a:bodyPr wrap="square" rtlCol="0">
            <a:noAutofit/>
          </a:bodyPr>
          <a:lstStyle/>
          <a:p>
            <a:pPr>
              <a:lnSpc>
                <a:spcPct val="150000"/>
              </a:lnSpc>
            </a:pPr>
            <a:r>
              <a:rPr lang="en-US" altLang="zh-CN" sz="3200" dirty="0">
                <a:solidFill>
                  <a:srgbClr val="0000FF"/>
                </a:solidFill>
                <a:latin typeface="微软雅黑" panose="020B0503020204020204" pitchFamily="34" charset="-122"/>
                <a:ea typeface="微软雅黑" panose="020B0503020204020204" pitchFamily="34" charset="-122"/>
              </a:rPr>
              <a:t>5.1 </a:t>
            </a:r>
            <a:r>
              <a:rPr lang="zh-CN" altLang="en-US" sz="3200" dirty="0">
                <a:solidFill>
                  <a:srgbClr val="0000FF"/>
                </a:solidFill>
                <a:latin typeface="微软雅黑" panose="020B0503020204020204" pitchFamily="34" charset="-122"/>
                <a:ea typeface="微软雅黑" panose="020B0503020204020204" pitchFamily="34" charset="-122"/>
              </a:rPr>
              <a:t>网络优化</a:t>
            </a:r>
            <a:endParaRPr lang="en-US" altLang="zh-CN" sz="3200" dirty="0">
              <a:solidFill>
                <a:srgbClr val="0000FF"/>
              </a:solidFill>
              <a:latin typeface="微软雅黑" panose="020B0503020204020204" pitchFamily="34" charset="-122"/>
              <a:ea typeface="微软雅黑" panose="020B0503020204020204" pitchFamily="34" charset="-122"/>
            </a:endParaRPr>
          </a:p>
          <a:p>
            <a:pPr>
              <a:lnSpc>
                <a:spcPct val="150000"/>
              </a:lnSpc>
            </a:pPr>
            <a:r>
              <a:rPr lang="en-US" altLang="zh-CN" sz="3200" dirty="0">
                <a:latin typeface="微软雅黑" panose="020B0503020204020204" pitchFamily="34" charset="-122"/>
                <a:ea typeface="微软雅黑" panose="020B0503020204020204" pitchFamily="34" charset="-122"/>
              </a:rPr>
              <a:t>5.2 </a:t>
            </a:r>
            <a:r>
              <a:rPr lang="zh-CN" altLang="en-US" sz="3200" dirty="0">
                <a:latin typeface="微软雅黑" panose="020B0503020204020204" pitchFamily="34" charset="-122"/>
                <a:ea typeface="微软雅黑" panose="020B0503020204020204" pitchFamily="34" charset="-122"/>
              </a:rPr>
              <a:t>小批量梯度下降</a:t>
            </a:r>
            <a:endParaRPr lang="en-US" altLang="zh-CN" sz="3200" dirty="0">
              <a:latin typeface="微软雅黑" panose="020B0503020204020204" pitchFamily="34" charset="-122"/>
              <a:ea typeface="微软雅黑" panose="020B0503020204020204" pitchFamily="34" charset="-122"/>
            </a:endParaRPr>
          </a:p>
          <a:p>
            <a:pPr>
              <a:lnSpc>
                <a:spcPct val="150000"/>
              </a:lnSpc>
            </a:pPr>
            <a:r>
              <a:rPr lang="en-US" altLang="zh-CN" sz="3200" dirty="0">
                <a:latin typeface="微软雅黑" panose="020B0503020204020204" pitchFamily="34" charset="-122"/>
                <a:ea typeface="微软雅黑" panose="020B0503020204020204" pitchFamily="34" charset="-122"/>
              </a:rPr>
              <a:t>5.3 </a:t>
            </a:r>
            <a:r>
              <a:rPr lang="zh-CN" altLang="en-US" sz="3200" dirty="0">
                <a:latin typeface="微软雅黑" panose="020B0503020204020204" pitchFamily="34" charset="-122"/>
                <a:ea typeface="微软雅黑" panose="020B0503020204020204" pitchFamily="34" charset="-122"/>
              </a:rPr>
              <a:t>学习率与梯度优化</a:t>
            </a:r>
            <a:endParaRPr lang="en-US" altLang="zh-CN" sz="3200" dirty="0">
              <a:latin typeface="微软雅黑" panose="020B0503020204020204" pitchFamily="34" charset="-122"/>
              <a:ea typeface="微软雅黑" panose="020B0503020204020204" pitchFamily="34" charset="-122"/>
            </a:endParaRPr>
          </a:p>
          <a:p>
            <a:pPr>
              <a:lnSpc>
                <a:spcPct val="150000"/>
              </a:lnSpc>
            </a:pPr>
            <a:r>
              <a:rPr lang="en-US" altLang="zh-CN" sz="3200" dirty="0">
                <a:latin typeface="微软雅黑" panose="020B0503020204020204" pitchFamily="34" charset="-122"/>
                <a:ea typeface="微软雅黑" panose="020B0503020204020204" pitchFamily="34" charset="-122"/>
              </a:rPr>
              <a:t>5.4 </a:t>
            </a:r>
            <a:r>
              <a:rPr lang="zh-CN" altLang="en-US" sz="3200" dirty="0">
                <a:latin typeface="微软雅黑" panose="020B0503020204020204" pitchFamily="34" charset="-122"/>
                <a:ea typeface="微软雅黑" panose="020B0503020204020204" pitchFamily="34" charset="-122"/>
              </a:rPr>
              <a:t>参数初始化与数据预处理</a:t>
            </a:r>
            <a:endParaRPr lang="en-US" altLang="zh-CN" sz="3200" dirty="0">
              <a:latin typeface="微软雅黑" panose="020B0503020204020204" pitchFamily="34" charset="-122"/>
              <a:ea typeface="微软雅黑" panose="020B0503020204020204" pitchFamily="34" charset="-122"/>
            </a:endParaRPr>
          </a:p>
          <a:p>
            <a:pPr>
              <a:lnSpc>
                <a:spcPct val="150000"/>
              </a:lnSpc>
            </a:pPr>
            <a:r>
              <a:rPr lang="en-US" altLang="zh-CN" sz="3200" dirty="0">
                <a:latin typeface="微软雅黑" panose="020B0503020204020204" pitchFamily="34" charset="-122"/>
                <a:ea typeface="微软雅黑" panose="020B0503020204020204" pitchFamily="34" charset="-122"/>
              </a:rPr>
              <a:t>5.5 </a:t>
            </a:r>
            <a:r>
              <a:rPr lang="zh-CN" altLang="en-US" sz="3200" dirty="0">
                <a:latin typeface="微软雅黑" panose="020B0503020204020204" pitchFamily="34" charset="-122"/>
                <a:ea typeface="微软雅黑" panose="020B0503020204020204" pitchFamily="34" charset="-122"/>
              </a:rPr>
              <a:t>逐层归一化</a:t>
            </a:r>
            <a:endParaRPr lang="en-US" altLang="zh-CN" sz="3200" dirty="0">
              <a:latin typeface="微软雅黑" panose="020B0503020204020204" pitchFamily="34" charset="-122"/>
              <a:ea typeface="微软雅黑" panose="020B0503020204020204" pitchFamily="34" charset="-122"/>
            </a:endParaRPr>
          </a:p>
          <a:p>
            <a:pPr>
              <a:lnSpc>
                <a:spcPct val="150000"/>
              </a:lnSpc>
            </a:pPr>
            <a:r>
              <a:rPr lang="en-US" altLang="zh-CN" sz="3200" dirty="0">
                <a:latin typeface="微软雅黑" panose="020B0503020204020204" pitchFamily="34" charset="-122"/>
                <a:ea typeface="微软雅黑" panose="020B0503020204020204" pitchFamily="34" charset="-122"/>
              </a:rPr>
              <a:t>5.6 </a:t>
            </a:r>
            <a:r>
              <a:rPr lang="zh-CN" altLang="en-US" sz="3200" dirty="0">
                <a:latin typeface="微软雅黑" panose="020B0503020204020204" pitchFamily="34" charset="-122"/>
                <a:ea typeface="微软雅黑" panose="020B0503020204020204" pitchFamily="34" charset="-122"/>
              </a:rPr>
              <a:t>超参数优化</a:t>
            </a:r>
            <a:endParaRPr lang="zh-CN" altLang="en-US" sz="3200" dirty="0">
              <a:latin typeface="微软雅黑" panose="020B0503020204020204" pitchFamily="34" charset="-122"/>
              <a:ea typeface="微软雅黑" panose="020B0503020204020204" pitchFamily="34" charset="-122"/>
            </a:endParaRPr>
          </a:p>
          <a:p>
            <a:pPr>
              <a:lnSpc>
                <a:spcPct val="150000"/>
              </a:lnSpc>
            </a:pPr>
            <a:r>
              <a:rPr lang="en-US" altLang="zh-CN" sz="3200" dirty="0">
                <a:latin typeface="微软雅黑" panose="020B0503020204020204" pitchFamily="34" charset="-122"/>
                <a:ea typeface="微软雅黑" panose="020B0503020204020204" pitchFamily="34" charset="-122"/>
              </a:rPr>
              <a:t>5.7 </a:t>
            </a:r>
            <a:r>
              <a:rPr lang="zh-CN" altLang="en-US" sz="3200" dirty="0">
                <a:latin typeface="微软雅黑" panose="020B0503020204020204" pitchFamily="34" charset="-122"/>
                <a:ea typeface="微软雅黑" panose="020B0503020204020204" pitchFamily="34" charset="-122"/>
              </a:rPr>
              <a:t>过拟合与正则化</a:t>
            </a:r>
            <a:endParaRPr lang="zh-CN" altLang="en-US" sz="3200" dirty="0">
              <a:latin typeface="微软雅黑" panose="020B0503020204020204" pitchFamily="34" charset="-122"/>
              <a:ea typeface="微软雅黑" panose="020B0503020204020204" pitchFamily="34" charset="-122"/>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917546" y="105838"/>
            <a:ext cx="11157480" cy="954107"/>
          </a:xfrm>
          <a:prstGeom prst="rect">
            <a:avLst/>
          </a:prstGeom>
          <a:noFill/>
        </p:spPr>
        <p:txBody>
          <a:bodyPr wrap="square" rtlCol="0">
            <a:spAutoFit/>
          </a:bodyPr>
          <a:lstStyle/>
          <a:p>
            <a:r>
              <a:rPr lang="en-US" altLang="zh-CN" sz="2800" b="1" dirty="0">
                <a:solidFill>
                  <a:srgbClr val="000000"/>
                </a:solidFill>
                <a:latin typeface="微软雅黑" panose="020B0503020204020204" pitchFamily="34" charset="-122"/>
                <a:ea typeface="微软雅黑" panose="020B0503020204020204" pitchFamily="34" charset="-122"/>
              </a:rPr>
              <a:t>Xavier</a:t>
            </a:r>
            <a:r>
              <a:rPr lang="zh-CN" altLang="en-US" sz="2800" b="1" dirty="0">
                <a:solidFill>
                  <a:srgbClr val="000000"/>
                </a:solidFill>
                <a:latin typeface="微软雅黑" panose="020B0503020204020204" pitchFamily="34" charset="-122"/>
                <a:ea typeface="微软雅黑" panose="020B0503020204020204" pitchFamily="34" charset="-122"/>
              </a:rPr>
              <a:t>初始化</a:t>
            </a:r>
            <a:endParaRPr lang="zh-CN" altLang="en-US" sz="2800" b="1" dirty="0">
              <a:solidFill>
                <a:srgbClr val="000000"/>
              </a:solidFill>
              <a:latin typeface="微软雅黑" panose="020B0503020204020204" pitchFamily="34" charset="-122"/>
              <a:ea typeface="微软雅黑" panose="020B0503020204020204" pitchFamily="34" charset="-122"/>
            </a:endParaRPr>
          </a:p>
          <a:p>
            <a:endParaRPr lang="zh-CN" altLang="en-US" sz="2800" b="1" dirty="0">
              <a:solidFill>
                <a:srgbClr val="000000"/>
              </a:solidFill>
              <a:latin typeface="微软雅黑" panose="020B0503020204020204" pitchFamily="34" charset="-122"/>
              <a:ea typeface="微软雅黑" panose="020B0503020204020204" pitchFamily="34" charset="-122"/>
            </a:endParaRPr>
          </a:p>
        </p:txBody>
      </p:sp>
      <p:grpSp>
        <p:nvGrpSpPr>
          <p:cNvPr id="3" name="组合 2"/>
          <p:cNvGrpSpPr/>
          <p:nvPr/>
        </p:nvGrpSpPr>
        <p:grpSpPr>
          <a:xfrm>
            <a:off x="116974" y="725488"/>
            <a:ext cx="7463339" cy="1214437"/>
            <a:chOff x="116974" y="725488"/>
            <a:chExt cx="7463339" cy="1214437"/>
          </a:xfrm>
        </p:grpSpPr>
        <p:graphicFrame>
          <p:nvGraphicFramePr>
            <p:cNvPr id="13" name="对象 12"/>
            <p:cNvGraphicFramePr>
              <a:graphicFrameLocks noChangeAspect="1"/>
            </p:cNvGraphicFramePr>
            <p:nvPr/>
          </p:nvGraphicFramePr>
          <p:xfrm>
            <a:off x="5046663" y="725488"/>
            <a:ext cx="2533650" cy="1214437"/>
          </p:xfrm>
          <a:graphic>
            <a:graphicData uri="http://schemas.openxmlformats.org/presentationml/2006/ole">
              <mc:AlternateContent xmlns:mc="http://schemas.openxmlformats.org/markup-compatibility/2006">
                <mc:Choice xmlns:v="urn:schemas-microsoft-com:vml" Requires="v">
                  <p:oleObj spid="_x0000_s21674" name="Equation" r:id="rId1" imgW="22860000" imgH="10972800" progId="Equation.DSMT4">
                    <p:embed/>
                  </p:oleObj>
                </mc:Choice>
                <mc:Fallback>
                  <p:oleObj name="Equation" r:id="rId1" imgW="22860000" imgH="10972800" progId="Equation.DSMT4">
                    <p:embed/>
                    <p:pic>
                      <p:nvPicPr>
                        <p:cNvPr id="0" name="对象 14"/>
                        <p:cNvPicPr/>
                        <p:nvPr/>
                      </p:nvPicPr>
                      <p:blipFill>
                        <a:blip r:embed="rId2"/>
                        <a:stretch>
                          <a:fillRect/>
                        </a:stretch>
                      </p:blipFill>
                      <p:spPr>
                        <a:xfrm>
                          <a:off x="5046663" y="725488"/>
                          <a:ext cx="2533650" cy="1214437"/>
                        </a:xfrm>
                        <a:prstGeom prst="rect">
                          <a:avLst/>
                        </a:prstGeom>
                      </p:spPr>
                    </p:pic>
                  </p:oleObj>
                </mc:Fallback>
              </mc:AlternateContent>
            </a:graphicData>
          </a:graphic>
        </p:graphicFrame>
        <p:sp>
          <p:nvSpPr>
            <p:cNvPr id="14" name="文本框 13"/>
            <p:cNvSpPr txBox="1"/>
            <p:nvPr/>
          </p:nvSpPr>
          <p:spPr>
            <a:xfrm>
              <a:off x="116974" y="992715"/>
              <a:ext cx="4829676" cy="838200"/>
            </a:xfrm>
            <a:prstGeom prst="rect">
              <a:avLst/>
            </a:prstGeom>
            <a:noFill/>
          </p:spPr>
          <p:txBody>
            <a:bodyPr wrap="square" rtlCol="0">
              <a:noAutofit/>
            </a:bodyPr>
            <a:lstStyle/>
            <a:p>
              <a:pPr>
                <a:lnSpc>
                  <a:spcPct val="150000"/>
                </a:lnSpc>
              </a:pPr>
              <a:r>
                <a:rPr lang="zh-CN" altLang="en-US" sz="2400" dirty="0">
                  <a:solidFill>
                    <a:srgbClr val="000000"/>
                  </a:solidFill>
                  <a:latin typeface="微软雅黑" panose="020B0503020204020204" pitchFamily="34" charset="-122"/>
                  <a:ea typeface="微软雅黑" panose="020B0503020204020204" pitchFamily="34" charset="-122"/>
                </a:rPr>
                <a:t>假设前一层有        个神经元输出：</a:t>
              </a:r>
              <a:endParaRPr lang="zh-CN" altLang="en-US" sz="2400" dirty="0">
                <a:solidFill>
                  <a:srgbClr val="000000"/>
                </a:solidFill>
                <a:latin typeface="微软雅黑" panose="020B0503020204020204" pitchFamily="34" charset="-122"/>
                <a:ea typeface="微软雅黑" panose="020B0503020204020204" pitchFamily="34" charset="-122"/>
              </a:endParaRPr>
            </a:p>
            <a:p>
              <a:pPr>
                <a:lnSpc>
                  <a:spcPct val="150000"/>
                </a:lnSpc>
              </a:pPr>
              <a:endParaRPr lang="en-US" altLang="zh-CN" sz="3200" dirty="0">
                <a:solidFill>
                  <a:srgbClr val="000000"/>
                </a:solidFill>
                <a:latin typeface="微软雅黑" panose="020B0503020204020204" pitchFamily="34" charset="-122"/>
                <a:ea typeface="微软雅黑" panose="020B0503020204020204" pitchFamily="34" charset="-122"/>
              </a:endParaRPr>
            </a:p>
          </p:txBody>
        </p:sp>
        <p:graphicFrame>
          <p:nvGraphicFramePr>
            <p:cNvPr id="15" name="对象 14"/>
            <p:cNvGraphicFramePr>
              <a:graphicFrameLocks noChangeAspect="1"/>
            </p:cNvGraphicFramePr>
            <p:nvPr/>
          </p:nvGraphicFramePr>
          <p:xfrm>
            <a:off x="2123574" y="1018928"/>
            <a:ext cx="641350" cy="539750"/>
          </p:xfrm>
          <a:graphic>
            <a:graphicData uri="http://schemas.openxmlformats.org/presentationml/2006/ole">
              <mc:AlternateContent xmlns:mc="http://schemas.openxmlformats.org/markup-compatibility/2006">
                <mc:Choice xmlns:v="urn:schemas-microsoft-com:vml" Requires="v">
                  <p:oleObj spid="_x0000_s21675" name="Equation" r:id="rId3" imgW="5791200" imgH="4876800" progId="Equation.DSMT4">
                    <p:embed/>
                  </p:oleObj>
                </mc:Choice>
                <mc:Fallback>
                  <p:oleObj name="Equation" r:id="rId3" imgW="5791200" imgH="4876800" progId="Equation.DSMT4">
                    <p:embed/>
                    <p:pic>
                      <p:nvPicPr>
                        <p:cNvPr id="0" name="对象 12"/>
                        <p:cNvPicPr/>
                        <p:nvPr/>
                      </p:nvPicPr>
                      <p:blipFill>
                        <a:blip r:embed="rId4"/>
                        <a:stretch>
                          <a:fillRect/>
                        </a:stretch>
                      </p:blipFill>
                      <p:spPr>
                        <a:xfrm>
                          <a:off x="2123574" y="1018928"/>
                          <a:ext cx="641350" cy="539750"/>
                        </a:xfrm>
                        <a:prstGeom prst="rect">
                          <a:avLst/>
                        </a:prstGeom>
                      </p:spPr>
                    </p:pic>
                  </p:oleObj>
                </mc:Fallback>
              </mc:AlternateContent>
            </a:graphicData>
          </a:graphic>
        </p:graphicFrame>
      </p:grpSp>
      <p:grpSp>
        <p:nvGrpSpPr>
          <p:cNvPr id="4" name="组合 3"/>
          <p:cNvGrpSpPr/>
          <p:nvPr/>
        </p:nvGrpSpPr>
        <p:grpSpPr>
          <a:xfrm>
            <a:off x="116974" y="1985716"/>
            <a:ext cx="12157436" cy="838200"/>
            <a:chOff x="116974" y="1985716"/>
            <a:chExt cx="12157436" cy="838200"/>
          </a:xfrm>
        </p:grpSpPr>
        <p:sp>
          <p:nvSpPr>
            <p:cNvPr id="16" name="文本框 15"/>
            <p:cNvSpPr txBox="1"/>
            <p:nvPr/>
          </p:nvSpPr>
          <p:spPr>
            <a:xfrm>
              <a:off x="116974" y="1985716"/>
              <a:ext cx="12157436" cy="838200"/>
            </a:xfrm>
            <a:prstGeom prst="rect">
              <a:avLst/>
            </a:prstGeom>
            <a:noFill/>
          </p:spPr>
          <p:txBody>
            <a:bodyPr wrap="square" rtlCol="0">
              <a:noAutofit/>
            </a:bodyPr>
            <a:lstStyle/>
            <a:p>
              <a:pPr>
                <a:lnSpc>
                  <a:spcPct val="150000"/>
                </a:lnSpc>
              </a:pPr>
              <a:r>
                <a:rPr lang="zh-CN" altLang="en-US" sz="2400" dirty="0">
                  <a:solidFill>
                    <a:srgbClr val="000000"/>
                  </a:solidFill>
                  <a:latin typeface="微软雅黑" panose="020B0503020204020204" pitchFamily="34" charset="-122"/>
                  <a:ea typeface="微软雅黑" panose="020B0503020204020204" pitchFamily="34" charset="-122"/>
                </a:rPr>
                <a:t>为了避免激活值变得饱和，尽量使得</a:t>
              </a:r>
              <a:r>
                <a:rPr lang="en-US" altLang="zh-CN" sz="2400" dirty="0">
                  <a:solidFill>
                    <a:srgbClr val="000000"/>
                  </a:solidFill>
                  <a:latin typeface="微软雅黑" panose="020B0503020204020204" pitchFamily="34" charset="-122"/>
                  <a:ea typeface="微软雅黑" panose="020B0503020204020204" pitchFamily="34" charset="-122"/>
                </a:rPr>
                <a:t>z</a:t>
              </a:r>
              <a:r>
                <a:rPr lang="zh-CN" altLang="en-US" sz="2400" dirty="0">
                  <a:solidFill>
                    <a:srgbClr val="000000"/>
                  </a:solidFill>
                  <a:latin typeface="微软雅黑" panose="020B0503020204020204" pitchFamily="34" charset="-122"/>
                  <a:ea typeface="微软雅黑" panose="020B0503020204020204" pitchFamily="34" charset="-122"/>
                </a:rPr>
                <a:t>处于激活函数的线性区间：</a:t>
              </a:r>
              <a:endParaRPr lang="zh-CN" altLang="en-US" sz="2400" dirty="0">
                <a:solidFill>
                  <a:srgbClr val="000000"/>
                </a:solidFill>
                <a:latin typeface="微软雅黑" panose="020B0503020204020204" pitchFamily="34" charset="-122"/>
                <a:ea typeface="微软雅黑" panose="020B0503020204020204" pitchFamily="34" charset="-122"/>
              </a:endParaRPr>
            </a:p>
            <a:p>
              <a:pPr>
                <a:lnSpc>
                  <a:spcPct val="150000"/>
                </a:lnSpc>
              </a:pPr>
              <a:endParaRPr lang="en-US" altLang="zh-CN" sz="3200" dirty="0">
                <a:solidFill>
                  <a:srgbClr val="000000"/>
                </a:solidFill>
                <a:latin typeface="微软雅黑" panose="020B0503020204020204" pitchFamily="34" charset="-122"/>
                <a:ea typeface="微软雅黑" panose="020B0503020204020204" pitchFamily="34" charset="-122"/>
              </a:endParaRPr>
            </a:p>
          </p:txBody>
        </p:sp>
        <p:graphicFrame>
          <p:nvGraphicFramePr>
            <p:cNvPr id="17" name="对象 16"/>
            <p:cNvGraphicFramePr>
              <a:graphicFrameLocks noChangeAspect="1"/>
            </p:cNvGraphicFramePr>
            <p:nvPr/>
          </p:nvGraphicFramePr>
          <p:xfrm>
            <a:off x="9013825" y="1985716"/>
            <a:ext cx="2465388" cy="608012"/>
          </p:xfrm>
          <a:graphic>
            <a:graphicData uri="http://schemas.openxmlformats.org/presentationml/2006/ole">
              <mc:AlternateContent xmlns:mc="http://schemas.openxmlformats.org/markup-compatibility/2006">
                <mc:Choice xmlns:v="urn:schemas-microsoft-com:vml" Requires="v">
                  <p:oleObj spid="_x0000_s21676" name="Equation" r:id="rId5" imgW="22250400" imgH="5486400" progId="Equation.DSMT4">
                    <p:embed/>
                  </p:oleObj>
                </mc:Choice>
                <mc:Fallback>
                  <p:oleObj name="Equation" r:id="rId5" imgW="22250400" imgH="5486400" progId="Equation.DSMT4">
                    <p:embed/>
                    <p:pic>
                      <p:nvPicPr>
                        <p:cNvPr id="0" name="对象 12"/>
                        <p:cNvPicPr/>
                        <p:nvPr/>
                      </p:nvPicPr>
                      <p:blipFill>
                        <a:blip r:embed="rId6"/>
                        <a:stretch>
                          <a:fillRect/>
                        </a:stretch>
                      </p:blipFill>
                      <p:spPr>
                        <a:xfrm>
                          <a:off x="9013825" y="1985716"/>
                          <a:ext cx="2465388" cy="608012"/>
                        </a:xfrm>
                        <a:prstGeom prst="rect">
                          <a:avLst/>
                        </a:prstGeom>
                      </p:spPr>
                    </p:pic>
                  </p:oleObj>
                </mc:Fallback>
              </mc:AlternateContent>
            </a:graphicData>
          </a:graphic>
        </p:graphicFrame>
      </p:grpSp>
      <p:grpSp>
        <p:nvGrpSpPr>
          <p:cNvPr id="5" name="组合 4"/>
          <p:cNvGrpSpPr/>
          <p:nvPr/>
        </p:nvGrpSpPr>
        <p:grpSpPr>
          <a:xfrm>
            <a:off x="116974" y="2532628"/>
            <a:ext cx="12157436" cy="2098393"/>
            <a:chOff x="116974" y="2532628"/>
            <a:chExt cx="12157436" cy="2098393"/>
          </a:xfrm>
        </p:grpSpPr>
        <mc:AlternateContent xmlns:mc="http://schemas.openxmlformats.org/markup-compatibility/2006">
          <mc:Choice xmlns:a14="http://schemas.microsoft.com/office/drawing/2010/main" Requires="a14">
            <p:sp>
              <p:nvSpPr>
                <p:cNvPr id="18" name="文本框 17"/>
                <p:cNvSpPr txBox="1"/>
                <p:nvPr/>
              </p:nvSpPr>
              <p:spPr>
                <a:xfrm>
                  <a:off x="116974" y="2743200"/>
                  <a:ext cx="12157436" cy="838200"/>
                </a:xfrm>
                <a:prstGeom prst="rect">
                  <a:avLst/>
                </a:prstGeom>
                <a:noFill/>
              </p:spPr>
              <p:txBody>
                <a:bodyPr wrap="square" rtlCol="0">
                  <a:noAutofit/>
                </a:bodyPr>
                <a:lstStyle/>
                <a:p>
                  <a:pPr>
                    <a:lnSpc>
                      <a:spcPct val="150000"/>
                    </a:lnSpc>
                  </a:pPr>
                  <a14:m>
                    <m:oMath xmlns:m="http://schemas.openxmlformats.org/officeDocument/2006/math">
                      <m:sSup>
                        <m:sSupPr>
                          <m:ctrlPr>
                            <a:rPr lang="zh-CN" altLang="en-US" sz="2800" i="1" dirty="0" smtClean="0">
                              <a:solidFill>
                                <a:srgbClr val="000000"/>
                              </a:solidFill>
                              <a:latin typeface="Cambria Math" panose="02040503050406030204" pitchFamily="18" charset="0"/>
                            </a:rPr>
                          </m:ctrlPr>
                        </m:sSupPr>
                        <m:e>
                          <m:r>
                            <a:rPr lang="zh-CN" altLang="en-US" sz="2800" i="1" dirty="0">
                              <a:solidFill>
                                <a:srgbClr val="000000"/>
                              </a:solidFill>
                              <a:latin typeface="Cambria Math" panose="02040503050406030204" pitchFamily="18" charset="0"/>
                            </a:rPr>
                            <m:t>𝑎</m:t>
                          </m:r>
                        </m:e>
                        <m:sup>
                          <m:r>
                            <a:rPr lang="zh-CN" altLang="en-US" sz="2800" i="1" dirty="0">
                              <a:solidFill>
                                <a:srgbClr val="000000"/>
                              </a:solidFill>
                              <a:latin typeface="Cambria Math" panose="02040503050406030204" pitchFamily="18" charset="0"/>
                            </a:rPr>
                            <m:t>𝑙</m:t>
                          </m:r>
                        </m:sup>
                      </m:sSup>
                    </m:oMath>
                  </a14:m>
                  <a:r>
                    <a:rPr lang="zh-CN" altLang="en-US" sz="2400" dirty="0">
                      <a:solidFill>
                        <a:srgbClr val="000000"/>
                      </a:solidFill>
                      <a:latin typeface="微软雅黑" panose="020B0503020204020204" pitchFamily="34" charset="-122"/>
                      <a:ea typeface="微软雅黑" panose="020B0503020204020204" pitchFamily="34" charset="-122"/>
                    </a:rPr>
                    <a:t>均值和方差：</a:t>
                  </a:r>
                  <a:endParaRPr lang="zh-CN" altLang="en-US" sz="2400" dirty="0">
                    <a:solidFill>
                      <a:srgbClr val="000000"/>
                    </a:solidFill>
                    <a:latin typeface="微软雅黑" panose="020B0503020204020204" pitchFamily="34" charset="-122"/>
                    <a:ea typeface="微软雅黑" panose="020B0503020204020204" pitchFamily="34" charset="-122"/>
                  </a:endParaRPr>
                </a:p>
                <a:p>
                  <a:pPr>
                    <a:lnSpc>
                      <a:spcPct val="150000"/>
                    </a:lnSpc>
                  </a:pPr>
                  <a:endParaRPr lang="en-US" altLang="zh-CN" sz="3200" dirty="0">
                    <a:solidFill>
                      <a:srgbClr val="000000"/>
                    </a:solidFill>
                    <a:latin typeface="微软雅黑" panose="020B0503020204020204" pitchFamily="34" charset="-122"/>
                    <a:ea typeface="微软雅黑" panose="020B0503020204020204" pitchFamily="34" charset="-122"/>
                  </a:endParaRPr>
                </a:p>
              </p:txBody>
            </p:sp>
          </mc:Choice>
          <mc:Fallback>
            <p:sp>
              <p:nvSpPr>
                <p:cNvPr id="18" name="文本框 17"/>
                <p:cNvSpPr txBox="1">
                  <a:spLocks noRot="1" noChangeAspect="1" noMove="1" noResize="1" noEditPoints="1" noAdjustHandles="1" noChangeArrowheads="1" noChangeShapeType="1" noTextEdit="1"/>
                </p:cNvSpPr>
                <p:nvPr/>
              </p:nvSpPr>
              <p:spPr>
                <a:xfrm>
                  <a:off x="116974" y="2743200"/>
                  <a:ext cx="12157436" cy="838200"/>
                </a:xfrm>
                <a:prstGeom prst="rect">
                  <a:avLst/>
                </a:prstGeom>
                <a:blipFill rotWithShape="1">
                  <a:blip r:embed="rId7"/>
                </a:blipFill>
              </p:spPr>
              <p:txBody>
                <a:bodyPr/>
                <a:lstStyle/>
                <a:p>
                  <a:r>
                    <a:rPr lang="zh-CN" altLang="en-US">
                      <a:noFill/>
                    </a:rPr>
                    <a:t> </a:t>
                  </a:r>
                </a:p>
              </p:txBody>
            </p:sp>
          </mc:Fallback>
        </mc:AlternateContent>
        <p:graphicFrame>
          <p:nvGraphicFramePr>
            <p:cNvPr id="9" name="对象 8"/>
            <p:cNvGraphicFramePr>
              <a:graphicFrameLocks noChangeAspect="1"/>
            </p:cNvGraphicFramePr>
            <p:nvPr/>
          </p:nvGraphicFramePr>
          <p:xfrm>
            <a:off x="2531812" y="2532628"/>
            <a:ext cx="7429500" cy="1216025"/>
          </p:xfrm>
          <a:graphic>
            <a:graphicData uri="http://schemas.openxmlformats.org/presentationml/2006/ole">
              <mc:AlternateContent xmlns:mc="http://schemas.openxmlformats.org/markup-compatibility/2006">
                <mc:Choice xmlns:v="urn:schemas-microsoft-com:vml" Requires="v">
                  <p:oleObj spid="_x0000_s21677" name="Equation" r:id="rId8" imgW="67056000" imgH="10972800" progId="Equation.DSMT4">
                    <p:embed/>
                  </p:oleObj>
                </mc:Choice>
                <mc:Fallback>
                  <p:oleObj name="Equation" r:id="rId8" imgW="67056000" imgH="10972800" progId="Equation.DSMT4">
                    <p:embed/>
                    <p:pic>
                      <p:nvPicPr>
                        <p:cNvPr id="0" name="对象 16"/>
                        <p:cNvPicPr/>
                        <p:nvPr/>
                      </p:nvPicPr>
                      <p:blipFill>
                        <a:blip r:embed="rId9"/>
                        <a:stretch>
                          <a:fillRect/>
                        </a:stretch>
                      </p:blipFill>
                      <p:spPr>
                        <a:xfrm>
                          <a:off x="2531812" y="2532628"/>
                          <a:ext cx="7429500" cy="1216025"/>
                        </a:xfrm>
                        <a:prstGeom prst="rect">
                          <a:avLst/>
                        </a:prstGeom>
                      </p:spPr>
                    </p:pic>
                  </p:oleObj>
                </mc:Fallback>
              </mc:AlternateContent>
            </a:graphicData>
          </a:graphic>
        </p:graphicFrame>
        <p:graphicFrame>
          <p:nvGraphicFramePr>
            <p:cNvPr id="10" name="对象 9"/>
            <p:cNvGraphicFramePr>
              <a:graphicFrameLocks noChangeAspect="1"/>
            </p:cNvGraphicFramePr>
            <p:nvPr/>
          </p:nvGraphicFramePr>
          <p:xfrm>
            <a:off x="218714" y="3414996"/>
            <a:ext cx="8948738" cy="1216025"/>
          </p:xfrm>
          <a:graphic>
            <a:graphicData uri="http://schemas.openxmlformats.org/presentationml/2006/ole">
              <mc:AlternateContent xmlns:mc="http://schemas.openxmlformats.org/markup-compatibility/2006">
                <mc:Choice xmlns:v="urn:schemas-microsoft-com:vml" Requires="v">
                  <p:oleObj spid="_x0000_s21678" name="Equation" r:id="rId10" imgW="80772000" imgH="10972800" progId="Equation.DSMT4">
                    <p:embed/>
                  </p:oleObj>
                </mc:Choice>
                <mc:Fallback>
                  <p:oleObj name="Equation" r:id="rId10" imgW="80772000" imgH="10972800" progId="Equation.DSMT4">
                    <p:embed/>
                    <p:pic>
                      <p:nvPicPr>
                        <p:cNvPr id="0" name="对象 8"/>
                        <p:cNvPicPr/>
                        <p:nvPr/>
                      </p:nvPicPr>
                      <p:blipFill>
                        <a:blip r:embed="rId11"/>
                        <a:stretch>
                          <a:fillRect/>
                        </a:stretch>
                      </p:blipFill>
                      <p:spPr>
                        <a:xfrm>
                          <a:off x="218714" y="3414996"/>
                          <a:ext cx="8948738" cy="1216025"/>
                        </a:xfrm>
                        <a:prstGeom prst="rect">
                          <a:avLst/>
                        </a:prstGeom>
                      </p:spPr>
                    </p:pic>
                  </p:oleObj>
                </mc:Fallback>
              </mc:AlternateContent>
            </a:graphicData>
          </a:graphic>
        </p:graphicFrame>
      </p:grpSp>
      <p:grpSp>
        <p:nvGrpSpPr>
          <p:cNvPr id="7" name="组合 6"/>
          <p:cNvGrpSpPr/>
          <p:nvPr/>
        </p:nvGrpSpPr>
        <p:grpSpPr>
          <a:xfrm>
            <a:off x="116974" y="4256124"/>
            <a:ext cx="12157436" cy="1047750"/>
            <a:chOff x="116974" y="4256124"/>
            <a:chExt cx="12157436" cy="1047750"/>
          </a:xfrm>
        </p:grpSpPr>
        <mc:AlternateContent xmlns:mc="http://schemas.openxmlformats.org/markup-compatibility/2006">
          <mc:Choice xmlns:a14="http://schemas.microsoft.com/office/drawing/2010/main" Requires="a14">
            <p:sp>
              <p:nvSpPr>
                <p:cNvPr id="11" name="文本框 10"/>
                <p:cNvSpPr txBox="1"/>
                <p:nvPr/>
              </p:nvSpPr>
              <p:spPr>
                <a:xfrm>
                  <a:off x="116974" y="4465674"/>
                  <a:ext cx="12157436" cy="838200"/>
                </a:xfrm>
                <a:prstGeom prst="rect">
                  <a:avLst/>
                </a:prstGeom>
                <a:noFill/>
              </p:spPr>
              <p:txBody>
                <a:bodyPr wrap="square" rtlCol="0">
                  <a:noAutofit/>
                </a:bodyPr>
                <a:lstStyle/>
                <a:p>
                  <a:pPr>
                    <a:lnSpc>
                      <a:spcPct val="150000"/>
                    </a:lnSpc>
                  </a:pPr>
                  <a14:m>
                    <m:oMath xmlns:m="http://schemas.openxmlformats.org/officeDocument/2006/math">
                      <m:r>
                        <a:rPr lang="zh-CN" altLang="en-US" sz="2400" dirty="0">
                          <a:solidFill>
                            <a:srgbClr val="000000"/>
                          </a:solidFill>
                          <a:latin typeface="Cambria Math" panose="02040503050406030204" pitchFamily="18" charset="0"/>
                          <a:ea typeface="微软雅黑" panose="020B0503020204020204" pitchFamily="34" charset="-122"/>
                        </a:rPr>
                        <m:t>保持每个神经元的输入和输出的方差一致</m:t>
                      </m:r>
                    </m:oMath>
                  </a14:m>
                  <a:r>
                    <a:rPr lang="zh-CN" altLang="en-US" sz="2400" dirty="0">
                      <a:solidFill>
                        <a:srgbClr val="000000"/>
                      </a:solidFill>
                      <a:latin typeface="微软雅黑" panose="020B0503020204020204" pitchFamily="34" charset="-122"/>
                      <a:ea typeface="微软雅黑" panose="020B0503020204020204" pitchFamily="34" charset="-122"/>
                    </a:rPr>
                    <a:t>：</a:t>
                  </a:r>
                  <a:endParaRPr lang="zh-CN" altLang="en-US" sz="2400" dirty="0">
                    <a:solidFill>
                      <a:srgbClr val="000000"/>
                    </a:solidFill>
                    <a:latin typeface="微软雅黑" panose="020B0503020204020204" pitchFamily="34" charset="-122"/>
                    <a:ea typeface="微软雅黑" panose="020B0503020204020204" pitchFamily="34" charset="-122"/>
                  </a:endParaRPr>
                </a:p>
                <a:p>
                  <a:pPr>
                    <a:lnSpc>
                      <a:spcPct val="150000"/>
                    </a:lnSpc>
                  </a:pPr>
                  <a:endParaRPr lang="en-US" altLang="zh-CN" sz="3200" dirty="0">
                    <a:solidFill>
                      <a:srgbClr val="000000"/>
                    </a:solidFill>
                    <a:latin typeface="微软雅黑" panose="020B0503020204020204" pitchFamily="34" charset="-122"/>
                    <a:ea typeface="微软雅黑" panose="020B0503020204020204" pitchFamily="34" charset="-122"/>
                  </a:endParaRPr>
                </a:p>
              </p:txBody>
            </p:sp>
          </mc:Choice>
          <mc:Fallback>
            <p:sp>
              <p:nvSpPr>
                <p:cNvPr id="11" name="文本框 10"/>
                <p:cNvSpPr txBox="1">
                  <a:spLocks noRot="1" noChangeAspect="1" noMove="1" noResize="1" noEditPoints="1" noAdjustHandles="1" noChangeArrowheads="1" noChangeShapeType="1" noTextEdit="1"/>
                </p:cNvSpPr>
                <p:nvPr/>
              </p:nvSpPr>
              <p:spPr>
                <a:xfrm>
                  <a:off x="116974" y="4465674"/>
                  <a:ext cx="12157436" cy="838200"/>
                </a:xfrm>
                <a:prstGeom prst="rect">
                  <a:avLst/>
                </a:prstGeom>
                <a:blipFill rotWithShape="1">
                  <a:blip r:embed="rId12"/>
                </a:blipFill>
              </p:spPr>
              <p:txBody>
                <a:bodyPr/>
                <a:lstStyle/>
                <a:p>
                  <a:r>
                    <a:rPr lang="zh-CN" altLang="en-US">
                      <a:noFill/>
                    </a:rPr>
                    <a:t> </a:t>
                  </a:r>
                </a:p>
              </p:txBody>
            </p:sp>
          </mc:Fallback>
        </mc:AlternateContent>
        <p:graphicFrame>
          <p:nvGraphicFramePr>
            <p:cNvPr id="19" name="对象 18"/>
            <p:cNvGraphicFramePr>
              <a:graphicFrameLocks noChangeAspect="1"/>
            </p:cNvGraphicFramePr>
            <p:nvPr/>
          </p:nvGraphicFramePr>
          <p:xfrm>
            <a:off x="6096000" y="4256124"/>
            <a:ext cx="2533650" cy="1047750"/>
          </p:xfrm>
          <a:graphic>
            <a:graphicData uri="http://schemas.openxmlformats.org/presentationml/2006/ole">
              <mc:AlternateContent xmlns:mc="http://schemas.openxmlformats.org/markup-compatibility/2006">
                <mc:Choice xmlns:v="urn:schemas-microsoft-com:vml" Requires="v">
                  <p:oleObj spid="_x0000_s21679" name="Equation" r:id="rId13" imgW="22860000" imgH="9448800" progId="Equation.DSMT4">
                    <p:embed/>
                  </p:oleObj>
                </mc:Choice>
                <mc:Fallback>
                  <p:oleObj name="Equation" r:id="rId13" imgW="22860000" imgH="9448800" progId="Equation.DSMT4">
                    <p:embed/>
                    <p:pic>
                      <p:nvPicPr>
                        <p:cNvPr id="0" name="对象 9"/>
                        <p:cNvPicPr/>
                        <p:nvPr/>
                      </p:nvPicPr>
                      <p:blipFill>
                        <a:blip r:embed="rId14"/>
                        <a:stretch>
                          <a:fillRect/>
                        </a:stretch>
                      </p:blipFill>
                      <p:spPr>
                        <a:xfrm>
                          <a:off x="6096000" y="4256124"/>
                          <a:ext cx="2533650" cy="1047750"/>
                        </a:xfrm>
                        <a:prstGeom prst="rect">
                          <a:avLst/>
                        </a:prstGeom>
                      </p:spPr>
                    </p:pic>
                  </p:oleObj>
                </mc:Fallback>
              </mc:AlternateContent>
            </a:graphicData>
          </a:graphic>
        </p:graphicFrame>
      </p:grpSp>
      <p:grpSp>
        <p:nvGrpSpPr>
          <p:cNvPr id="8" name="组合 7"/>
          <p:cNvGrpSpPr/>
          <p:nvPr/>
        </p:nvGrpSpPr>
        <p:grpSpPr>
          <a:xfrm>
            <a:off x="116974" y="4973145"/>
            <a:ext cx="12157436" cy="1047750"/>
            <a:chOff x="116974" y="4973145"/>
            <a:chExt cx="12157436" cy="1047750"/>
          </a:xfrm>
        </p:grpSpPr>
        <mc:AlternateContent xmlns:mc="http://schemas.openxmlformats.org/markup-compatibility/2006">
          <mc:Choice xmlns:a14="http://schemas.microsoft.com/office/drawing/2010/main" Requires="a14">
            <p:sp>
              <p:nvSpPr>
                <p:cNvPr id="20" name="文本框 19"/>
                <p:cNvSpPr txBox="1"/>
                <p:nvPr/>
              </p:nvSpPr>
              <p:spPr>
                <a:xfrm>
                  <a:off x="116974" y="5182695"/>
                  <a:ext cx="12157436" cy="838200"/>
                </a:xfrm>
                <a:prstGeom prst="rect">
                  <a:avLst/>
                </a:prstGeom>
                <a:noFill/>
              </p:spPr>
              <p:txBody>
                <a:bodyPr wrap="square" rtlCol="0">
                  <a:noAutofit/>
                </a:bodyPr>
                <a:lstStyle/>
                <a:p>
                  <a:pPr>
                    <a:lnSpc>
                      <a:spcPct val="150000"/>
                    </a:lnSpc>
                  </a:pPr>
                  <a14:m>
                    <m:oMath xmlns:m="http://schemas.openxmlformats.org/officeDocument/2006/math">
                      <m:r>
                        <a:rPr lang="zh-CN" altLang="en-US" sz="2400" i="1" dirty="0">
                          <a:solidFill>
                            <a:srgbClr val="000000"/>
                          </a:solidFill>
                          <a:latin typeface="Cambria Math" panose="02040503050406030204" pitchFamily="18" charset="0"/>
                          <a:ea typeface="微软雅黑" panose="020B0503020204020204" pitchFamily="34" charset="-122"/>
                        </a:rPr>
                        <m:t>同理，</m:t>
                      </m:r>
                    </m:oMath>
                  </a14:m>
                  <a:r>
                    <a:rPr lang="zh-CN" altLang="en-US" sz="2400" dirty="0">
                      <a:solidFill>
                        <a:srgbClr val="000000"/>
                      </a:solidFill>
                      <a:latin typeface="微软雅黑" panose="020B0503020204020204" pitchFamily="34" charset="-122"/>
                      <a:ea typeface="微软雅黑" panose="020B0503020204020204" pitchFamily="34" charset="-122"/>
                    </a:rPr>
                    <a:t>反向传播中：</a:t>
                  </a:r>
                  <a:endParaRPr lang="zh-CN" altLang="en-US" sz="2400" dirty="0">
                    <a:solidFill>
                      <a:srgbClr val="000000"/>
                    </a:solidFill>
                    <a:latin typeface="微软雅黑" panose="020B0503020204020204" pitchFamily="34" charset="-122"/>
                    <a:ea typeface="微软雅黑" panose="020B0503020204020204" pitchFamily="34" charset="-122"/>
                  </a:endParaRPr>
                </a:p>
                <a:p>
                  <a:pPr>
                    <a:lnSpc>
                      <a:spcPct val="150000"/>
                    </a:lnSpc>
                  </a:pPr>
                  <a:endParaRPr lang="en-US" altLang="zh-CN" sz="3200" dirty="0">
                    <a:solidFill>
                      <a:srgbClr val="000000"/>
                    </a:solidFill>
                    <a:latin typeface="微软雅黑" panose="020B0503020204020204" pitchFamily="34" charset="-122"/>
                    <a:ea typeface="微软雅黑" panose="020B0503020204020204" pitchFamily="34" charset="-122"/>
                  </a:endParaRPr>
                </a:p>
              </p:txBody>
            </p:sp>
          </mc:Choice>
          <mc:Fallback>
            <p:sp>
              <p:nvSpPr>
                <p:cNvPr id="20" name="文本框 19"/>
                <p:cNvSpPr txBox="1">
                  <a:spLocks noRot="1" noChangeAspect="1" noMove="1" noResize="1" noEditPoints="1" noAdjustHandles="1" noChangeArrowheads="1" noChangeShapeType="1" noTextEdit="1"/>
                </p:cNvSpPr>
                <p:nvPr/>
              </p:nvSpPr>
              <p:spPr>
                <a:xfrm>
                  <a:off x="116974" y="5182695"/>
                  <a:ext cx="12157436" cy="838200"/>
                </a:xfrm>
                <a:prstGeom prst="rect">
                  <a:avLst/>
                </a:prstGeom>
                <a:blipFill rotWithShape="1">
                  <a:blip r:embed="rId15"/>
                </a:blipFill>
              </p:spPr>
              <p:txBody>
                <a:bodyPr/>
                <a:lstStyle/>
                <a:p>
                  <a:r>
                    <a:rPr lang="zh-CN" altLang="en-US">
                      <a:noFill/>
                    </a:rPr>
                    <a:t> </a:t>
                  </a:r>
                </a:p>
              </p:txBody>
            </p:sp>
          </mc:Fallback>
        </mc:AlternateContent>
        <p:graphicFrame>
          <p:nvGraphicFramePr>
            <p:cNvPr id="21" name="对象 20"/>
            <p:cNvGraphicFramePr>
              <a:graphicFrameLocks noChangeAspect="1"/>
            </p:cNvGraphicFramePr>
            <p:nvPr/>
          </p:nvGraphicFramePr>
          <p:xfrm>
            <a:off x="2936875" y="4973145"/>
            <a:ext cx="2297113" cy="1047750"/>
          </p:xfrm>
          <a:graphic>
            <a:graphicData uri="http://schemas.openxmlformats.org/presentationml/2006/ole">
              <mc:AlternateContent xmlns:mc="http://schemas.openxmlformats.org/markup-compatibility/2006">
                <mc:Choice xmlns:v="urn:schemas-microsoft-com:vml" Requires="v">
                  <p:oleObj spid="_x0000_s21680" name="Equation" r:id="rId16" imgW="20726400" imgH="9448800" progId="Equation.DSMT4">
                    <p:embed/>
                  </p:oleObj>
                </mc:Choice>
                <mc:Fallback>
                  <p:oleObj name="Equation" r:id="rId16" imgW="20726400" imgH="9448800" progId="Equation.DSMT4">
                    <p:embed/>
                    <p:pic>
                      <p:nvPicPr>
                        <p:cNvPr id="0" name="对象 18"/>
                        <p:cNvPicPr/>
                        <p:nvPr/>
                      </p:nvPicPr>
                      <p:blipFill>
                        <a:blip r:embed="rId17"/>
                        <a:stretch>
                          <a:fillRect/>
                        </a:stretch>
                      </p:blipFill>
                      <p:spPr>
                        <a:xfrm>
                          <a:off x="2936875" y="4973145"/>
                          <a:ext cx="2297113" cy="1047750"/>
                        </a:xfrm>
                        <a:prstGeom prst="rect">
                          <a:avLst/>
                        </a:prstGeom>
                      </p:spPr>
                    </p:pic>
                  </p:oleObj>
                </mc:Fallback>
              </mc:AlternateContent>
            </a:graphicData>
          </a:graphic>
        </p:graphicFrame>
      </p:grpSp>
      <p:grpSp>
        <p:nvGrpSpPr>
          <p:cNvPr id="12" name="组合 11"/>
          <p:cNvGrpSpPr/>
          <p:nvPr/>
        </p:nvGrpSpPr>
        <p:grpSpPr>
          <a:xfrm>
            <a:off x="83386" y="5792295"/>
            <a:ext cx="12157436" cy="1047750"/>
            <a:chOff x="83386" y="5792295"/>
            <a:chExt cx="12157436" cy="1047750"/>
          </a:xfrm>
        </p:grpSpPr>
        <mc:AlternateContent xmlns:mc="http://schemas.openxmlformats.org/markup-compatibility/2006">
          <mc:Choice xmlns:a14="http://schemas.microsoft.com/office/drawing/2010/main" Requires="a14">
            <p:sp>
              <p:nvSpPr>
                <p:cNvPr id="22" name="文本框 21"/>
                <p:cNvSpPr txBox="1"/>
                <p:nvPr/>
              </p:nvSpPr>
              <p:spPr>
                <a:xfrm>
                  <a:off x="83386" y="5913962"/>
                  <a:ext cx="12157436" cy="838200"/>
                </a:xfrm>
                <a:prstGeom prst="rect">
                  <a:avLst/>
                </a:prstGeom>
                <a:noFill/>
              </p:spPr>
              <p:txBody>
                <a:bodyPr wrap="square" rtlCol="0">
                  <a:noAutofit/>
                </a:bodyPr>
                <a:lstStyle/>
                <a:p>
                  <a:pPr>
                    <a:lnSpc>
                      <a:spcPct val="150000"/>
                    </a:lnSpc>
                  </a:pPr>
                  <a14:m>
                    <m:oMath xmlns:m="http://schemas.openxmlformats.org/officeDocument/2006/math">
                      <m:r>
                        <a:rPr lang="zh-CN" altLang="en-US" sz="2400" i="1" dirty="0">
                          <a:solidFill>
                            <a:srgbClr val="000000"/>
                          </a:solidFill>
                          <a:latin typeface="Cambria Math" panose="02040503050406030204" pitchFamily="18" charset="0"/>
                          <a:ea typeface="微软雅黑" panose="020B0503020204020204" pitchFamily="34" charset="-122"/>
                        </a:rPr>
                        <m:t>前向反向传播折中</m:t>
                      </m:r>
                    </m:oMath>
                  </a14:m>
                  <a:r>
                    <a:rPr lang="zh-CN" altLang="en-US" sz="2400" dirty="0">
                      <a:solidFill>
                        <a:srgbClr val="000000"/>
                      </a:solidFill>
                      <a:latin typeface="微软雅黑" panose="020B0503020204020204" pitchFamily="34" charset="-122"/>
                      <a:ea typeface="微软雅黑" panose="020B0503020204020204" pitchFamily="34" charset="-122"/>
                    </a:rPr>
                    <a:t>：</a:t>
                  </a:r>
                  <a:endParaRPr lang="zh-CN" altLang="en-US" sz="2400" dirty="0">
                    <a:solidFill>
                      <a:srgbClr val="000000"/>
                    </a:solidFill>
                    <a:latin typeface="微软雅黑" panose="020B0503020204020204" pitchFamily="34" charset="-122"/>
                    <a:ea typeface="微软雅黑" panose="020B0503020204020204" pitchFamily="34" charset="-122"/>
                  </a:endParaRPr>
                </a:p>
                <a:p>
                  <a:pPr>
                    <a:lnSpc>
                      <a:spcPct val="150000"/>
                    </a:lnSpc>
                  </a:pPr>
                  <a:endParaRPr lang="en-US" altLang="zh-CN" sz="3200" dirty="0">
                    <a:solidFill>
                      <a:srgbClr val="000000"/>
                    </a:solidFill>
                    <a:latin typeface="微软雅黑" panose="020B0503020204020204" pitchFamily="34" charset="-122"/>
                    <a:ea typeface="微软雅黑" panose="020B0503020204020204" pitchFamily="34" charset="-122"/>
                  </a:endParaRPr>
                </a:p>
              </p:txBody>
            </p:sp>
          </mc:Choice>
          <mc:Fallback>
            <p:sp>
              <p:nvSpPr>
                <p:cNvPr id="22" name="文本框 21"/>
                <p:cNvSpPr txBox="1">
                  <a:spLocks noRot="1" noChangeAspect="1" noMove="1" noResize="1" noEditPoints="1" noAdjustHandles="1" noChangeArrowheads="1" noChangeShapeType="1" noTextEdit="1"/>
                </p:cNvSpPr>
                <p:nvPr/>
              </p:nvSpPr>
              <p:spPr>
                <a:xfrm>
                  <a:off x="83386" y="5913962"/>
                  <a:ext cx="12157436" cy="838200"/>
                </a:xfrm>
                <a:prstGeom prst="rect">
                  <a:avLst/>
                </a:prstGeom>
                <a:blipFill rotWithShape="1">
                  <a:blip r:embed="rId18"/>
                </a:blipFill>
              </p:spPr>
              <p:txBody>
                <a:bodyPr/>
                <a:lstStyle/>
                <a:p>
                  <a:r>
                    <a:rPr lang="zh-CN" altLang="en-US">
                      <a:noFill/>
                    </a:rPr>
                    <a:t> </a:t>
                  </a:r>
                </a:p>
              </p:txBody>
            </p:sp>
          </mc:Fallback>
        </mc:AlternateContent>
        <p:graphicFrame>
          <p:nvGraphicFramePr>
            <p:cNvPr id="23" name="对象 22"/>
            <p:cNvGraphicFramePr>
              <a:graphicFrameLocks noChangeAspect="1"/>
            </p:cNvGraphicFramePr>
            <p:nvPr/>
          </p:nvGraphicFramePr>
          <p:xfrm>
            <a:off x="2902743" y="5792295"/>
            <a:ext cx="3411538" cy="1047750"/>
          </p:xfrm>
          <a:graphic>
            <a:graphicData uri="http://schemas.openxmlformats.org/presentationml/2006/ole">
              <mc:AlternateContent xmlns:mc="http://schemas.openxmlformats.org/markup-compatibility/2006">
                <mc:Choice xmlns:v="urn:schemas-microsoft-com:vml" Requires="v">
                  <p:oleObj spid="_x0000_s21681" name="Equation" r:id="rId19" imgW="30784800" imgH="9448800" progId="Equation.DSMT4">
                    <p:embed/>
                  </p:oleObj>
                </mc:Choice>
                <mc:Fallback>
                  <p:oleObj name="Equation" r:id="rId19" imgW="30784800" imgH="9448800" progId="Equation.DSMT4">
                    <p:embed/>
                    <p:pic>
                      <p:nvPicPr>
                        <p:cNvPr id="0" name="对象 20"/>
                        <p:cNvPicPr/>
                        <p:nvPr/>
                      </p:nvPicPr>
                      <p:blipFill>
                        <a:blip r:embed="rId20"/>
                        <a:stretch>
                          <a:fillRect/>
                        </a:stretch>
                      </p:blipFill>
                      <p:spPr>
                        <a:xfrm>
                          <a:off x="2902743" y="5792295"/>
                          <a:ext cx="3411538" cy="1047750"/>
                        </a:xfrm>
                        <a:prstGeom prst="rect">
                          <a:avLst/>
                        </a:prstGeom>
                      </p:spPr>
                    </p:pic>
                  </p:oleObj>
                </mc:Fallback>
              </mc:AlternateContent>
            </a:graphicData>
          </a:graphic>
        </p:graphicFrame>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arn(inVertical)">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arn(inVertical)">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barn(inVertical)">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barn(inVertical)">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barn(inVertical)">
                                      <p:cBhvr>
                                        <p:cTn id="3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917546" y="105838"/>
            <a:ext cx="11157480" cy="954107"/>
          </a:xfrm>
          <a:prstGeom prst="rect">
            <a:avLst/>
          </a:prstGeom>
          <a:noFill/>
        </p:spPr>
        <p:txBody>
          <a:bodyPr wrap="square" rtlCol="0">
            <a:spAutoFit/>
          </a:bodyPr>
          <a:lstStyle/>
          <a:p>
            <a:r>
              <a:rPr lang="en-US" altLang="zh-CN" sz="2800" b="1" dirty="0">
                <a:solidFill>
                  <a:srgbClr val="000000"/>
                </a:solidFill>
                <a:latin typeface="微软雅黑" panose="020B0503020204020204" pitchFamily="34" charset="-122"/>
                <a:ea typeface="微软雅黑" panose="020B0503020204020204" pitchFamily="34" charset="-122"/>
              </a:rPr>
              <a:t>Xavier</a:t>
            </a:r>
            <a:r>
              <a:rPr lang="zh-CN" altLang="en-US" sz="2800" b="1" dirty="0">
                <a:solidFill>
                  <a:srgbClr val="000000"/>
                </a:solidFill>
                <a:latin typeface="微软雅黑" panose="020B0503020204020204" pitchFamily="34" charset="-122"/>
                <a:ea typeface="微软雅黑" panose="020B0503020204020204" pitchFamily="34" charset="-122"/>
              </a:rPr>
              <a:t>初始化</a:t>
            </a:r>
            <a:endParaRPr lang="zh-CN" altLang="en-US" sz="2800" b="1" dirty="0">
              <a:solidFill>
                <a:srgbClr val="000000"/>
              </a:solidFill>
              <a:latin typeface="微软雅黑" panose="020B0503020204020204" pitchFamily="34" charset="-122"/>
              <a:ea typeface="微软雅黑" panose="020B0503020204020204" pitchFamily="34" charset="-122"/>
            </a:endParaRPr>
          </a:p>
          <a:p>
            <a:endParaRPr lang="zh-CN" altLang="en-US" sz="2800" b="1" dirty="0">
              <a:solidFill>
                <a:srgbClr val="000000"/>
              </a:solidFill>
              <a:latin typeface="微软雅黑" panose="020B0503020204020204" pitchFamily="34" charset="-122"/>
              <a:ea typeface="微软雅黑" panose="020B0503020204020204" pitchFamily="34" charset="-122"/>
            </a:endParaRPr>
          </a:p>
        </p:txBody>
      </p:sp>
      <p:grpSp>
        <p:nvGrpSpPr>
          <p:cNvPr id="12" name="组合 11"/>
          <p:cNvGrpSpPr/>
          <p:nvPr/>
        </p:nvGrpSpPr>
        <p:grpSpPr>
          <a:xfrm>
            <a:off x="149879" y="894096"/>
            <a:ext cx="12692814" cy="1609174"/>
            <a:chOff x="83386" y="5609162"/>
            <a:chExt cx="12692814" cy="1609174"/>
          </a:xfrm>
        </p:grpSpPr>
        <p:sp>
          <p:nvSpPr>
            <p:cNvPr id="22" name="文本框 21"/>
            <p:cNvSpPr txBox="1"/>
            <p:nvPr/>
          </p:nvSpPr>
          <p:spPr>
            <a:xfrm>
              <a:off x="83386" y="5609162"/>
              <a:ext cx="12692814" cy="838200"/>
            </a:xfrm>
            <a:prstGeom prst="rect">
              <a:avLst/>
            </a:prstGeom>
            <a:noFill/>
          </p:spPr>
          <p:txBody>
            <a:bodyPr wrap="square" rtlCol="0">
              <a:noAutofit/>
            </a:bodyPr>
            <a:lstStyle/>
            <a:p>
              <a:pPr>
                <a:lnSpc>
                  <a:spcPct val="150000"/>
                </a:lnSpc>
              </a:pPr>
              <a:r>
                <a:rPr lang="zh-CN" altLang="en-US" sz="2400" dirty="0">
                  <a:solidFill>
                    <a:srgbClr val="000000"/>
                  </a:solidFill>
                  <a:latin typeface="微软雅黑" panose="020B0503020204020204" pitchFamily="34" charset="-122"/>
                  <a:ea typeface="微软雅黑" panose="020B0503020204020204" pitchFamily="34" charset="-122"/>
                </a:rPr>
                <a:t>在计算出参数的理想方差后，可以通过高斯分布或均匀分布来随机初始化参数：</a:t>
              </a:r>
              <a:endParaRPr lang="en-US" altLang="zh-CN" sz="2400" dirty="0">
                <a:solidFill>
                  <a:srgbClr val="000000"/>
                </a:solidFill>
                <a:latin typeface="微软雅黑" panose="020B0503020204020204" pitchFamily="34" charset="-122"/>
                <a:ea typeface="微软雅黑" panose="020B0503020204020204" pitchFamily="34" charset="-122"/>
              </a:endParaRPr>
            </a:p>
            <a:p>
              <a:pPr marL="342900" indent="-342900">
                <a:lnSpc>
                  <a:spcPct val="150000"/>
                </a:lnSpc>
                <a:buFont typeface="Wingdings" panose="05000000000000000000" pitchFamily="2" charset="2"/>
                <a:buChar char="Ø"/>
              </a:pPr>
              <a:r>
                <a:rPr lang="zh-CN" altLang="en-US" sz="2400" dirty="0">
                  <a:solidFill>
                    <a:srgbClr val="0000FF"/>
                  </a:solidFill>
                  <a:latin typeface="微软雅黑" panose="020B0503020204020204" pitchFamily="34" charset="-122"/>
                  <a:ea typeface="微软雅黑" panose="020B0503020204020204" pitchFamily="34" charset="-122"/>
                </a:rPr>
                <a:t>高斯分布：</a:t>
              </a:r>
              <a:endParaRPr lang="en-US" altLang="zh-CN" sz="2400" dirty="0">
                <a:solidFill>
                  <a:srgbClr val="0000FF"/>
                </a:solidFill>
                <a:latin typeface="微软雅黑" panose="020B0503020204020204" pitchFamily="34" charset="-122"/>
                <a:ea typeface="微软雅黑" panose="020B0503020204020204" pitchFamily="34" charset="-122"/>
              </a:endParaRPr>
            </a:p>
            <a:p>
              <a:pPr marL="342900" indent="-342900">
                <a:lnSpc>
                  <a:spcPct val="150000"/>
                </a:lnSpc>
                <a:buFont typeface="Wingdings" panose="05000000000000000000" pitchFamily="2" charset="2"/>
                <a:buChar char="Ø"/>
              </a:pPr>
              <a:endParaRPr lang="en-US" altLang="zh-CN" sz="2400" dirty="0">
                <a:solidFill>
                  <a:srgbClr val="0000FF"/>
                </a:solidFill>
                <a:latin typeface="微软雅黑" panose="020B0503020204020204" pitchFamily="34" charset="-122"/>
                <a:ea typeface="微软雅黑" panose="020B0503020204020204" pitchFamily="34" charset="-122"/>
              </a:endParaRPr>
            </a:p>
            <a:p>
              <a:pPr marL="342900" indent="-342900">
                <a:lnSpc>
                  <a:spcPct val="150000"/>
                </a:lnSpc>
                <a:buFont typeface="Wingdings" panose="05000000000000000000" pitchFamily="2" charset="2"/>
                <a:buChar char="Ø"/>
              </a:pPr>
              <a:r>
                <a:rPr lang="zh-CN" altLang="en-US" sz="2400" dirty="0">
                  <a:solidFill>
                    <a:srgbClr val="0000FF"/>
                  </a:solidFill>
                  <a:latin typeface="微软雅黑" panose="020B0503020204020204" pitchFamily="34" charset="-122"/>
                  <a:ea typeface="微软雅黑" panose="020B0503020204020204" pitchFamily="34" charset="-122"/>
                </a:rPr>
                <a:t>均匀分布：</a:t>
              </a:r>
              <a:endParaRPr lang="zh-CN" altLang="en-US" sz="2400" dirty="0">
                <a:solidFill>
                  <a:srgbClr val="0000FF"/>
                </a:solidFill>
                <a:latin typeface="微软雅黑" panose="020B0503020204020204" pitchFamily="34" charset="-122"/>
                <a:ea typeface="微软雅黑" panose="020B0503020204020204" pitchFamily="34" charset="-122"/>
              </a:endParaRPr>
            </a:p>
            <a:p>
              <a:pPr>
                <a:lnSpc>
                  <a:spcPct val="150000"/>
                </a:lnSpc>
              </a:pPr>
              <a:endParaRPr lang="en-US" altLang="zh-CN" sz="3200" dirty="0">
                <a:solidFill>
                  <a:srgbClr val="000000"/>
                </a:solidFill>
                <a:latin typeface="微软雅黑" panose="020B0503020204020204" pitchFamily="34" charset="-122"/>
                <a:ea typeface="微软雅黑" panose="020B0503020204020204" pitchFamily="34" charset="-122"/>
              </a:endParaRPr>
            </a:p>
          </p:txBody>
        </p:sp>
        <p:graphicFrame>
          <p:nvGraphicFramePr>
            <p:cNvPr id="23" name="对象 22"/>
            <p:cNvGraphicFramePr>
              <a:graphicFrameLocks noChangeAspect="1"/>
            </p:cNvGraphicFramePr>
            <p:nvPr/>
          </p:nvGraphicFramePr>
          <p:xfrm>
            <a:off x="2305050" y="6380136"/>
            <a:ext cx="2242819" cy="838200"/>
          </p:xfrm>
          <a:graphic>
            <a:graphicData uri="http://schemas.openxmlformats.org/presentationml/2006/ole">
              <mc:AlternateContent xmlns:mc="http://schemas.openxmlformats.org/markup-compatibility/2006">
                <mc:Choice xmlns:v="urn:schemas-microsoft-com:vml" Requires="v">
                  <p:oleObj spid="_x0000_s22593" name="Equation" r:id="rId1" imgW="25298400" imgH="9448800" progId="Equation.DSMT4">
                    <p:embed/>
                  </p:oleObj>
                </mc:Choice>
                <mc:Fallback>
                  <p:oleObj name="Equation" r:id="rId1" imgW="25298400" imgH="9448800" progId="Equation.DSMT4">
                    <p:embed/>
                    <p:pic>
                      <p:nvPicPr>
                        <p:cNvPr id="0" name="对象 22"/>
                        <p:cNvPicPr/>
                        <p:nvPr/>
                      </p:nvPicPr>
                      <p:blipFill>
                        <a:blip r:embed="rId2"/>
                        <a:stretch>
                          <a:fillRect/>
                        </a:stretch>
                      </p:blipFill>
                      <p:spPr>
                        <a:xfrm>
                          <a:off x="2305050" y="6380136"/>
                          <a:ext cx="2242819" cy="838200"/>
                        </a:xfrm>
                        <a:prstGeom prst="rect">
                          <a:avLst/>
                        </a:prstGeom>
                      </p:spPr>
                    </p:pic>
                  </p:oleObj>
                </mc:Fallback>
              </mc:AlternateContent>
            </a:graphicData>
          </a:graphic>
        </p:graphicFrame>
      </p:grpSp>
      <p:graphicFrame>
        <p:nvGraphicFramePr>
          <p:cNvPr id="24" name="对象 23"/>
          <p:cNvGraphicFramePr>
            <a:graphicFrameLocks noChangeAspect="1"/>
          </p:cNvGraphicFramePr>
          <p:nvPr/>
        </p:nvGraphicFramePr>
        <p:xfrm>
          <a:off x="2419350" y="2706093"/>
          <a:ext cx="2242819" cy="969763"/>
        </p:xfrm>
        <a:graphic>
          <a:graphicData uri="http://schemas.openxmlformats.org/presentationml/2006/ole">
            <mc:AlternateContent xmlns:mc="http://schemas.openxmlformats.org/markup-compatibility/2006">
              <mc:Choice xmlns:v="urn:schemas-microsoft-com:vml" Requires="v">
                <p:oleObj spid="_x0000_s22594" name="Equation" r:id="rId3" imgW="24688800" imgH="10668000" progId="Equation.DSMT4">
                  <p:embed/>
                </p:oleObj>
              </mc:Choice>
              <mc:Fallback>
                <p:oleObj name="Equation" r:id="rId3" imgW="24688800" imgH="10668000" progId="Equation.DSMT4">
                  <p:embed/>
                  <p:pic>
                    <p:nvPicPr>
                      <p:cNvPr id="0" name="对象 22"/>
                      <p:cNvPicPr/>
                      <p:nvPr/>
                    </p:nvPicPr>
                    <p:blipFill>
                      <a:blip r:embed="rId4"/>
                      <a:stretch>
                        <a:fillRect/>
                      </a:stretch>
                    </p:blipFill>
                    <p:spPr>
                      <a:xfrm>
                        <a:off x="2419350" y="2706093"/>
                        <a:ext cx="2242819" cy="969763"/>
                      </a:xfrm>
                      <a:prstGeom prst="rect">
                        <a:avLst/>
                      </a:prstGeom>
                    </p:spPr>
                  </p:pic>
                </p:oleObj>
              </mc:Fallback>
            </mc:AlternateContent>
          </a:graphicData>
        </a:graphic>
      </p:graphicFrame>
      <p:sp>
        <p:nvSpPr>
          <p:cNvPr id="2" name="矩形 1"/>
          <p:cNvSpPr/>
          <p:nvPr/>
        </p:nvSpPr>
        <p:spPr>
          <a:xfrm>
            <a:off x="197686" y="3878679"/>
            <a:ext cx="11283114" cy="830997"/>
          </a:xfrm>
          <a:prstGeom prst="rect">
            <a:avLst/>
          </a:prstGeom>
        </p:spPr>
        <p:txBody>
          <a:bodyPr wrap="square">
            <a:spAutoFit/>
          </a:bodyPr>
          <a:lstStyle/>
          <a:p>
            <a:r>
              <a:rPr lang="zh-CN" altLang="en-US" sz="2400" dirty="0">
                <a:solidFill>
                  <a:srgbClr val="000000"/>
                </a:solidFill>
                <a:latin typeface="微软雅黑" panose="020B0503020204020204" pitchFamily="34" charset="-122"/>
                <a:ea typeface="微软雅黑" panose="020B0503020204020204" pitchFamily="34" charset="-122"/>
              </a:rPr>
              <a:t>虽然在 </a:t>
            </a:r>
            <a:r>
              <a:rPr lang="en-US" altLang="zh-CN" sz="2400" dirty="0">
                <a:solidFill>
                  <a:srgbClr val="000000"/>
                </a:solidFill>
                <a:latin typeface="微软雅黑" panose="020B0503020204020204" pitchFamily="34" charset="-122"/>
                <a:ea typeface="微软雅黑" panose="020B0503020204020204" pitchFamily="34" charset="-122"/>
              </a:rPr>
              <a:t>Xavier </a:t>
            </a:r>
            <a:r>
              <a:rPr lang="zh-CN" altLang="en-US" sz="2400" dirty="0">
                <a:solidFill>
                  <a:srgbClr val="000000"/>
                </a:solidFill>
                <a:latin typeface="微软雅黑" panose="020B0503020204020204" pitchFamily="34" charset="-122"/>
                <a:ea typeface="微软雅黑" panose="020B0503020204020204" pitchFamily="34" charset="-122"/>
              </a:rPr>
              <a:t>初始化中我们假设激活函数为恒等函数，但是 </a:t>
            </a:r>
            <a:r>
              <a:rPr lang="en-US" altLang="zh-CN" sz="2400" dirty="0">
                <a:solidFill>
                  <a:srgbClr val="000000"/>
                </a:solidFill>
                <a:latin typeface="微软雅黑" panose="020B0503020204020204" pitchFamily="34" charset="-122"/>
                <a:ea typeface="微软雅黑" panose="020B0503020204020204" pitchFamily="34" charset="-122"/>
              </a:rPr>
              <a:t>Xavier </a:t>
            </a:r>
            <a:r>
              <a:rPr lang="zh-CN" altLang="en-US" sz="2400" dirty="0">
                <a:solidFill>
                  <a:srgbClr val="000000"/>
                </a:solidFill>
                <a:latin typeface="微软雅黑" panose="020B0503020204020204" pitchFamily="34" charset="-122"/>
                <a:ea typeface="微软雅黑" panose="020B0503020204020204" pitchFamily="34" charset="-122"/>
              </a:rPr>
              <a:t>初始化也适用于 </a:t>
            </a:r>
            <a:r>
              <a:rPr lang="en-US" altLang="zh-CN" sz="2400" dirty="0">
                <a:solidFill>
                  <a:srgbClr val="000000"/>
                </a:solidFill>
                <a:latin typeface="微软雅黑" panose="020B0503020204020204" pitchFamily="34" charset="-122"/>
                <a:ea typeface="微软雅黑" panose="020B0503020204020204" pitchFamily="34" charset="-122"/>
              </a:rPr>
              <a:t>Logistic </a:t>
            </a:r>
            <a:r>
              <a:rPr lang="zh-CN" altLang="en-US" sz="2400" dirty="0">
                <a:solidFill>
                  <a:srgbClr val="000000"/>
                </a:solidFill>
                <a:latin typeface="微软雅黑" panose="020B0503020204020204" pitchFamily="34" charset="-122"/>
                <a:ea typeface="微软雅黑" panose="020B0503020204020204" pitchFamily="34" charset="-122"/>
              </a:rPr>
              <a:t>函数和 </a:t>
            </a:r>
            <a:r>
              <a:rPr lang="en-US" altLang="zh-CN" sz="2400" dirty="0">
                <a:solidFill>
                  <a:srgbClr val="000000"/>
                </a:solidFill>
                <a:latin typeface="微软雅黑" panose="020B0503020204020204" pitchFamily="34" charset="-122"/>
                <a:ea typeface="微软雅黑" panose="020B0503020204020204" pitchFamily="34" charset="-122"/>
              </a:rPr>
              <a:t>Tanh </a:t>
            </a:r>
            <a:r>
              <a:rPr lang="zh-CN" altLang="en-US" sz="2400" dirty="0">
                <a:solidFill>
                  <a:srgbClr val="000000"/>
                </a:solidFill>
                <a:latin typeface="微软雅黑" panose="020B0503020204020204" pitchFamily="34" charset="-122"/>
                <a:ea typeface="微软雅黑" panose="020B0503020204020204" pitchFamily="34" charset="-122"/>
              </a:rPr>
              <a:t>函数（处于激活函数的线性区间）</a:t>
            </a:r>
            <a:endParaRPr lang="zh-CN" altLang="en-US" sz="2400" dirty="0">
              <a:solidFill>
                <a:srgbClr val="000000"/>
              </a:solidFill>
              <a:latin typeface="微软雅黑" panose="020B0503020204020204" pitchFamily="34" charset="-122"/>
              <a:ea typeface="微软雅黑" panose="020B0503020204020204" pitchFamily="34" charset="-122"/>
            </a:endParaRPr>
          </a:p>
        </p:txBody>
      </p:sp>
      <p:grpSp>
        <p:nvGrpSpPr>
          <p:cNvPr id="25" name="组合 24"/>
          <p:cNvGrpSpPr/>
          <p:nvPr/>
        </p:nvGrpSpPr>
        <p:grpSpPr>
          <a:xfrm>
            <a:off x="149879" y="5020770"/>
            <a:ext cx="12692814" cy="838200"/>
            <a:chOff x="35579" y="6017386"/>
            <a:chExt cx="12692814" cy="838200"/>
          </a:xfrm>
        </p:grpSpPr>
        <p:sp>
          <p:nvSpPr>
            <p:cNvPr id="26" name="文本框 25"/>
            <p:cNvSpPr txBox="1"/>
            <p:nvPr/>
          </p:nvSpPr>
          <p:spPr>
            <a:xfrm>
              <a:off x="35579" y="6017386"/>
              <a:ext cx="12692814" cy="838200"/>
            </a:xfrm>
            <a:prstGeom prst="rect">
              <a:avLst/>
            </a:prstGeom>
            <a:noFill/>
          </p:spPr>
          <p:txBody>
            <a:bodyPr wrap="square" rtlCol="0">
              <a:noAutofit/>
            </a:bodyPr>
            <a:lstStyle/>
            <a:p>
              <a:pPr marL="342900" indent="-342900">
                <a:lnSpc>
                  <a:spcPct val="150000"/>
                </a:lnSpc>
                <a:buFont typeface="Wingdings" panose="05000000000000000000" pitchFamily="2" charset="2"/>
                <a:buChar char="Ø"/>
              </a:pPr>
              <a:r>
                <a:rPr lang="zh-CN" altLang="en-US" sz="2400" dirty="0">
                  <a:solidFill>
                    <a:srgbClr val="0000FF"/>
                  </a:solidFill>
                  <a:latin typeface="微软雅黑" panose="020B0503020204020204" pitchFamily="34" charset="-122"/>
                  <a:ea typeface="微软雅黑" panose="020B0503020204020204" pitchFamily="34" charset="-122"/>
                </a:rPr>
                <a:t> </a:t>
              </a:r>
              <a:r>
                <a:rPr lang="en-US" altLang="zh-CN" sz="2400" dirty="0">
                  <a:solidFill>
                    <a:srgbClr val="0000FF"/>
                  </a:solidFill>
                  <a:latin typeface="微软雅黑" panose="020B0503020204020204" pitchFamily="34" charset="-122"/>
                  <a:ea typeface="微软雅黑" panose="020B0503020204020204" pitchFamily="34" charset="-122"/>
                </a:rPr>
                <a:t>Logistic </a:t>
              </a:r>
              <a:r>
                <a:rPr lang="zh-CN" altLang="en-US" sz="2400" dirty="0">
                  <a:solidFill>
                    <a:srgbClr val="0000FF"/>
                  </a:solidFill>
                  <a:latin typeface="微软雅黑" panose="020B0503020204020204" pitchFamily="34" charset="-122"/>
                  <a:ea typeface="微软雅黑" panose="020B0503020204020204" pitchFamily="34" charset="-122"/>
                </a:rPr>
                <a:t>函数在线性区间的斜率约为 </a:t>
              </a:r>
              <a:r>
                <a:rPr lang="en-US" altLang="zh-CN" sz="2400" dirty="0">
                  <a:solidFill>
                    <a:srgbClr val="0000FF"/>
                  </a:solidFill>
                  <a:latin typeface="微软雅黑" panose="020B0503020204020204" pitchFamily="34" charset="-122"/>
                  <a:ea typeface="微软雅黑" panose="020B0503020204020204" pitchFamily="34" charset="-122"/>
                </a:rPr>
                <a:t>0.25</a:t>
              </a:r>
              <a:r>
                <a:rPr lang="zh-CN" altLang="en-US" sz="2400" dirty="0">
                  <a:solidFill>
                    <a:srgbClr val="0000FF"/>
                  </a:solidFill>
                  <a:latin typeface="微软雅黑" panose="020B0503020204020204" pitchFamily="34" charset="-122"/>
                  <a:ea typeface="微软雅黑" panose="020B0503020204020204" pitchFamily="34" charset="-122"/>
                </a:rPr>
                <a:t>：</a:t>
              </a:r>
              <a:endParaRPr lang="en-US" altLang="zh-CN" sz="2400" dirty="0">
                <a:solidFill>
                  <a:srgbClr val="0000FF"/>
                </a:solidFill>
                <a:latin typeface="微软雅黑" panose="020B0503020204020204" pitchFamily="34" charset="-122"/>
                <a:ea typeface="微软雅黑" panose="020B0503020204020204" pitchFamily="34" charset="-122"/>
              </a:endParaRPr>
            </a:p>
            <a:p>
              <a:pPr marL="342900" indent="-342900">
                <a:lnSpc>
                  <a:spcPct val="150000"/>
                </a:lnSpc>
                <a:buFont typeface="Wingdings" panose="05000000000000000000" pitchFamily="2" charset="2"/>
                <a:buChar char="Ø"/>
              </a:pPr>
              <a:endParaRPr lang="en-US" altLang="zh-CN" sz="2400" dirty="0">
                <a:solidFill>
                  <a:srgbClr val="0000FF"/>
                </a:solidFill>
                <a:latin typeface="微软雅黑" panose="020B0503020204020204" pitchFamily="34" charset="-122"/>
                <a:ea typeface="微软雅黑" panose="020B0503020204020204" pitchFamily="34" charset="-122"/>
              </a:endParaRPr>
            </a:p>
            <a:p>
              <a:pPr>
                <a:lnSpc>
                  <a:spcPct val="150000"/>
                </a:lnSpc>
              </a:pPr>
              <a:endParaRPr lang="zh-CN" altLang="en-US" sz="2400" dirty="0">
                <a:solidFill>
                  <a:srgbClr val="0000FF"/>
                </a:solidFill>
                <a:latin typeface="微软雅黑" panose="020B0503020204020204" pitchFamily="34" charset="-122"/>
                <a:ea typeface="微软雅黑" panose="020B0503020204020204" pitchFamily="34" charset="-122"/>
              </a:endParaRPr>
            </a:p>
            <a:p>
              <a:pPr>
                <a:lnSpc>
                  <a:spcPct val="150000"/>
                </a:lnSpc>
              </a:pPr>
              <a:endParaRPr lang="en-US" altLang="zh-CN" sz="3200" dirty="0">
                <a:solidFill>
                  <a:srgbClr val="000000"/>
                </a:solidFill>
                <a:latin typeface="微软雅黑" panose="020B0503020204020204" pitchFamily="34" charset="-122"/>
                <a:ea typeface="微软雅黑" panose="020B0503020204020204" pitchFamily="34" charset="-122"/>
              </a:endParaRPr>
            </a:p>
          </p:txBody>
        </p:sp>
        <p:graphicFrame>
          <p:nvGraphicFramePr>
            <p:cNvPr id="27" name="对象 26"/>
            <p:cNvGraphicFramePr>
              <a:graphicFrameLocks noChangeAspect="1"/>
            </p:cNvGraphicFramePr>
            <p:nvPr/>
          </p:nvGraphicFramePr>
          <p:xfrm>
            <a:off x="6659563" y="6017386"/>
            <a:ext cx="2782887" cy="838200"/>
          </p:xfrm>
          <a:graphic>
            <a:graphicData uri="http://schemas.openxmlformats.org/presentationml/2006/ole">
              <mc:AlternateContent xmlns:mc="http://schemas.openxmlformats.org/markup-compatibility/2006">
                <mc:Choice xmlns:v="urn:schemas-microsoft-com:vml" Requires="v">
                  <p:oleObj spid="_x0000_s22595" name="Equation" r:id="rId5" imgW="31394400" imgH="9448800" progId="Equation.DSMT4">
                    <p:embed/>
                  </p:oleObj>
                </mc:Choice>
                <mc:Fallback>
                  <p:oleObj name="Equation" r:id="rId5" imgW="31394400" imgH="9448800" progId="Equation.DSMT4">
                    <p:embed/>
                    <p:pic>
                      <p:nvPicPr>
                        <p:cNvPr id="0" name="对象 22"/>
                        <p:cNvPicPr/>
                        <p:nvPr/>
                      </p:nvPicPr>
                      <p:blipFill>
                        <a:blip r:embed="rId6"/>
                        <a:stretch>
                          <a:fillRect/>
                        </a:stretch>
                      </p:blipFill>
                      <p:spPr>
                        <a:xfrm>
                          <a:off x="6659563" y="6017386"/>
                          <a:ext cx="2782887" cy="838200"/>
                        </a:xfrm>
                        <a:prstGeom prst="rect">
                          <a:avLst/>
                        </a:prstGeom>
                      </p:spPr>
                    </p:pic>
                  </p:oleObj>
                </mc:Fallback>
              </mc:AlternateContent>
            </a:graphicData>
          </a:graphic>
        </p:graphicFrame>
      </p:grpSp>
      <p:sp>
        <p:nvSpPr>
          <p:cNvPr id="3" name="矩形 2"/>
          <p:cNvSpPr/>
          <p:nvPr/>
        </p:nvSpPr>
        <p:spPr>
          <a:xfrm>
            <a:off x="313595" y="6148562"/>
            <a:ext cx="10762235" cy="646331"/>
          </a:xfrm>
          <a:prstGeom prst="rect">
            <a:avLst/>
          </a:prstGeom>
        </p:spPr>
        <p:txBody>
          <a:bodyPr wrap="square">
            <a:spAutoFit/>
          </a:bodyPr>
          <a:lstStyle/>
          <a:p>
            <a:r>
              <a:rPr lang="en-US" altLang="zh-CN" dirty="0" err="1">
                <a:solidFill>
                  <a:srgbClr val="404040"/>
                </a:solidFill>
                <a:latin typeface="Arial" panose="020B0604020202020204" pitchFamily="34" charset="0"/>
              </a:rPr>
              <a:t>Glorot</a:t>
            </a:r>
            <a:r>
              <a:rPr lang="en-US" altLang="zh-CN" dirty="0">
                <a:solidFill>
                  <a:srgbClr val="404040"/>
                </a:solidFill>
                <a:latin typeface="Arial" panose="020B0604020202020204" pitchFamily="34" charset="0"/>
              </a:rPr>
              <a:t> X, </a:t>
            </a:r>
            <a:r>
              <a:rPr lang="en-US" altLang="zh-CN" dirty="0" err="1">
                <a:solidFill>
                  <a:srgbClr val="404040"/>
                </a:solidFill>
                <a:latin typeface="Arial" panose="020B0604020202020204" pitchFamily="34" charset="0"/>
              </a:rPr>
              <a:t>Bengio</a:t>
            </a:r>
            <a:r>
              <a:rPr lang="en-US" altLang="zh-CN" dirty="0">
                <a:solidFill>
                  <a:srgbClr val="404040"/>
                </a:solidFill>
                <a:latin typeface="Arial" panose="020B0604020202020204" pitchFamily="34" charset="0"/>
              </a:rPr>
              <a:t> Y. Understanding the difficulty of training deep feedforward neural networks[C]. international conference on artificial intelligence and statistics, 2010: 249-256.</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917546" y="105838"/>
            <a:ext cx="11157480" cy="954107"/>
          </a:xfrm>
          <a:prstGeom prst="rect">
            <a:avLst/>
          </a:prstGeom>
          <a:noFill/>
        </p:spPr>
        <p:txBody>
          <a:bodyPr wrap="square" rtlCol="0">
            <a:spAutoFit/>
          </a:bodyPr>
          <a:lstStyle/>
          <a:p>
            <a:r>
              <a:rPr lang="en-US" altLang="zh-CN" sz="2800" b="1" dirty="0">
                <a:solidFill>
                  <a:srgbClr val="000000"/>
                </a:solidFill>
                <a:latin typeface="微软雅黑" panose="020B0503020204020204" pitchFamily="34" charset="-122"/>
                <a:ea typeface="微软雅黑" panose="020B0503020204020204" pitchFamily="34" charset="-122"/>
              </a:rPr>
              <a:t>He</a:t>
            </a:r>
            <a:r>
              <a:rPr lang="zh-CN" altLang="en-US" sz="2800" b="1" dirty="0">
                <a:solidFill>
                  <a:srgbClr val="000000"/>
                </a:solidFill>
                <a:latin typeface="微软雅黑" panose="020B0503020204020204" pitchFamily="34" charset="-122"/>
                <a:ea typeface="微软雅黑" panose="020B0503020204020204" pitchFamily="34" charset="-122"/>
              </a:rPr>
              <a:t>初始化</a:t>
            </a:r>
            <a:endParaRPr lang="zh-CN" altLang="en-US" sz="2800" b="1" dirty="0">
              <a:solidFill>
                <a:srgbClr val="000000"/>
              </a:solidFill>
              <a:latin typeface="微软雅黑" panose="020B0503020204020204" pitchFamily="34" charset="-122"/>
              <a:ea typeface="微软雅黑" panose="020B0503020204020204" pitchFamily="34" charset="-122"/>
            </a:endParaRPr>
          </a:p>
          <a:p>
            <a:endParaRPr lang="zh-CN" altLang="en-US" sz="2800" b="1" dirty="0">
              <a:solidFill>
                <a:srgbClr val="000000"/>
              </a:solidFill>
              <a:latin typeface="微软雅黑" panose="020B0503020204020204" pitchFamily="34" charset="-122"/>
              <a:ea typeface="微软雅黑" panose="020B0503020204020204" pitchFamily="34" charset="-122"/>
            </a:endParaRPr>
          </a:p>
        </p:txBody>
      </p:sp>
      <p:sp>
        <p:nvSpPr>
          <p:cNvPr id="14" name="文本框 13"/>
          <p:cNvSpPr txBox="1"/>
          <p:nvPr/>
        </p:nvSpPr>
        <p:spPr>
          <a:xfrm>
            <a:off x="116973" y="992715"/>
            <a:ext cx="11855951" cy="838200"/>
          </a:xfrm>
          <a:prstGeom prst="rect">
            <a:avLst/>
          </a:prstGeom>
          <a:noFill/>
        </p:spPr>
        <p:txBody>
          <a:bodyPr wrap="square" rtlCol="0">
            <a:noAutofit/>
          </a:bodyPr>
          <a:lstStyle/>
          <a:p>
            <a:pPr>
              <a:lnSpc>
                <a:spcPct val="150000"/>
              </a:lnSpc>
            </a:pPr>
            <a:r>
              <a:rPr lang="zh-CN" altLang="en-US" sz="2800" dirty="0">
                <a:solidFill>
                  <a:srgbClr val="000000"/>
                </a:solidFill>
                <a:latin typeface="微软雅黑" panose="020B0503020204020204" pitchFamily="34" charset="-122"/>
                <a:ea typeface="微软雅黑" panose="020B0503020204020204" pitchFamily="34" charset="-122"/>
              </a:rPr>
              <a:t>当使用</a:t>
            </a:r>
            <a:r>
              <a:rPr lang="en-US" altLang="zh-CN" sz="2800" dirty="0" err="1">
                <a:solidFill>
                  <a:srgbClr val="000000"/>
                </a:solidFill>
                <a:latin typeface="微软雅黑" panose="020B0503020204020204" pitchFamily="34" charset="-122"/>
                <a:ea typeface="微软雅黑" panose="020B0503020204020204" pitchFamily="34" charset="-122"/>
              </a:rPr>
              <a:t>ReLU</a:t>
            </a:r>
            <a:r>
              <a:rPr lang="zh-CN" altLang="en-US" sz="2800" dirty="0">
                <a:solidFill>
                  <a:srgbClr val="000000"/>
                </a:solidFill>
                <a:latin typeface="微软雅黑" panose="020B0503020204020204" pitchFamily="34" charset="-122"/>
                <a:ea typeface="微软雅黑" panose="020B0503020204020204" pitchFamily="34" charset="-122"/>
              </a:rPr>
              <a:t>激活函数时，通常有一半的神经元输出为</a:t>
            </a:r>
            <a:r>
              <a:rPr lang="en-US" altLang="zh-CN" sz="2800" dirty="0">
                <a:solidFill>
                  <a:srgbClr val="000000"/>
                </a:solidFill>
                <a:latin typeface="微软雅黑" panose="020B0503020204020204" pitchFamily="34" charset="-122"/>
                <a:ea typeface="微软雅黑" panose="020B0503020204020204" pitchFamily="34" charset="-122"/>
              </a:rPr>
              <a:t>0</a:t>
            </a:r>
            <a:r>
              <a:rPr lang="zh-CN" altLang="en-US" sz="2800" dirty="0">
                <a:solidFill>
                  <a:srgbClr val="000000"/>
                </a:solidFill>
                <a:latin typeface="微软雅黑" panose="020B0503020204020204" pitchFamily="34" charset="-122"/>
                <a:ea typeface="微软雅黑" panose="020B0503020204020204" pitchFamily="34" charset="-122"/>
              </a:rPr>
              <a:t>，因此，其分布的方差也近似为使用</a:t>
            </a:r>
            <a:r>
              <a:rPr lang="en-US" altLang="zh-CN" sz="2800" dirty="0">
                <a:solidFill>
                  <a:srgbClr val="000000"/>
                </a:solidFill>
                <a:latin typeface="微软雅黑" panose="020B0503020204020204" pitchFamily="34" charset="-122"/>
                <a:ea typeface="微软雅黑" panose="020B0503020204020204" pitchFamily="34" charset="-122"/>
              </a:rPr>
              <a:t>Logistic</a:t>
            </a:r>
            <a:r>
              <a:rPr lang="zh-CN" altLang="en-US" sz="2800" dirty="0">
                <a:solidFill>
                  <a:srgbClr val="000000"/>
                </a:solidFill>
                <a:latin typeface="微软雅黑" panose="020B0503020204020204" pitchFamily="34" charset="-122"/>
                <a:ea typeface="微软雅黑" panose="020B0503020204020204" pitchFamily="34" charset="-122"/>
              </a:rPr>
              <a:t>作为激活函数时的一半。这样，只考虑前向传播时，参数       的理想方差为：</a:t>
            </a:r>
            <a:endParaRPr lang="zh-CN" altLang="en-US" sz="2800" dirty="0">
              <a:solidFill>
                <a:srgbClr val="000000"/>
              </a:solidFill>
              <a:latin typeface="微软雅黑" panose="020B0503020204020204" pitchFamily="34" charset="-122"/>
              <a:ea typeface="微软雅黑" panose="020B0503020204020204" pitchFamily="34" charset="-122"/>
            </a:endParaRPr>
          </a:p>
          <a:p>
            <a:pPr>
              <a:lnSpc>
                <a:spcPct val="150000"/>
              </a:lnSpc>
            </a:pPr>
            <a:endParaRPr lang="en-US" altLang="zh-CN" sz="3200" dirty="0">
              <a:solidFill>
                <a:srgbClr val="000000"/>
              </a:solidFill>
              <a:latin typeface="微软雅黑" panose="020B0503020204020204" pitchFamily="34" charset="-122"/>
              <a:ea typeface="微软雅黑" panose="020B0503020204020204" pitchFamily="34" charset="-122"/>
            </a:endParaRPr>
          </a:p>
        </p:txBody>
      </p:sp>
      <p:graphicFrame>
        <p:nvGraphicFramePr>
          <p:cNvPr id="21" name="对象 20"/>
          <p:cNvGraphicFramePr>
            <a:graphicFrameLocks noChangeAspect="1"/>
          </p:cNvGraphicFramePr>
          <p:nvPr/>
        </p:nvGraphicFramePr>
        <p:xfrm>
          <a:off x="3995974" y="3031743"/>
          <a:ext cx="2500312" cy="1047750"/>
        </p:xfrm>
        <a:graphic>
          <a:graphicData uri="http://schemas.openxmlformats.org/presentationml/2006/ole">
            <mc:AlternateContent xmlns:mc="http://schemas.openxmlformats.org/markup-compatibility/2006">
              <mc:Choice xmlns:v="urn:schemas-microsoft-com:vml" Requires="v">
                <p:oleObj spid="_x0000_s23617" name="Equation" r:id="rId1" imgW="22555200" imgH="9448800" progId="Equation.DSMT4">
                  <p:embed/>
                </p:oleObj>
              </mc:Choice>
              <mc:Fallback>
                <p:oleObj name="Equation" r:id="rId1" imgW="22555200" imgH="9448800" progId="Equation.DSMT4">
                  <p:embed/>
                  <p:pic>
                    <p:nvPicPr>
                      <p:cNvPr id="0" name="对象 20"/>
                      <p:cNvPicPr/>
                      <p:nvPr/>
                    </p:nvPicPr>
                    <p:blipFill>
                      <a:blip r:embed="rId2"/>
                      <a:stretch>
                        <a:fillRect/>
                      </a:stretch>
                    </p:blipFill>
                    <p:spPr>
                      <a:xfrm>
                        <a:off x="3995974" y="3031743"/>
                        <a:ext cx="2500312" cy="1047750"/>
                      </a:xfrm>
                      <a:prstGeom prst="rect">
                        <a:avLst/>
                      </a:prstGeom>
                    </p:spPr>
                  </p:pic>
                </p:oleObj>
              </mc:Fallback>
            </mc:AlternateContent>
          </a:graphicData>
        </a:graphic>
      </p:graphicFrame>
      <mc:AlternateContent xmlns:mc="http://schemas.openxmlformats.org/markup-compatibility/2006">
        <mc:Choice xmlns:a14="http://schemas.microsoft.com/office/drawing/2010/main" Requires="a14">
          <p:sp>
            <p:nvSpPr>
              <p:cNvPr id="24" name="文本框 23"/>
              <p:cNvSpPr txBox="1"/>
              <p:nvPr/>
            </p:nvSpPr>
            <p:spPr>
              <a:xfrm>
                <a:off x="0" y="2271184"/>
                <a:ext cx="4129088" cy="690830"/>
              </a:xfrm>
              <a:prstGeom prst="rect">
                <a:avLst/>
              </a:prstGeom>
              <a:noFill/>
            </p:spPr>
            <p:txBody>
              <a:bodyPr wrap="square">
                <a:spAutoFit/>
              </a:bodyPr>
              <a:lstStyle/>
              <a:p>
                <a14:m>
                  <m:oMathPara xmlns:m="http://schemas.openxmlformats.org/officeDocument/2006/math">
                    <m:oMathParaPr>
                      <m:jc m:val="centerGroup"/>
                    </m:oMathParaPr>
                    <m:oMath xmlns:m="http://schemas.openxmlformats.org/officeDocument/2006/math">
                      <m:sSubSup>
                        <m:sSubSupPr>
                          <m:ctrlPr>
                            <a:rPr lang="zh-CN" altLang="en-US" sz="3600" i="1" smtClean="0">
                              <a:latin typeface="Cambria Math" panose="02040503050406030204" pitchFamily="18" charset="0"/>
                            </a:rPr>
                          </m:ctrlPr>
                        </m:sSubSupPr>
                        <m:e>
                          <m:r>
                            <a:rPr lang="zh-CN" altLang="en-US" sz="3600" i="1">
                              <a:latin typeface="Cambria Math" panose="02040503050406030204" pitchFamily="18" charset="0"/>
                            </a:rPr>
                            <m:t>𝑤</m:t>
                          </m:r>
                        </m:e>
                        <m:sub>
                          <m:r>
                            <a:rPr lang="zh-CN" altLang="en-US" sz="3600" i="1">
                              <a:latin typeface="Cambria Math" panose="02040503050406030204" pitchFamily="18" charset="0"/>
                            </a:rPr>
                            <m:t>𝑖</m:t>
                          </m:r>
                        </m:sub>
                        <m:sup>
                          <m:r>
                            <a:rPr lang="zh-CN" altLang="en-US" sz="3600" i="1">
                              <a:latin typeface="Cambria Math" panose="02040503050406030204" pitchFamily="18" charset="0"/>
                            </a:rPr>
                            <m:t>𝑙</m:t>
                          </m:r>
                        </m:sup>
                      </m:sSubSup>
                    </m:oMath>
                  </m:oMathPara>
                </a14:m>
                <a:endParaRPr lang="zh-CN" altLang="en-US" sz="3600" dirty="0"/>
              </a:p>
            </p:txBody>
          </p:sp>
        </mc:Choice>
        <mc:Fallback>
          <p:sp>
            <p:nvSpPr>
              <p:cNvPr id="24" name="文本框 23"/>
              <p:cNvSpPr txBox="1">
                <a:spLocks noRot="1" noChangeAspect="1" noMove="1" noResize="1" noEditPoints="1" noAdjustHandles="1" noChangeArrowheads="1" noChangeShapeType="1" noTextEdit="1"/>
              </p:cNvSpPr>
              <p:nvPr/>
            </p:nvSpPr>
            <p:spPr>
              <a:xfrm>
                <a:off x="0" y="2271184"/>
                <a:ext cx="4129088" cy="690830"/>
              </a:xfrm>
              <a:prstGeom prst="rect">
                <a:avLst/>
              </a:prstGeom>
              <a:blipFill rotWithShape="1">
                <a:blip r:embed="rId3"/>
                <a:stretch>
                  <a:fillRect t="-61" r="8" b="54"/>
                </a:stretch>
              </a:blipFill>
            </p:spPr>
            <p:txBody>
              <a:bodyPr/>
              <a:lstStyle/>
              <a:p>
                <a:r>
                  <a:rPr lang="zh-CN" altLang="en-US">
                    <a:noFill/>
                  </a:rPr>
                  <a:t> </a:t>
                </a:r>
              </a:p>
            </p:txBody>
          </p:sp>
        </mc:Fallback>
      </mc:AlternateContent>
      <p:grpSp>
        <p:nvGrpSpPr>
          <p:cNvPr id="25" name="组合 24"/>
          <p:cNvGrpSpPr/>
          <p:nvPr/>
        </p:nvGrpSpPr>
        <p:grpSpPr>
          <a:xfrm>
            <a:off x="149879" y="4222499"/>
            <a:ext cx="12692814" cy="838200"/>
            <a:chOff x="83386" y="5609162"/>
            <a:chExt cx="12692814" cy="838200"/>
          </a:xfrm>
        </p:grpSpPr>
        <p:sp>
          <p:nvSpPr>
            <p:cNvPr id="26" name="文本框 25"/>
            <p:cNvSpPr txBox="1"/>
            <p:nvPr/>
          </p:nvSpPr>
          <p:spPr>
            <a:xfrm>
              <a:off x="83386" y="5609162"/>
              <a:ext cx="12692814" cy="838200"/>
            </a:xfrm>
            <a:prstGeom prst="rect">
              <a:avLst/>
            </a:prstGeom>
            <a:noFill/>
          </p:spPr>
          <p:txBody>
            <a:bodyPr wrap="square" rtlCol="0">
              <a:noAutofit/>
            </a:bodyPr>
            <a:lstStyle/>
            <a:p>
              <a:pPr marL="342900" indent="-342900">
                <a:lnSpc>
                  <a:spcPct val="150000"/>
                </a:lnSpc>
                <a:buFont typeface="Wingdings" panose="05000000000000000000" pitchFamily="2" charset="2"/>
                <a:buChar char="Ø"/>
              </a:pPr>
              <a:r>
                <a:rPr lang="zh-CN" altLang="en-US" sz="2800" dirty="0">
                  <a:solidFill>
                    <a:srgbClr val="0000FF"/>
                  </a:solidFill>
                  <a:latin typeface="微软雅黑" panose="020B0503020204020204" pitchFamily="34" charset="-122"/>
                  <a:ea typeface="微软雅黑" panose="020B0503020204020204" pitchFamily="34" charset="-122"/>
                </a:rPr>
                <a:t>高斯分布：</a:t>
              </a:r>
              <a:endParaRPr lang="en-US" altLang="zh-CN" sz="2800" dirty="0">
                <a:solidFill>
                  <a:srgbClr val="0000FF"/>
                </a:solidFill>
                <a:latin typeface="微软雅黑" panose="020B0503020204020204" pitchFamily="34" charset="-122"/>
                <a:ea typeface="微软雅黑" panose="020B0503020204020204" pitchFamily="34" charset="-122"/>
              </a:endParaRPr>
            </a:p>
            <a:p>
              <a:pPr marL="342900" indent="-342900">
                <a:lnSpc>
                  <a:spcPct val="150000"/>
                </a:lnSpc>
                <a:buFont typeface="Wingdings" panose="05000000000000000000" pitchFamily="2" charset="2"/>
                <a:buChar char="Ø"/>
              </a:pPr>
              <a:endParaRPr lang="en-US" altLang="zh-CN" sz="2400" dirty="0">
                <a:solidFill>
                  <a:srgbClr val="0000FF"/>
                </a:solidFill>
                <a:latin typeface="微软雅黑" panose="020B0503020204020204" pitchFamily="34" charset="-122"/>
                <a:ea typeface="微软雅黑" panose="020B0503020204020204" pitchFamily="34" charset="-122"/>
              </a:endParaRPr>
            </a:p>
            <a:p>
              <a:pPr marL="342900" indent="-342900">
                <a:lnSpc>
                  <a:spcPct val="150000"/>
                </a:lnSpc>
                <a:buFont typeface="Wingdings" panose="05000000000000000000" pitchFamily="2" charset="2"/>
                <a:buChar char="Ø"/>
              </a:pPr>
              <a:r>
                <a:rPr lang="zh-CN" altLang="en-US" sz="2800" dirty="0">
                  <a:solidFill>
                    <a:srgbClr val="0000FF"/>
                  </a:solidFill>
                  <a:latin typeface="微软雅黑" panose="020B0503020204020204" pitchFamily="34" charset="-122"/>
                  <a:ea typeface="微软雅黑" panose="020B0503020204020204" pitchFamily="34" charset="-122"/>
                </a:rPr>
                <a:t>均匀分布：</a:t>
              </a:r>
              <a:endParaRPr lang="zh-CN" altLang="en-US" sz="2800" dirty="0">
                <a:solidFill>
                  <a:srgbClr val="0000FF"/>
                </a:solidFill>
                <a:latin typeface="微软雅黑" panose="020B0503020204020204" pitchFamily="34" charset="-122"/>
                <a:ea typeface="微软雅黑" panose="020B0503020204020204" pitchFamily="34" charset="-122"/>
              </a:endParaRPr>
            </a:p>
            <a:p>
              <a:pPr>
                <a:lnSpc>
                  <a:spcPct val="150000"/>
                </a:lnSpc>
              </a:pPr>
              <a:endParaRPr lang="en-US" altLang="zh-CN" sz="3200" dirty="0">
                <a:solidFill>
                  <a:srgbClr val="000000"/>
                </a:solidFill>
                <a:latin typeface="微软雅黑" panose="020B0503020204020204" pitchFamily="34" charset="-122"/>
                <a:ea typeface="微软雅黑" panose="020B0503020204020204" pitchFamily="34" charset="-122"/>
              </a:endParaRPr>
            </a:p>
          </p:txBody>
        </p:sp>
        <p:graphicFrame>
          <p:nvGraphicFramePr>
            <p:cNvPr id="27" name="对象 26"/>
            <p:cNvGraphicFramePr>
              <a:graphicFrameLocks noChangeAspect="1"/>
            </p:cNvGraphicFramePr>
            <p:nvPr/>
          </p:nvGraphicFramePr>
          <p:xfrm>
            <a:off x="2727508" y="5609162"/>
            <a:ext cx="1512887" cy="838200"/>
          </p:xfrm>
          <a:graphic>
            <a:graphicData uri="http://schemas.openxmlformats.org/presentationml/2006/ole">
              <mc:AlternateContent xmlns:mc="http://schemas.openxmlformats.org/markup-compatibility/2006">
                <mc:Choice xmlns:v="urn:schemas-microsoft-com:vml" Requires="v">
                  <p:oleObj spid="_x0000_s23618" name="Equation" r:id="rId4" imgW="17068800" imgH="9448800" progId="Equation.DSMT4">
                    <p:embed/>
                  </p:oleObj>
                </mc:Choice>
                <mc:Fallback>
                  <p:oleObj name="Equation" r:id="rId4" imgW="17068800" imgH="9448800" progId="Equation.DSMT4">
                    <p:embed/>
                    <p:pic>
                      <p:nvPicPr>
                        <p:cNvPr id="0" name="对象 22"/>
                        <p:cNvPicPr/>
                        <p:nvPr/>
                      </p:nvPicPr>
                      <p:blipFill>
                        <a:blip r:embed="rId5"/>
                        <a:stretch>
                          <a:fillRect/>
                        </a:stretch>
                      </p:blipFill>
                      <p:spPr>
                        <a:xfrm>
                          <a:off x="2727508" y="5609162"/>
                          <a:ext cx="1512887" cy="838200"/>
                        </a:xfrm>
                        <a:prstGeom prst="rect">
                          <a:avLst/>
                        </a:prstGeom>
                      </p:spPr>
                    </p:pic>
                  </p:oleObj>
                </mc:Fallback>
              </mc:AlternateContent>
            </a:graphicData>
          </a:graphic>
        </p:graphicFrame>
      </p:grpSp>
      <p:graphicFrame>
        <p:nvGraphicFramePr>
          <p:cNvPr id="29" name="对象 28"/>
          <p:cNvGraphicFramePr>
            <a:graphicFrameLocks noChangeAspect="1"/>
          </p:cNvGraphicFramePr>
          <p:nvPr/>
        </p:nvGraphicFramePr>
        <p:xfrm>
          <a:off x="2811463" y="5339978"/>
          <a:ext cx="1495425" cy="969962"/>
        </p:xfrm>
        <a:graphic>
          <a:graphicData uri="http://schemas.openxmlformats.org/presentationml/2006/ole">
            <mc:AlternateContent xmlns:mc="http://schemas.openxmlformats.org/markup-compatibility/2006">
              <mc:Choice xmlns:v="urn:schemas-microsoft-com:vml" Requires="v">
                <p:oleObj spid="_x0000_s23619" name="Equation" r:id="rId6" imgW="16459200" imgH="10668000" progId="Equation.DSMT4">
                  <p:embed/>
                </p:oleObj>
              </mc:Choice>
              <mc:Fallback>
                <p:oleObj name="Equation" r:id="rId6" imgW="16459200" imgH="10668000" progId="Equation.DSMT4">
                  <p:embed/>
                  <p:pic>
                    <p:nvPicPr>
                      <p:cNvPr id="0" name="对象 23"/>
                      <p:cNvPicPr/>
                      <p:nvPr/>
                    </p:nvPicPr>
                    <p:blipFill>
                      <a:blip r:embed="rId7"/>
                      <a:stretch>
                        <a:fillRect/>
                      </a:stretch>
                    </p:blipFill>
                    <p:spPr>
                      <a:xfrm>
                        <a:off x="2811463" y="5339978"/>
                        <a:ext cx="1495425" cy="969962"/>
                      </a:xfrm>
                      <a:prstGeom prst="rect">
                        <a:avLst/>
                      </a:prstGeom>
                    </p:spPr>
                  </p:pic>
                </p:oleObj>
              </mc:Fallback>
            </mc:AlternateContent>
          </a:graphicData>
        </a:graphic>
      </p:graphicFrame>
      <p:sp>
        <p:nvSpPr>
          <p:cNvPr id="2" name="矩形 1"/>
          <p:cNvSpPr/>
          <p:nvPr/>
        </p:nvSpPr>
        <p:spPr>
          <a:xfrm>
            <a:off x="5476014" y="4993749"/>
            <a:ext cx="6096000" cy="1477328"/>
          </a:xfrm>
          <a:prstGeom prst="rect">
            <a:avLst/>
          </a:prstGeom>
        </p:spPr>
        <p:txBody>
          <a:bodyPr>
            <a:spAutoFit/>
          </a:bodyPr>
          <a:lstStyle/>
          <a:p>
            <a:br>
              <a:rPr lang="en-US" altLang="zh-CN" dirty="0"/>
            </a:br>
            <a:r>
              <a:rPr lang="en-US" altLang="zh-CN" dirty="0">
                <a:solidFill>
                  <a:srgbClr val="404040"/>
                </a:solidFill>
                <a:latin typeface="Arial" panose="020B0604020202020204" pitchFamily="34" charset="0"/>
              </a:rPr>
              <a:t>He K, Zhang X, Ren S, et al. Delving Deep into Rectifiers: Surpassing Human-Level Performance on ImageNet Classification[C]. international conference on computer vision, 2015: 1026-1034.</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917546" y="105838"/>
            <a:ext cx="11157480" cy="523220"/>
          </a:xfrm>
          <a:prstGeom prst="rect">
            <a:avLst/>
          </a:prstGeom>
          <a:noFill/>
        </p:spPr>
        <p:txBody>
          <a:bodyPr wrap="square" rtlCol="0">
            <a:spAutoFit/>
          </a:bodyPr>
          <a:lstStyle/>
          <a:p>
            <a:r>
              <a:rPr lang="zh-CN" altLang="en-US" sz="2800" b="1" dirty="0">
                <a:solidFill>
                  <a:srgbClr val="000000"/>
                </a:solidFill>
                <a:latin typeface="微软雅黑" panose="020B0503020204020204" pitchFamily="34" charset="-122"/>
                <a:ea typeface="微软雅黑" panose="020B0503020204020204" pitchFamily="34" charset="-122"/>
              </a:rPr>
              <a:t>参数初始化</a:t>
            </a:r>
            <a:endParaRPr lang="zh-CN" altLang="en-US" sz="2800" b="1" dirty="0">
              <a:solidFill>
                <a:srgbClr val="000000"/>
              </a:solidFill>
              <a:latin typeface="微软雅黑" panose="020B0503020204020204" pitchFamily="34" charset="-122"/>
              <a:ea typeface="微软雅黑" panose="020B0503020204020204" pitchFamily="34" charset="-122"/>
            </a:endParaRPr>
          </a:p>
        </p:txBody>
      </p:sp>
      <p:sp>
        <p:nvSpPr>
          <p:cNvPr id="9" name="内容占位符 7"/>
          <p:cNvSpPr txBox="1"/>
          <p:nvPr/>
        </p:nvSpPr>
        <p:spPr>
          <a:xfrm>
            <a:off x="-21312" y="936171"/>
            <a:ext cx="12096338" cy="19177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lnSpc>
                <a:spcPct val="100000"/>
              </a:lnSpc>
            </a:pPr>
            <a:r>
              <a:rPr lang="en-US" altLang="zh-CN" sz="2800" dirty="0">
                <a:solidFill>
                  <a:srgbClr val="0000FF"/>
                </a:solidFill>
                <a:latin typeface="微软雅黑" panose="020B0503020204020204" pitchFamily="34" charset="-122"/>
                <a:ea typeface="微软雅黑" panose="020B0503020204020204" pitchFamily="34" charset="-122"/>
              </a:rPr>
              <a:t>Xavier </a:t>
            </a:r>
            <a:r>
              <a:rPr lang="zh-CN" altLang="en-US" sz="2800" dirty="0">
                <a:solidFill>
                  <a:srgbClr val="0000FF"/>
                </a:solidFill>
                <a:latin typeface="微软雅黑" panose="020B0503020204020204" pitchFamily="34" charset="-122"/>
                <a:ea typeface="微软雅黑" panose="020B0503020204020204" pitchFamily="34" charset="-122"/>
              </a:rPr>
              <a:t>初始化和 </a:t>
            </a:r>
            <a:r>
              <a:rPr lang="en-US" altLang="zh-CN" sz="2800" dirty="0">
                <a:solidFill>
                  <a:srgbClr val="0000FF"/>
                </a:solidFill>
                <a:latin typeface="微软雅黑" panose="020B0503020204020204" pitchFamily="34" charset="-122"/>
                <a:ea typeface="微软雅黑" panose="020B0503020204020204" pitchFamily="34" charset="-122"/>
              </a:rPr>
              <a:t>He </a:t>
            </a:r>
            <a:r>
              <a:rPr lang="zh-CN" altLang="en-US" sz="2800" dirty="0">
                <a:solidFill>
                  <a:srgbClr val="0000FF"/>
                </a:solidFill>
                <a:latin typeface="微软雅黑" panose="020B0503020204020204" pitchFamily="34" charset="-122"/>
                <a:ea typeface="微软雅黑" panose="020B0503020204020204" pitchFamily="34" charset="-122"/>
              </a:rPr>
              <a:t>初始化的具体设置情况。</a:t>
            </a:r>
            <a:endParaRPr lang="en-US" altLang="zh-CN" sz="2800" dirty="0">
              <a:solidFill>
                <a:srgbClr val="0000FF"/>
              </a:solidFill>
              <a:latin typeface="微软雅黑" panose="020B0503020204020204" pitchFamily="34" charset="-122"/>
              <a:ea typeface="微软雅黑" panose="020B0503020204020204" pitchFamily="34" charset="-122"/>
            </a:endParaRPr>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pPr marL="0" indent="0">
              <a:buNone/>
            </a:pPr>
            <a:endParaRPr lang="en-US" altLang="zh-CN" dirty="0"/>
          </a:p>
        </p:txBody>
      </p:sp>
      <p:pic>
        <p:nvPicPr>
          <p:cNvPr id="10" name="图片 9"/>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370776" y="1644814"/>
            <a:ext cx="5885047" cy="2418114"/>
          </a:xfrm>
          <a:prstGeom prst="rect">
            <a:avLst/>
          </a:prstGeom>
        </p:spPr>
      </p:pic>
      <p:sp>
        <p:nvSpPr>
          <p:cNvPr id="5" name="内容占位符 7"/>
          <p:cNvSpPr txBox="1"/>
          <p:nvPr/>
        </p:nvSpPr>
        <p:spPr>
          <a:xfrm>
            <a:off x="339602" y="4254336"/>
            <a:ext cx="10972800" cy="19177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buFont typeface="Wingdings" panose="05000000000000000000" pitchFamily="2" charset="2"/>
              <a:buChar char="Ø"/>
            </a:pPr>
            <a:r>
              <a:rPr lang="zh-CN" altLang="en-US" dirty="0">
                <a:solidFill>
                  <a:srgbClr val="0000FF"/>
                </a:solidFill>
                <a:latin typeface="微软雅黑" panose="020B0503020204020204" pitchFamily="34" charset="-122"/>
                <a:ea typeface="微软雅黑" panose="020B0503020204020204" pitchFamily="34" charset="-122"/>
              </a:rPr>
              <a:t>正交初始化</a:t>
            </a:r>
            <a:endParaRPr lang="zh-CN" altLang="en-US" dirty="0">
              <a:solidFill>
                <a:srgbClr val="0000FF"/>
              </a:solidFill>
              <a:latin typeface="微软雅黑" panose="020B0503020204020204" pitchFamily="34" charset="-122"/>
              <a:ea typeface="微软雅黑" panose="020B0503020204020204" pitchFamily="34" charset="-122"/>
            </a:endParaRPr>
          </a:p>
          <a:p>
            <a:pPr lvl="1">
              <a:lnSpc>
                <a:spcPct val="100000"/>
              </a:lnSpc>
            </a:pPr>
            <a:r>
              <a:rPr lang="zh-CN" altLang="en-US" dirty="0">
                <a:latin typeface="微软雅黑" panose="020B0503020204020204" pitchFamily="34" charset="-122"/>
                <a:ea typeface="微软雅黑" panose="020B0503020204020204" pitchFamily="34" charset="-122"/>
              </a:rPr>
              <a:t>用均值为 </a:t>
            </a:r>
            <a:r>
              <a:rPr lang="en-US" altLang="zh-CN" dirty="0">
                <a:latin typeface="微软雅黑" panose="020B0503020204020204" pitchFamily="34" charset="-122"/>
                <a:ea typeface="微软雅黑" panose="020B0503020204020204" pitchFamily="34" charset="-122"/>
              </a:rPr>
              <a:t>0 </a:t>
            </a:r>
            <a:r>
              <a:rPr lang="zh-CN" altLang="en-US" dirty="0">
                <a:latin typeface="微软雅黑" panose="020B0503020204020204" pitchFamily="34" charset="-122"/>
                <a:ea typeface="微软雅黑" panose="020B0503020204020204" pitchFamily="34" charset="-122"/>
              </a:rPr>
              <a:t>、方差为 </a:t>
            </a:r>
            <a:r>
              <a:rPr lang="en-US" altLang="zh-CN" dirty="0">
                <a:latin typeface="微软雅黑" panose="020B0503020204020204" pitchFamily="34" charset="-122"/>
                <a:ea typeface="微软雅黑" panose="020B0503020204020204" pitchFamily="34" charset="-122"/>
              </a:rPr>
              <a:t>1 </a:t>
            </a:r>
            <a:r>
              <a:rPr lang="zh-CN" altLang="en-US" dirty="0">
                <a:latin typeface="微软雅黑" panose="020B0503020204020204" pitchFamily="34" charset="-122"/>
                <a:ea typeface="微软雅黑" panose="020B0503020204020204" pitchFamily="34" charset="-122"/>
              </a:rPr>
              <a:t>的高斯分布初始化一个矩阵；</a:t>
            </a:r>
            <a:endParaRPr lang="en-US" altLang="zh-CN" dirty="0">
              <a:latin typeface="微软雅黑" panose="020B0503020204020204" pitchFamily="34" charset="-122"/>
              <a:ea typeface="微软雅黑" panose="020B0503020204020204" pitchFamily="34" charset="-122"/>
            </a:endParaRPr>
          </a:p>
          <a:p>
            <a:pPr lvl="1">
              <a:lnSpc>
                <a:spcPct val="100000"/>
              </a:lnSpc>
            </a:pPr>
            <a:r>
              <a:rPr lang="zh-CN" altLang="en-US" dirty="0">
                <a:latin typeface="微软雅黑" panose="020B0503020204020204" pitchFamily="34" charset="-122"/>
                <a:ea typeface="微软雅黑" panose="020B0503020204020204" pitchFamily="34" charset="-122"/>
              </a:rPr>
              <a:t>将这个矩阵用奇异值分解得到两个正交矩阵，并使用其中之一作为权重矩阵。</a:t>
            </a:r>
            <a:endParaRPr lang="en-US" altLang="zh-CN" dirty="0">
              <a:latin typeface="微软雅黑" panose="020B0503020204020204" pitchFamily="34" charset="-122"/>
              <a:ea typeface="微软雅黑" panose="020B0503020204020204" pitchFamily="34" charset="-122"/>
            </a:endParaRPr>
          </a:p>
          <a:p>
            <a:endParaRPr lang="en-US" altLang="zh-CN" dirty="0"/>
          </a:p>
          <a:p>
            <a:endParaRPr lang="en-US" altLang="zh-CN" dirty="0"/>
          </a:p>
          <a:p>
            <a:endParaRPr lang="en-US" altLang="zh-CN" dirty="0"/>
          </a:p>
          <a:p>
            <a:endParaRPr lang="en-US" altLang="zh-CN" dirty="0"/>
          </a:p>
          <a:p>
            <a:endParaRPr lang="en-US" altLang="zh-CN" dirty="0"/>
          </a:p>
          <a:p>
            <a:pPr marL="0" indent="0">
              <a:buNone/>
            </a:pPr>
            <a:endParaRPr lang="en-US" altLang="zh-C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777846" y="118538"/>
            <a:ext cx="11157480" cy="523220"/>
          </a:xfrm>
          <a:prstGeom prst="rect">
            <a:avLst/>
          </a:prstGeom>
          <a:noFill/>
        </p:spPr>
        <p:txBody>
          <a:bodyPr wrap="square" rtlCol="0">
            <a:spAutoFit/>
          </a:bodyPr>
          <a:lstStyle/>
          <a:p>
            <a:r>
              <a:rPr lang="zh-CN" altLang="en-US" sz="2800" b="1" dirty="0">
                <a:solidFill>
                  <a:srgbClr val="000000"/>
                </a:solidFill>
                <a:latin typeface="微软雅黑" panose="020B0503020204020204" pitchFamily="34" charset="-122"/>
                <a:ea typeface="微软雅黑" panose="020B0503020204020204" pitchFamily="34" charset="-122"/>
              </a:rPr>
              <a:t>基于方差缩放的参数初始化</a:t>
            </a:r>
            <a:endParaRPr lang="zh-CN" altLang="en-US" sz="2800" b="1" dirty="0">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p:nvGrpSpPr>
        <p:grpSpPr>
          <a:xfrm>
            <a:off x="256675" y="1072645"/>
            <a:ext cx="4963919" cy="2735993"/>
            <a:chOff x="410363" y="2583945"/>
            <a:chExt cx="5583964" cy="2735993"/>
          </a:xfrm>
        </p:grpSpPr>
        <p:pic>
          <p:nvPicPr>
            <p:cNvPr id="7" name="Picture 61" descr="preview"/>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410363" y="2583945"/>
              <a:ext cx="5583964" cy="1897675"/>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p:cNvSpPr txBox="1"/>
            <p:nvPr/>
          </p:nvSpPr>
          <p:spPr>
            <a:xfrm>
              <a:off x="1227970" y="4560662"/>
              <a:ext cx="4766357" cy="759276"/>
            </a:xfrm>
            <a:prstGeom prst="rect">
              <a:avLst/>
            </a:prstGeom>
            <a:noFill/>
          </p:spPr>
          <p:txBody>
            <a:bodyPr wrap="square" rtlCol="0">
              <a:noAutofit/>
            </a:bodyPr>
            <a:lstStyle/>
            <a:p>
              <a:pPr>
                <a:lnSpc>
                  <a:spcPct val="150000"/>
                </a:lnSpc>
              </a:pPr>
              <a:r>
                <a:rPr lang="en-US" altLang="zh-CN" sz="2000" dirty="0">
                  <a:latin typeface="微软雅黑" panose="020B0503020204020204" pitchFamily="34" charset="-122"/>
                  <a:ea typeface="微软雅黑" panose="020B0503020204020204" pitchFamily="34" charset="-122"/>
                </a:rPr>
                <a:t>tanh</a:t>
              </a:r>
              <a:r>
                <a:rPr lang="zh-CN" altLang="en-US" sz="2000" dirty="0">
                  <a:latin typeface="微软雅黑" panose="020B0503020204020204" pitchFamily="34" charset="-122"/>
                  <a:ea typeface="微软雅黑" panose="020B0503020204020204" pitchFamily="34" charset="-122"/>
                </a:rPr>
                <a:t>，高斯分布初始化</a:t>
              </a:r>
              <a:endParaRPr lang="zh-CN" altLang="en-US" sz="2000" dirty="0">
                <a:latin typeface="微软雅黑" panose="020B0503020204020204" pitchFamily="34" charset="-122"/>
                <a:ea typeface="微软雅黑" panose="020B0503020204020204" pitchFamily="34" charset="-122"/>
              </a:endParaRPr>
            </a:p>
          </p:txBody>
        </p:sp>
      </p:grpSp>
      <p:grpSp>
        <p:nvGrpSpPr>
          <p:cNvPr id="2" name="组合 1"/>
          <p:cNvGrpSpPr/>
          <p:nvPr/>
        </p:nvGrpSpPr>
        <p:grpSpPr>
          <a:xfrm>
            <a:off x="5881465" y="1026715"/>
            <a:ext cx="5178454" cy="2781923"/>
            <a:chOff x="5881465" y="1026715"/>
            <a:chExt cx="5178454" cy="2781923"/>
          </a:xfrm>
        </p:grpSpPr>
        <p:sp>
          <p:nvSpPr>
            <p:cNvPr id="11" name="文本框 10"/>
            <p:cNvSpPr txBox="1"/>
            <p:nvPr/>
          </p:nvSpPr>
          <p:spPr>
            <a:xfrm>
              <a:off x="6822820" y="3049362"/>
              <a:ext cx="4237099" cy="759276"/>
            </a:xfrm>
            <a:prstGeom prst="rect">
              <a:avLst/>
            </a:prstGeom>
            <a:noFill/>
          </p:spPr>
          <p:txBody>
            <a:bodyPr wrap="square" rtlCol="0">
              <a:noAutofit/>
            </a:bodyPr>
            <a:lstStyle/>
            <a:p>
              <a:pPr>
                <a:lnSpc>
                  <a:spcPct val="150000"/>
                </a:lnSpc>
              </a:pPr>
              <a:r>
                <a:rPr lang="en-US" altLang="zh-CN" sz="2000" dirty="0">
                  <a:latin typeface="微软雅黑" panose="020B0503020204020204" pitchFamily="34" charset="-122"/>
                  <a:ea typeface="微软雅黑" panose="020B0503020204020204" pitchFamily="34" charset="-122"/>
                </a:rPr>
                <a:t>tanh</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Xavier</a:t>
              </a:r>
              <a:r>
                <a:rPr lang="zh-CN" altLang="en-US" sz="2000" dirty="0">
                  <a:latin typeface="微软雅黑" panose="020B0503020204020204" pitchFamily="34" charset="-122"/>
                  <a:ea typeface="微软雅黑" panose="020B0503020204020204" pitchFamily="34" charset="-122"/>
                </a:rPr>
                <a:t>初始化</a:t>
              </a:r>
              <a:endParaRPr lang="zh-CN" altLang="en-US" sz="2000" dirty="0">
                <a:latin typeface="微软雅黑" panose="020B0503020204020204" pitchFamily="34" charset="-122"/>
                <a:ea typeface="微软雅黑" panose="020B0503020204020204" pitchFamily="34" charset="-122"/>
              </a:endParaRPr>
            </a:p>
          </p:txBody>
        </p:sp>
        <p:pic>
          <p:nvPicPr>
            <p:cNvPr id="26626" name="Picture 2" descr="preview"/>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881465" y="1026715"/>
              <a:ext cx="4963919" cy="189767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 name="组合 11"/>
          <p:cNvGrpSpPr/>
          <p:nvPr/>
        </p:nvGrpSpPr>
        <p:grpSpPr>
          <a:xfrm>
            <a:off x="256675" y="4110515"/>
            <a:ext cx="5240644" cy="2761546"/>
            <a:chOff x="256675" y="4110515"/>
            <a:chExt cx="5240644" cy="2761546"/>
          </a:xfrm>
        </p:grpSpPr>
        <p:sp>
          <p:nvSpPr>
            <p:cNvPr id="14" name="文本框 13"/>
            <p:cNvSpPr txBox="1"/>
            <p:nvPr/>
          </p:nvSpPr>
          <p:spPr>
            <a:xfrm>
              <a:off x="1260220" y="6112785"/>
              <a:ext cx="4237099" cy="759276"/>
            </a:xfrm>
            <a:prstGeom prst="rect">
              <a:avLst/>
            </a:prstGeom>
            <a:noFill/>
          </p:spPr>
          <p:txBody>
            <a:bodyPr wrap="square" rtlCol="0">
              <a:noAutofit/>
            </a:bodyPr>
            <a:lstStyle/>
            <a:p>
              <a:pPr>
                <a:lnSpc>
                  <a:spcPct val="150000"/>
                </a:lnSpc>
              </a:pPr>
              <a:r>
                <a:rPr lang="en-US" altLang="zh-CN" sz="2000" dirty="0" err="1">
                  <a:latin typeface="微软雅黑" panose="020B0503020204020204" pitchFamily="34" charset="-122"/>
                  <a:ea typeface="微软雅黑" panose="020B0503020204020204" pitchFamily="34" charset="-122"/>
                </a:rPr>
                <a:t>ReLU</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Xavier</a:t>
              </a:r>
              <a:r>
                <a:rPr lang="zh-CN" altLang="en-US" sz="2000" dirty="0">
                  <a:latin typeface="微软雅黑" panose="020B0503020204020204" pitchFamily="34" charset="-122"/>
                  <a:ea typeface="微软雅黑" panose="020B0503020204020204" pitchFamily="34" charset="-122"/>
                </a:rPr>
                <a:t>初始化</a:t>
              </a:r>
              <a:endParaRPr lang="zh-CN" altLang="en-US" sz="2000" dirty="0">
                <a:latin typeface="微软雅黑" panose="020B0503020204020204" pitchFamily="34" charset="-122"/>
                <a:ea typeface="微软雅黑" panose="020B0503020204020204" pitchFamily="34" charset="-122"/>
              </a:endParaRPr>
            </a:p>
          </p:txBody>
        </p:sp>
        <p:pic>
          <p:nvPicPr>
            <p:cNvPr id="26628" name="Picture 4" descr="preview"/>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6675" y="4110515"/>
              <a:ext cx="4963919" cy="188816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6" name="组合 15"/>
          <p:cNvGrpSpPr/>
          <p:nvPr/>
        </p:nvGrpSpPr>
        <p:grpSpPr>
          <a:xfrm>
            <a:off x="5881464" y="4110515"/>
            <a:ext cx="5240645" cy="2761546"/>
            <a:chOff x="5881464" y="4110515"/>
            <a:chExt cx="5240645" cy="2761546"/>
          </a:xfrm>
        </p:grpSpPr>
        <p:sp>
          <p:nvSpPr>
            <p:cNvPr id="19" name="文本框 18"/>
            <p:cNvSpPr txBox="1"/>
            <p:nvPr/>
          </p:nvSpPr>
          <p:spPr>
            <a:xfrm>
              <a:off x="6885010" y="6112785"/>
              <a:ext cx="4237099" cy="759276"/>
            </a:xfrm>
            <a:prstGeom prst="rect">
              <a:avLst/>
            </a:prstGeom>
            <a:noFill/>
          </p:spPr>
          <p:txBody>
            <a:bodyPr wrap="square" rtlCol="0">
              <a:noAutofit/>
            </a:bodyPr>
            <a:lstStyle/>
            <a:p>
              <a:pPr>
                <a:lnSpc>
                  <a:spcPct val="150000"/>
                </a:lnSpc>
              </a:pPr>
              <a:r>
                <a:rPr lang="en-US" altLang="zh-CN" sz="2000" dirty="0" err="1">
                  <a:latin typeface="微软雅黑" panose="020B0503020204020204" pitchFamily="34" charset="-122"/>
                  <a:ea typeface="微软雅黑" panose="020B0503020204020204" pitchFamily="34" charset="-122"/>
                </a:rPr>
                <a:t>ReLU</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He</a:t>
              </a:r>
              <a:r>
                <a:rPr lang="zh-CN" altLang="en-US" sz="2000" dirty="0">
                  <a:latin typeface="微软雅黑" panose="020B0503020204020204" pitchFamily="34" charset="-122"/>
                  <a:ea typeface="微软雅黑" panose="020B0503020204020204" pitchFamily="34" charset="-122"/>
                </a:rPr>
                <a:t>初始化</a:t>
              </a:r>
              <a:endParaRPr lang="zh-CN" altLang="en-US" sz="2000" dirty="0">
                <a:latin typeface="微软雅黑" panose="020B0503020204020204" pitchFamily="34" charset="-122"/>
                <a:ea typeface="微软雅黑" panose="020B0503020204020204" pitchFamily="34" charset="-122"/>
              </a:endParaRPr>
            </a:p>
          </p:txBody>
        </p:sp>
        <p:pic>
          <p:nvPicPr>
            <p:cNvPr id="26630" name="Picture 6" descr="preview"/>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881464" y="4110515"/>
              <a:ext cx="4963919" cy="1897675"/>
            </a:xfrm>
            <a:prstGeom prst="rect">
              <a:avLst/>
            </a:prstGeom>
            <a:noFill/>
            <a:extLst>
              <a:ext uri="{909E8E84-426E-40DD-AFC4-6F175D3DCCD1}">
                <a14:hiddenFill xmlns:a14="http://schemas.microsoft.com/office/drawing/2010/main">
                  <a:solidFill>
                    <a:srgbClr val="FFFFFF"/>
                  </a:solidFill>
                </a14:hiddenFill>
              </a:ext>
            </a:extLst>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arn(inVertical)">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barn(inVertical)">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barn(inVertical)">
                                      <p:cBhvr>
                                        <p:cTn id="2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917546" y="105838"/>
            <a:ext cx="11157480" cy="523220"/>
          </a:xfrm>
          <a:prstGeom prst="rect">
            <a:avLst/>
          </a:prstGeom>
          <a:noFill/>
        </p:spPr>
        <p:txBody>
          <a:bodyPr wrap="square" rtlCol="0">
            <a:spAutoFit/>
          </a:bodyPr>
          <a:lstStyle/>
          <a:p>
            <a:r>
              <a:rPr lang="zh-CN" altLang="en-US" sz="2800" b="1" dirty="0">
                <a:solidFill>
                  <a:srgbClr val="000000"/>
                </a:solidFill>
                <a:latin typeface="微软雅黑" panose="020B0503020204020204" pitchFamily="34" charset="-122"/>
                <a:ea typeface="微软雅黑" panose="020B0503020204020204" pitchFamily="34" charset="-122"/>
              </a:rPr>
              <a:t>数据预处理</a:t>
            </a:r>
            <a:endParaRPr lang="zh-CN" altLang="en-US" sz="2800" b="1" dirty="0">
              <a:solidFill>
                <a:srgbClr val="000000"/>
              </a:solidFill>
              <a:latin typeface="微软雅黑" panose="020B0503020204020204" pitchFamily="34" charset="-122"/>
              <a:ea typeface="微软雅黑" panose="020B0503020204020204" pitchFamily="34" charset="-122"/>
            </a:endParaRPr>
          </a:p>
        </p:txBody>
      </p:sp>
      <p:sp>
        <p:nvSpPr>
          <p:cNvPr id="9" name="内容占位符 7"/>
          <p:cNvSpPr txBox="1"/>
          <p:nvPr/>
        </p:nvSpPr>
        <p:spPr>
          <a:xfrm>
            <a:off x="228600" y="977900"/>
            <a:ext cx="10972800" cy="19177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buFont typeface="Wingdings" panose="05000000000000000000" pitchFamily="2" charset="2"/>
              <a:buChar char="Ø"/>
            </a:pPr>
            <a:r>
              <a:rPr lang="zh-CN" altLang="en-US" dirty="0">
                <a:solidFill>
                  <a:srgbClr val="0000FF"/>
                </a:solidFill>
                <a:latin typeface="微软雅黑" panose="020B0503020204020204" pitchFamily="34" charset="-122"/>
                <a:ea typeface="微软雅黑" panose="020B0503020204020204" pitchFamily="34" charset="-122"/>
              </a:rPr>
              <a:t>数据尺度不一样对优化的影响</a:t>
            </a:r>
            <a:endParaRPr lang="en-US" altLang="zh-CN" dirty="0">
              <a:latin typeface="微软雅黑" panose="020B0503020204020204" pitchFamily="34" charset="-122"/>
              <a:ea typeface="微软雅黑" panose="020B0503020204020204" pitchFamily="34" charset="-122"/>
            </a:endParaRPr>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pPr marL="0" indent="0">
              <a:buNone/>
            </a:pPr>
            <a:endParaRPr lang="en-US" altLang="zh-CN" dirty="0"/>
          </a:p>
        </p:txBody>
      </p:sp>
      <p:grpSp>
        <p:nvGrpSpPr>
          <p:cNvPr id="7" name="群組 35"/>
          <p:cNvGrpSpPr/>
          <p:nvPr/>
        </p:nvGrpSpPr>
        <p:grpSpPr>
          <a:xfrm>
            <a:off x="2444883" y="1601811"/>
            <a:ext cx="2834233" cy="2136741"/>
            <a:chOff x="2953164" y="4040259"/>
            <a:chExt cx="2834233" cy="2136741"/>
          </a:xfrm>
        </p:grpSpPr>
        <p:sp>
          <p:nvSpPr>
            <p:cNvPr id="8" name="矩形 7"/>
            <p:cNvSpPr/>
            <p:nvPr/>
          </p:nvSpPr>
          <p:spPr>
            <a:xfrm>
              <a:off x="2961737" y="4391890"/>
              <a:ext cx="538582" cy="467726"/>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12" name="矩形 11"/>
            <p:cNvSpPr/>
            <p:nvPr/>
          </p:nvSpPr>
          <p:spPr>
            <a:xfrm>
              <a:off x="2953164" y="5685336"/>
              <a:ext cx="538582" cy="467726"/>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13" name="矩形 12"/>
            <p:cNvSpPr/>
            <p:nvPr/>
          </p:nvSpPr>
          <p:spPr>
            <a:xfrm>
              <a:off x="4593227" y="5691018"/>
              <a:ext cx="538582" cy="467726"/>
            </a:xfrm>
            <a:prstGeom prst="rect">
              <a:avLst/>
            </a:prstGeom>
            <a:solidFill>
              <a:schemeClr val="accent6">
                <a:lumMod val="20000"/>
                <a:lumOff val="80000"/>
              </a:schemeClr>
            </a:solidFill>
            <a:ln>
              <a:solidFill>
                <a:srgbClr val="00B05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cxnSp>
          <p:nvCxnSpPr>
            <p:cNvPr id="14" name="直線單箭頭接點 6"/>
            <p:cNvCxnSpPr>
              <a:endCxn id="25" idx="1"/>
            </p:cNvCxnSpPr>
            <p:nvPr/>
          </p:nvCxnSpPr>
          <p:spPr>
            <a:xfrm flipV="1">
              <a:off x="3473662" y="4655201"/>
              <a:ext cx="1142392" cy="125268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15" name="Object 12"/>
            <p:cNvGraphicFramePr>
              <a:graphicFrameLocks noChangeAspect="1"/>
            </p:cNvGraphicFramePr>
            <p:nvPr/>
          </p:nvGraphicFramePr>
          <p:xfrm>
            <a:off x="5400047" y="4407766"/>
            <a:ext cx="387350" cy="455612"/>
          </p:xfrm>
          <a:graphic>
            <a:graphicData uri="http://schemas.openxmlformats.org/presentationml/2006/ole">
              <mc:AlternateContent xmlns:mc="http://schemas.openxmlformats.org/markup-compatibility/2006">
                <mc:Choice xmlns:v="urn:schemas-microsoft-com:vml" Requires="v">
                  <p:oleObj spid="_x0000_s24956" name="方程式" r:id="rId1" imgW="3352800" imgH="3962400" progId="Equation.3">
                    <p:embed/>
                  </p:oleObj>
                </mc:Choice>
                <mc:Fallback>
                  <p:oleObj name="方程式" r:id="rId1" imgW="3352800" imgH="3962400" progId="Equation.3">
                    <p:embed/>
                    <p:pic>
                      <p:nvPicPr>
                        <p:cNvPr id="0" name="Object 12"/>
                        <p:cNvPicPr>
                          <a:picLocks noChangeAspect="1" noChangeArrowheads="1"/>
                        </p:cNvPicPr>
                        <p:nvPr/>
                      </p:nvPicPr>
                      <p:blipFill>
                        <a:blip r:embed="rId2"/>
                        <a:srcRect/>
                        <a:stretch>
                          <a:fillRect/>
                        </a:stretch>
                      </p:blipFill>
                      <p:spPr bwMode="auto">
                        <a:xfrm>
                          <a:off x="5400047" y="4407766"/>
                          <a:ext cx="387350" cy="455612"/>
                        </a:xfrm>
                        <a:prstGeom prst="rect">
                          <a:avLst/>
                        </a:prstGeom>
                        <a:noFill/>
                      </p:spPr>
                    </p:pic>
                  </p:oleObj>
                </mc:Fallback>
              </mc:AlternateContent>
            </a:graphicData>
          </a:graphic>
        </p:graphicFrame>
        <p:graphicFrame>
          <p:nvGraphicFramePr>
            <p:cNvPr id="16" name="Object 12"/>
            <p:cNvGraphicFramePr>
              <a:graphicFrameLocks noChangeAspect="1"/>
            </p:cNvGraphicFramePr>
            <p:nvPr/>
          </p:nvGraphicFramePr>
          <p:xfrm>
            <a:off x="3678951" y="4040259"/>
            <a:ext cx="493713" cy="595313"/>
          </p:xfrm>
          <a:graphic>
            <a:graphicData uri="http://schemas.openxmlformats.org/presentationml/2006/ole">
              <mc:AlternateContent xmlns:mc="http://schemas.openxmlformats.org/markup-compatibility/2006">
                <mc:Choice xmlns:v="urn:schemas-microsoft-com:vml" Requires="v">
                  <p:oleObj spid="_x0000_s24957" name="方程式" r:id="rId3" imgW="4267200" imgH="5181600" progId="Equation.3">
                    <p:embed/>
                  </p:oleObj>
                </mc:Choice>
                <mc:Fallback>
                  <p:oleObj name="方程式" r:id="rId3" imgW="4267200" imgH="5181600" progId="Equation.3">
                    <p:embed/>
                    <p:pic>
                      <p:nvPicPr>
                        <p:cNvPr id="0" name="Object 12"/>
                        <p:cNvPicPr>
                          <a:picLocks noChangeAspect="1" noChangeArrowheads="1"/>
                        </p:cNvPicPr>
                        <p:nvPr/>
                      </p:nvPicPr>
                      <p:blipFill>
                        <a:blip r:embed="rId4"/>
                        <a:srcRect/>
                        <a:stretch>
                          <a:fillRect/>
                        </a:stretch>
                      </p:blipFill>
                      <p:spPr bwMode="auto">
                        <a:xfrm>
                          <a:off x="3678951" y="4040259"/>
                          <a:ext cx="493713" cy="595313"/>
                        </a:xfrm>
                        <a:prstGeom prst="rect">
                          <a:avLst/>
                        </a:prstGeom>
                        <a:noFill/>
                      </p:spPr>
                    </p:pic>
                  </p:oleObj>
                </mc:Fallback>
              </mc:AlternateContent>
            </a:graphicData>
          </a:graphic>
        </p:graphicFrame>
        <p:graphicFrame>
          <p:nvGraphicFramePr>
            <p:cNvPr id="17" name="Object 12"/>
            <p:cNvGraphicFramePr>
              <a:graphicFrameLocks noChangeAspect="1"/>
            </p:cNvGraphicFramePr>
            <p:nvPr/>
          </p:nvGraphicFramePr>
          <p:xfrm>
            <a:off x="3693434" y="4688760"/>
            <a:ext cx="527050" cy="595313"/>
          </p:xfrm>
          <a:graphic>
            <a:graphicData uri="http://schemas.openxmlformats.org/presentationml/2006/ole">
              <mc:AlternateContent xmlns:mc="http://schemas.openxmlformats.org/markup-compatibility/2006">
                <mc:Choice xmlns:v="urn:schemas-microsoft-com:vml" Requires="v">
                  <p:oleObj spid="_x0000_s24958" name="方程式" r:id="rId5" imgW="4572000" imgH="5181600" progId="Equation.3">
                    <p:embed/>
                  </p:oleObj>
                </mc:Choice>
                <mc:Fallback>
                  <p:oleObj name="方程式" r:id="rId5" imgW="4572000" imgH="5181600" progId="Equation.3">
                    <p:embed/>
                    <p:pic>
                      <p:nvPicPr>
                        <p:cNvPr id="0" name="Object 12"/>
                        <p:cNvPicPr>
                          <a:picLocks noChangeAspect="1" noChangeArrowheads="1"/>
                        </p:cNvPicPr>
                        <p:nvPr/>
                      </p:nvPicPr>
                      <p:blipFill>
                        <a:blip r:embed="rId6"/>
                        <a:srcRect/>
                        <a:stretch>
                          <a:fillRect/>
                        </a:stretch>
                      </p:blipFill>
                      <p:spPr bwMode="auto">
                        <a:xfrm>
                          <a:off x="3693434" y="4688760"/>
                          <a:ext cx="527050" cy="595313"/>
                        </a:xfrm>
                        <a:prstGeom prst="rect">
                          <a:avLst/>
                        </a:prstGeom>
                        <a:noFill/>
                      </p:spPr>
                    </p:pic>
                  </p:oleObj>
                </mc:Fallback>
              </mc:AlternateContent>
            </a:graphicData>
          </a:graphic>
        </p:graphicFrame>
        <p:cxnSp>
          <p:nvCxnSpPr>
            <p:cNvPr id="18" name="直線單箭頭接點 11"/>
            <p:cNvCxnSpPr/>
            <p:nvPr/>
          </p:nvCxnSpPr>
          <p:spPr>
            <a:xfrm flipV="1">
              <a:off x="4957568" y="4624600"/>
              <a:ext cx="482383"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線單箭頭接點 13"/>
            <p:cNvCxnSpPr>
              <a:stCxn id="8" idx="3"/>
              <a:endCxn id="25" idx="1"/>
            </p:cNvCxnSpPr>
            <p:nvPr/>
          </p:nvCxnSpPr>
          <p:spPr>
            <a:xfrm>
              <a:off x="3500319" y="4625753"/>
              <a:ext cx="1115735"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20" name="Object 12"/>
            <p:cNvGraphicFramePr>
              <a:graphicFrameLocks noChangeAspect="1"/>
            </p:cNvGraphicFramePr>
            <p:nvPr/>
          </p:nvGraphicFramePr>
          <p:xfrm>
            <a:off x="3012231" y="4259000"/>
            <a:ext cx="495300" cy="630238"/>
          </p:xfrm>
          <a:graphic>
            <a:graphicData uri="http://schemas.openxmlformats.org/presentationml/2006/ole">
              <mc:AlternateContent xmlns:mc="http://schemas.openxmlformats.org/markup-compatibility/2006">
                <mc:Choice xmlns:v="urn:schemas-microsoft-com:vml" Requires="v">
                  <p:oleObj spid="_x0000_s24959" name="方程式" r:id="rId7" imgW="4267200" imgH="5486400" progId="Equation.3">
                    <p:embed/>
                  </p:oleObj>
                </mc:Choice>
                <mc:Fallback>
                  <p:oleObj name="方程式" r:id="rId7" imgW="4267200" imgH="5486400" progId="Equation.3">
                    <p:embed/>
                    <p:pic>
                      <p:nvPicPr>
                        <p:cNvPr id="0" name="Object 12"/>
                        <p:cNvPicPr>
                          <a:picLocks noChangeAspect="1" noChangeArrowheads="1"/>
                        </p:cNvPicPr>
                        <p:nvPr/>
                      </p:nvPicPr>
                      <p:blipFill>
                        <a:blip r:embed="rId8"/>
                        <a:srcRect/>
                        <a:stretch>
                          <a:fillRect/>
                        </a:stretch>
                      </p:blipFill>
                      <p:spPr bwMode="auto">
                        <a:xfrm>
                          <a:off x="3012231" y="4259000"/>
                          <a:ext cx="495300" cy="630238"/>
                        </a:xfrm>
                        <a:prstGeom prst="rect">
                          <a:avLst/>
                        </a:prstGeom>
                        <a:noFill/>
                      </p:spPr>
                    </p:pic>
                  </p:oleObj>
                </mc:Fallback>
              </mc:AlternateContent>
            </a:graphicData>
          </a:graphic>
        </p:graphicFrame>
        <p:graphicFrame>
          <p:nvGraphicFramePr>
            <p:cNvPr id="21" name="Object 12"/>
            <p:cNvGraphicFramePr>
              <a:graphicFrameLocks noChangeAspect="1"/>
            </p:cNvGraphicFramePr>
            <p:nvPr/>
          </p:nvGraphicFramePr>
          <p:xfrm>
            <a:off x="2976775" y="5546763"/>
            <a:ext cx="496887" cy="630237"/>
          </p:xfrm>
          <a:graphic>
            <a:graphicData uri="http://schemas.openxmlformats.org/presentationml/2006/ole">
              <mc:AlternateContent xmlns:mc="http://schemas.openxmlformats.org/markup-compatibility/2006">
                <mc:Choice xmlns:v="urn:schemas-microsoft-com:vml" Requires="v">
                  <p:oleObj spid="_x0000_s24960" name="方程式" r:id="rId9" imgW="4267200" imgH="5486400" progId="Equation.3">
                    <p:embed/>
                  </p:oleObj>
                </mc:Choice>
                <mc:Fallback>
                  <p:oleObj name="方程式" r:id="rId9" imgW="4267200" imgH="5486400" progId="Equation.3">
                    <p:embed/>
                    <p:pic>
                      <p:nvPicPr>
                        <p:cNvPr id="0" name="Object 12"/>
                        <p:cNvPicPr>
                          <a:picLocks noChangeAspect="1" noChangeArrowheads="1"/>
                        </p:cNvPicPr>
                        <p:nvPr/>
                      </p:nvPicPr>
                      <p:blipFill>
                        <a:blip r:embed="rId10"/>
                        <a:srcRect/>
                        <a:stretch>
                          <a:fillRect/>
                        </a:stretch>
                      </p:blipFill>
                      <p:spPr bwMode="auto">
                        <a:xfrm>
                          <a:off x="2976775" y="5546763"/>
                          <a:ext cx="496887" cy="630237"/>
                        </a:xfrm>
                        <a:prstGeom prst="rect">
                          <a:avLst/>
                        </a:prstGeom>
                        <a:noFill/>
                      </p:spPr>
                    </p:pic>
                  </p:oleObj>
                </mc:Fallback>
              </mc:AlternateContent>
            </a:graphicData>
          </a:graphic>
        </p:graphicFrame>
        <p:grpSp>
          <p:nvGrpSpPr>
            <p:cNvPr id="22" name="群組 18"/>
            <p:cNvGrpSpPr/>
            <p:nvPr/>
          </p:nvGrpSpPr>
          <p:grpSpPr>
            <a:xfrm>
              <a:off x="4616054" y="4395041"/>
              <a:ext cx="520319" cy="520319"/>
              <a:chOff x="3342651" y="3507082"/>
              <a:chExt cx="520319" cy="520319"/>
            </a:xfrm>
          </p:grpSpPr>
          <p:sp>
            <p:nvSpPr>
              <p:cNvPr id="25" name="矩形 24"/>
              <p:cNvSpPr/>
              <p:nvPr/>
            </p:nvSpPr>
            <p:spPr>
              <a:xfrm>
                <a:off x="3342651" y="3507082"/>
                <a:ext cx="520319" cy="52031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graphicFrame>
            <p:nvGraphicFramePr>
              <p:cNvPr id="26" name="Object 12"/>
              <p:cNvGraphicFramePr>
                <a:graphicFrameLocks noChangeAspect="1"/>
              </p:cNvGraphicFramePr>
              <p:nvPr/>
            </p:nvGraphicFramePr>
            <p:xfrm>
              <a:off x="3435128" y="3545009"/>
              <a:ext cx="385763" cy="387350"/>
            </p:xfrm>
            <a:graphic>
              <a:graphicData uri="http://schemas.openxmlformats.org/presentationml/2006/ole">
                <mc:AlternateContent xmlns:mc="http://schemas.openxmlformats.org/markup-compatibility/2006">
                  <mc:Choice xmlns:v="urn:schemas-microsoft-com:vml" Requires="v">
                    <p:oleObj spid="_x0000_s24961" name="方程式" r:id="rId11" imgW="3352800" imgH="3352800" progId="Equation.3">
                      <p:embed/>
                    </p:oleObj>
                  </mc:Choice>
                  <mc:Fallback>
                    <p:oleObj name="方程式" r:id="rId11" imgW="3352800" imgH="3352800" progId="Equation.3">
                      <p:embed/>
                      <p:pic>
                        <p:nvPicPr>
                          <p:cNvPr id="0" name="Object 12"/>
                          <p:cNvPicPr>
                            <a:picLocks noChangeAspect="1" noChangeArrowheads="1"/>
                          </p:cNvPicPr>
                          <p:nvPr/>
                        </p:nvPicPr>
                        <p:blipFill>
                          <a:blip r:embed="rId12"/>
                          <a:srcRect/>
                          <a:stretch>
                            <a:fillRect/>
                          </a:stretch>
                        </p:blipFill>
                        <p:spPr bwMode="auto">
                          <a:xfrm>
                            <a:off x="3435128" y="3545009"/>
                            <a:ext cx="385763" cy="387350"/>
                          </a:xfrm>
                          <a:prstGeom prst="rect">
                            <a:avLst/>
                          </a:prstGeom>
                          <a:noFill/>
                        </p:spPr>
                      </p:pic>
                    </p:oleObj>
                  </mc:Fallback>
                </mc:AlternateContent>
              </a:graphicData>
            </a:graphic>
          </p:graphicFrame>
        </p:grpSp>
        <p:graphicFrame>
          <p:nvGraphicFramePr>
            <p:cNvPr id="23" name="Object 12"/>
            <p:cNvGraphicFramePr>
              <a:graphicFrameLocks noChangeAspect="1"/>
            </p:cNvGraphicFramePr>
            <p:nvPr/>
          </p:nvGraphicFramePr>
          <p:xfrm>
            <a:off x="4708531" y="5663406"/>
            <a:ext cx="354012" cy="488950"/>
          </p:xfrm>
          <a:graphic>
            <a:graphicData uri="http://schemas.openxmlformats.org/presentationml/2006/ole">
              <mc:AlternateContent xmlns:mc="http://schemas.openxmlformats.org/markup-compatibility/2006">
                <mc:Choice xmlns:v="urn:schemas-microsoft-com:vml" Requires="v">
                  <p:oleObj spid="_x0000_s24962" name="方程式" r:id="rId13" imgW="3048000" imgH="4267200" progId="Equation.3">
                    <p:embed/>
                  </p:oleObj>
                </mc:Choice>
                <mc:Fallback>
                  <p:oleObj name="方程式" r:id="rId13" imgW="3048000" imgH="4267200" progId="Equation.3">
                    <p:embed/>
                    <p:pic>
                      <p:nvPicPr>
                        <p:cNvPr id="0" name="Object 12"/>
                        <p:cNvPicPr>
                          <a:picLocks noChangeAspect="1" noChangeArrowheads="1"/>
                        </p:cNvPicPr>
                        <p:nvPr/>
                      </p:nvPicPr>
                      <p:blipFill>
                        <a:blip r:embed="rId14"/>
                        <a:srcRect/>
                        <a:stretch>
                          <a:fillRect/>
                        </a:stretch>
                      </p:blipFill>
                      <p:spPr bwMode="auto">
                        <a:xfrm>
                          <a:off x="4708531" y="5663406"/>
                          <a:ext cx="354012" cy="488950"/>
                        </a:xfrm>
                        <a:prstGeom prst="rect">
                          <a:avLst/>
                        </a:prstGeom>
                        <a:noFill/>
                      </p:spPr>
                    </p:pic>
                  </p:oleObj>
                </mc:Fallback>
              </mc:AlternateContent>
            </a:graphicData>
          </a:graphic>
        </p:graphicFrame>
        <p:cxnSp>
          <p:nvCxnSpPr>
            <p:cNvPr id="24" name="直線單箭頭接點 22"/>
            <p:cNvCxnSpPr/>
            <p:nvPr/>
          </p:nvCxnSpPr>
          <p:spPr>
            <a:xfrm flipV="1">
              <a:off x="4867261" y="4925804"/>
              <a:ext cx="0" cy="7547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7" name="文字方塊 36"/>
          <p:cNvSpPr txBox="1"/>
          <p:nvPr/>
        </p:nvSpPr>
        <p:spPr>
          <a:xfrm>
            <a:off x="1271648" y="1932036"/>
            <a:ext cx="1335483" cy="461665"/>
          </a:xfrm>
          <a:prstGeom prst="rect">
            <a:avLst/>
          </a:prstGeom>
          <a:noFill/>
        </p:spPr>
        <p:txBody>
          <a:bodyPr wrap="square" rtlCol="0">
            <a:spAutoFit/>
          </a:bodyPr>
          <a:lstStyle/>
          <a:p>
            <a:r>
              <a:rPr lang="en-US" altLang="zh-TW" sz="2400" dirty="0"/>
              <a:t>1, 2 ……</a:t>
            </a:r>
            <a:endParaRPr lang="zh-TW" altLang="en-US" sz="2400" dirty="0"/>
          </a:p>
        </p:txBody>
      </p:sp>
      <p:sp>
        <p:nvSpPr>
          <p:cNvPr id="28" name="文字方塊 37"/>
          <p:cNvSpPr txBox="1"/>
          <p:nvPr/>
        </p:nvSpPr>
        <p:spPr>
          <a:xfrm>
            <a:off x="655109" y="3224958"/>
            <a:ext cx="1859024" cy="461665"/>
          </a:xfrm>
          <a:prstGeom prst="rect">
            <a:avLst/>
          </a:prstGeom>
          <a:noFill/>
        </p:spPr>
        <p:txBody>
          <a:bodyPr wrap="square" rtlCol="0">
            <a:spAutoFit/>
          </a:bodyPr>
          <a:lstStyle/>
          <a:p>
            <a:r>
              <a:rPr lang="en-US" altLang="zh-TW" sz="2400" dirty="0"/>
              <a:t>100, 200 ……</a:t>
            </a:r>
            <a:endParaRPr lang="zh-TW" altLang="en-US" sz="2400" dirty="0"/>
          </a:p>
        </p:txBody>
      </p:sp>
      <p:cxnSp>
        <p:nvCxnSpPr>
          <p:cNvPr id="29" name="直線單箭頭接點 39"/>
          <p:cNvCxnSpPr/>
          <p:nvPr/>
        </p:nvCxnSpPr>
        <p:spPr>
          <a:xfrm>
            <a:off x="1496002" y="6208831"/>
            <a:ext cx="383739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線單箭頭接點 40"/>
          <p:cNvCxnSpPr/>
          <p:nvPr/>
        </p:nvCxnSpPr>
        <p:spPr>
          <a:xfrm flipV="1">
            <a:off x="2079324" y="4097759"/>
            <a:ext cx="0" cy="248572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31" name="Object 12"/>
          <p:cNvGraphicFramePr>
            <a:graphicFrameLocks noChangeAspect="1"/>
          </p:cNvGraphicFramePr>
          <p:nvPr/>
        </p:nvGraphicFramePr>
        <p:xfrm>
          <a:off x="4763011" y="6156849"/>
          <a:ext cx="493713" cy="595313"/>
        </p:xfrm>
        <a:graphic>
          <a:graphicData uri="http://schemas.openxmlformats.org/presentationml/2006/ole">
            <mc:AlternateContent xmlns:mc="http://schemas.openxmlformats.org/markup-compatibility/2006">
              <mc:Choice xmlns:v="urn:schemas-microsoft-com:vml" Requires="v">
                <p:oleObj spid="_x0000_s24963" name="方程式" r:id="rId15" imgW="4267200" imgH="5181600" progId="Equation.3">
                  <p:embed/>
                </p:oleObj>
              </mc:Choice>
              <mc:Fallback>
                <p:oleObj name="方程式" r:id="rId15" imgW="4267200" imgH="5181600" progId="Equation.3">
                  <p:embed/>
                  <p:pic>
                    <p:nvPicPr>
                      <p:cNvPr id="0" name="Object 12"/>
                      <p:cNvPicPr>
                        <a:picLocks noChangeAspect="1" noChangeArrowheads="1"/>
                      </p:cNvPicPr>
                      <p:nvPr/>
                    </p:nvPicPr>
                    <p:blipFill>
                      <a:blip r:embed="rId4"/>
                      <a:srcRect/>
                      <a:stretch>
                        <a:fillRect/>
                      </a:stretch>
                    </p:blipFill>
                    <p:spPr bwMode="auto">
                      <a:xfrm>
                        <a:off x="4763011" y="6156849"/>
                        <a:ext cx="493713" cy="595313"/>
                      </a:xfrm>
                      <a:prstGeom prst="rect">
                        <a:avLst/>
                      </a:prstGeom>
                      <a:noFill/>
                    </p:spPr>
                  </p:pic>
                </p:oleObj>
              </mc:Fallback>
            </mc:AlternateContent>
          </a:graphicData>
        </a:graphic>
      </p:graphicFrame>
      <p:graphicFrame>
        <p:nvGraphicFramePr>
          <p:cNvPr id="32" name="Object 12"/>
          <p:cNvGraphicFramePr>
            <a:graphicFrameLocks noChangeAspect="1"/>
          </p:cNvGraphicFramePr>
          <p:nvPr/>
        </p:nvGraphicFramePr>
        <p:xfrm>
          <a:off x="1539282" y="4022449"/>
          <a:ext cx="527050" cy="595313"/>
        </p:xfrm>
        <a:graphic>
          <a:graphicData uri="http://schemas.openxmlformats.org/presentationml/2006/ole">
            <mc:AlternateContent xmlns:mc="http://schemas.openxmlformats.org/markup-compatibility/2006">
              <mc:Choice xmlns:v="urn:schemas-microsoft-com:vml" Requires="v">
                <p:oleObj spid="_x0000_s24964" name="方程式" r:id="rId16" imgW="4572000" imgH="5181600" progId="Equation.3">
                  <p:embed/>
                </p:oleObj>
              </mc:Choice>
              <mc:Fallback>
                <p:oleObj name="方程式" r:id="rId16" imgW="4572000" imgH="5181600" progId="Equation.3">
                  <p:embed/>
                  <p:pic>
                    <p:nvPicPr>
                      <p:cNvPr id="0" name="Object 12"/>
                      <p:cNvPicPr>
                        <a:picLocks noChangeAspect="1" noChangeArrowheads="1"/>
                      </p:cNvPicPr>
                      <p:nvPr/>
                    </p:nvPicPr>
                    <p:blipFill>
                      <a:blip r:embed="rId17"/>
                      <a:srcRect/>
                      <a:stretch>
                        <a:fillRect/>
                      </a:stretch>
                    </p:blipFill>
                    <p:spPr bwMode="auto">
                      <a:xfrm>
                        <a:off x="1539282" y="4022449"/>
                        <a:ext cx="527050" cy="595313"/>
                      </a:xfrm>
                      <a:prstGeom prst="rect">
                        <a:avLst/>
                      </a:prstGeom>
                      <a:noFill/>
                    </p:spPr>
                  </p:pic>
                </p:oleObj>
              </mc:Fallback>
            </mc:AlternateContent>
          </a:graphicData>
        </a:graphic>
      </p:graphicFrame>
      <p:sp>
        <p:nvSpPr>
          <p:cNvPr id="33" name="文字方塊 45"/>
          <p:cNvSpPr txBox="1"/>
          <p:nvPr/>
        </p:nvSpPr>
        <p:spPr>
          <a:xfrm>
            <a:off x="2453456" y="4069183"/>
            <a:ext cx="1947131" cy="461665"/>
          </a:xfrm>
          <a:prstGeom prst="rect">
            <a:avLst/>
          </a:prstGeom>
          <a:noFill/>
        </p:spPr>
        <p:txBody>
          <a:bodyPr wrap="square" rtlCol="0">
            <a:spAutoFit/>
          </a:bodyPr>
          <a:lstStyle/>
          <a:p>
            <a:pPr algn="ctr"/>
            <a:r>
              <a:rPr lang="en-US" altLang="zh-TW" sz="2400" dirty="0"/>
              <a:t>Loss L</a:t>
            </a:r>
            <a:endParaRPr lang="zh-TW" altLang="en-US" sz="2400" dirty="0"/>
          </a:p>
        </p:txBody>
      </p:sp>
      <p:sp>
        <p:nvSpPr>
          <p:cNvPr id="34" name="橢圓 46"/>
          <p:cNvSpPr/>
          <p:nvPr/>
        </p:nvSpPr>
        <p:spPr>
          <a:xfrm>
            <a:off x="2309951" y="4935572"/>
            <a:ext cx="2207802" cy="706239"/>
          </a:xfrm>
          <a:prstGeom prst="ellipse">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 name="橢圓 47"/>
          <p:cNvSpPr/>
          <p:nvPr/>
        </p:nvSpPr>
        <p:spPr>
          <a:xfrm>
            <a:off x="1761271" y="4799642"/>
            <a:ext cx="3298704" cy="995327"/>
          </a:xfrm>
          <a:prstGeom prst="ellipse">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 name="橢圓 48"/>
          <p:cNvSpPr/>
          <p:nvPr/>
        </p:nvSpPr>
        <p:spPr>
          <a:xfrm>
            <a:off x="1390622" y="4674687"/>
            <a:ext cx="3942773" cy="1226798"/>
          </a:xfrm>
          <a:prstGeom prst="ellipse">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37" name="群組 77"/>
          <p:cNvGrpSpPr/>
          <p:nvPr/>
        </p:nvGrpSpPr>
        <p:grpSpPr>
          <a:xfrm>
            <a:off x="6640526" y="1573235"/>
            <a:ext cx="2834233" cy="2136741"/>
            <a:chOff x="2953164" y="4040259"/>
            <a:chExt cx="2834233" cy="2136741"/>
          </a:xfrm>
        </p:grpSpPr>
        <p:sp>
          <p:nvSpPr>
            <p:cNvPr id="38" name="矩形 37"/>
            <p:cNvSpPr/>
            <p:nvPr/>
          </p:nvSpPr>
          <p:spPr>
            <a:xfrm>
              <a:off x="2961737" y="4391890"/>
              <a:ext cx="538582" cy="467726"/>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39" name="矩形 38"/>
            <p:cNvSpPr/>
            <p:nvPr/>
          </p:nvSpPr>
          <p:spPr>
            <a:xfrm>
              <a:off x="2953164" y="5685336"/>
              <a:ext cx="538582" cy="467726"/>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40" name="矩形 39"/>
            <p:cNvSpPr/>
            <p:nvPr/>
          </p:nvSpPr>
          <p:spPr>
            <a:xfrm>
              <a:off x="4593227" y="5691018"/>
              <a:ext cx="538582" cy="467726"/>
            </a:xfrm>
            <a:prstGeom prst="rect">
              <a:avLst/>
            </a:prstGeom>
            <a:solidFill>
              <a:schemeClr val="accent6">
                <a:lumMod val="20000"/>
                <a:lumOff val="80000"/>
              </a:schemeClr>
            </a:solidFill>
            <a:ln>
              <a:solidFill>
                <a:srgbClr val="00B05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cxnSp>
          <p:nvCxnSpPr>
            <p:cNvPr id="41" name="直線單箭頭接點 81"/>
            <p:cNvCxnSpPr>
              <a:endCxn id="52" idx="1"/>
            </p:cNvCxnSpPr>
            <p:nvPr/>
          </p:nvCxnSpPr>
          <p:spPr>
            <a:xfrm flipV="1">
              <a:off x="3473662" y="4655201"/>
              <a:ext cx="1142392" cy="125268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42" name="Object 12"/>
            <p:cNvGraphicFramePr>
              <a:graphicFrameLocks noChangeAspect="1"/>
            </p:cNvGraphicFramePr>
            <p:nvPr/>
          </p:nvGraphicFramePr>
          <p:xfrm>
            <a:off x="5400047" y="4407766"/>
            <a:ext cx="387350" cy="455612"/>
          </p:xfrm>
          <a:graphic>
            <a:graphicData uri="http://schemas.openxmlformats.org/presentationml/2006/ole">
              <mc:AlternateContent xmlns:mc="http://schemas.openxmlformats.org/markup-compatibility/2006">
                <mc:Choice xmlns:v="urn:schemas-microsoft-com:vml" Requires="v">
                  <p:oleObj spid="_x0000_s24965" name="方程式" r:id="rId18" imgW="3352800" imgH="3962400" progId="Equation.3">
                    <p:embed/>
                  </p:oleObj>
                </mc:Choice>
                <mc:Fallback>
                  <p:oleObj name="方程式" r:id="rId18" imgW="3352800" imgH="3962400" progId="Equation.3">
                    <p:embed/>
                    <p:pic>
                      <p:nvPicPr>
                        <p:cNvPr id="0" name="Object 12"/>
                        <p:cNvPicPr>
                          <a:picLocks noChangeAspect="1" noChangeArrowheads="1"/>
                        </p:cNvPicPr>
                        <p:nvPr/>
                      </p:nvPicPr>
                      <p:blipFill>
                        <a:blip r:embed="rId19"/>
                        <a:srcRect/>
                        <a:stretch>
                          <a:fillRect/>
                        </a:stretch>
                      </p:blipFill>
                      <p:spPr bwMode="auto">
                        <a:xfrm>
                          <a:off x="5400047" y="4407766"/>
                          <a:ext cx="387350" cy="455612"/>
                        </a:xfrm>
                        <a:prstGeom prst="rect">
                          <a:avLst/>
                        </a:prstGeom>
                        <a:noFill/>
                      </p:spPr>
                    </p:pic>
                  </p:oleObj>
                </mc:Fallback>
              </mc:AlternateContent>
            </a:graphicData>
          </a:graphic>
        </p:graphicFrame>
        <p:graphicFrame>
          <p:nvGraphicFramePr>
            <p:cNvPr id="43" name="Object 12"/>
            <p:cNvGraphicFramePr>
              <a:graphicFrameLocks noChangeAspect="1"/>
            </p:cNvGraphicFramePr>
            <p:nvPr/>
          </p:nvGraphicFramePr>
          <p:xfrm>
            <a:off x="3678951" y="4040259"/>
            <a:ext cx="493713" cy="595313"/>
          </p:xfrm>
          <a:graphic>
            <a:graphicData uri="http://schemas.openxmlformats.org/presentationml/2006/ole">
              <mc:AlternateContent xmlns:mc="http://schemas.openxmlformats.org/markup-compatibility/2006">
                <mc:Choice xmlns:v="urn:schemas-microsoft-com:vml" Requires="v">
                  <p:oleObj spid="_x0000_s24966" name="方程式" r:id="rId20" imgW="4267200" imgH="5181600" progId="Equation.3">
                    <p:embed/>
                  </p:oleObj>
                </mc:Choice>
                <mc:Fallback>
                  <p:oleObj name="方程式" r:id="rId20" imgW="4267200" imgH="5181600" progId="Equation.3">
                    <p:embed/>
                    <p:pic>
                      <p:nvPicPr>
                        <p:cNvPr id="0" name="Object 12"/>
                        <p:cNvPicPr>
                          <a:picLocks noChangeAspect="1" noChangeArrowheads="1"/>
                        </p:cNvPicPr>
                        <p:nvPr/>
                      </p:nvPicPr>
                      <p:blipFill>
                        <a:blip r:embed="rId4"/>
                        <a:srcRect/>
                        <a:stretch>
                          <a:fillRect/>
                        </a:stretch>
                      </p:blipFill>
                      <p:spPr bwMode="auto">
                        <a:xfrm>
                          <a:off x="3678951" y="4040259"/>
                          <a:ext cx="493713" cy="595313"/>
                        </a:xfrm>
                        <a:prstGeom prst="rect">
                          <a:avLst/>
                        </a:prstGeom>
                        <a:noFill/>
                      </p:spPr>
                    </p:pic>
                  </p:oleObj>
                </mc:Fallback>
              </mc:AlternateContent>
            </a:graphicData>
          </a:graphic>
        </p:graphicFrame>
        <p:graphicFrame>
          <p:nvGraphicFramePr>
            <p:cNvPr id="44" name="Object 12"/>
            <p:cNvGraphicFramePr>
              <a:graphicFrameLocks noChangeAspect="1"/>
            </p:cNvGraphicFramePr>
            <p:nvPr/>
          </p:nvGraphicFramePr>
          <p:xfrm>
            <a:off x="3693434" y="4688760"/>
            <a:ext cx="527050" cy="595313"/>
          </p:xfrm>
          <a:graphic>
            <a:graphicData uri="http://schemas.openxmlformats.org/presentationml/2006/ole">
              <mc:AlternateContent xmlns:mc="http://schemas.openxmlformats.org/markup-compatibility/2006">
                <mc:Choice xmlns:v="urn:schemas-microsoft-com:vml" Requires="v">
                  <p:oleObj spid="_x0000_s24967" name="方程式" r:id="rId21" imgW="4572000" imgH="5181600" progId="Equation.3">
                    <p:embed/>
                  </p:oleObj>
                </mc:Choice>
                <mc:Fallback>
                  <p:oleObj name="方程式" r:id="rId21" imgW="4572000" imgH="5181600" progId="Equation.3">
                    <p:embed/>
                    <p:pic>
                      <p:nvPicPr>
                        <p:cNvPr id="0" name="Object 12"/>
                        <p:cNvPicPr>
                          <a:picLocks noChangeAspect="1" noChangeArrowheads="1"/>
                        </p:cNvPicPr>
                        <p:nvPr/>
                      </p:nvPicPr>
                      <p:blipFill>
                        <a:blip r:embed="rId22"/>
                        <a:srcRect/>
                        <a:stretch>
                          <a:fillRect/>
                        </a:stretch>
                      </p:blipFill>
                      <p:spPr bwMode="auto">
                        <a:xfrm>
                          <a:off x="3693434" y="4688760"/>
                          <a:ext cx="527050" cy="595313"/>
                        </a:xfrm>
                        <a:prstGeom prst="rect">
                          <a:avLst/>
                        </a:prstGeom>
                        <a:noFill/>
                      </p:spPr>
                    </p:pic>
                  </p:oleObj>
                </mc:Fallback>
              </mc:AlternateContent>
            </a:graphicData>
          </a:graphic>
        </p:graphicFrame>
        <p:cxnSp>
          <p:nvCxnSpPr>
            <p:cNvPr id="45" name="直線單箭頭接點 85"/>
            <p:cNvCxnSpPr/>
            <p:nvPr/>
          </p:nvCxnSpPr>
          <p:spPr>
            <a:xfrm flipV="1">
              <a:off x="4957568" y="4624600"/>
              <a:ext cx="482383"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線單箭頭接點 86"/>
            <p:cNvCxnSpPr>
              <a:stCxn id="38" idx="3"/>
              <a:endCxn id="52" idx="1"/>
            </p:cNvCxnSpPr>
            <p:nvPr/>
          </p:nvCxnSpPr>
          <p:spPr>
            <a:xfrm>
              <a:off x="3500319" y="4625753"/>
              <a:ext cx="1115735"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47" name="Object 12"/>
            <p:cNvGraphicFramePr>
              <a:graphicFrameLocks noChangeAspect="1"/>
            </p:cNvGraphicFramePr>
            <p:nvPr/>
          </p:nvGraphicFramePr>
          <p:xfrm>
            <a:off x="3012231" y="4259000"/>
            <a:ext cx="495300" cy="630238"/>
          </p:xfrm>
          <a:graphic>
            <a:graphicData uri="http://schemas.openxmlformats.org/presentationml/2006/ole">
              <mc:AlternateContent xmlns:mc="http://schemas.openxmlformats.org/markup-compatibility/2006">
                <mc:Choice xmlns:v="urn:schemas-microsoft-com:vml" Requires="v">
                  <p:oleObj spid="_x0000_s24968" name="方程式" r:id="rId23" imgW="4267200" imgH="5486400" progId="Equation.3">
                    <p:embed/>
                  </p:oleObj>
                </mc:Choice>
                <mc:Fallback>
                  <p:oleObj name="方程式" r:id="rId23" imgW="4267200" imgH="5486400" progId="Equation.3">
                    <p:embed/>
                    <p:pic>
                      <p:nvPicPr>
                        <p:cNvPr id="0" name="Object 12"/>
                        <p:cNvPicPr>
                          <a:picLocks noChangeAspect="1" noChangeArrowheads="1"/>
                        </p:cNvPicPr>
                        <p:nvPr/>
                      </p:nvPicPr>
                      <p:blipFill>
                        <a:blip r:embed="rId24"/>
                        <a:srcRect/>
                        <a:stretch>
                          <a:fillRect/>
                        </a:stretch>
                      </p:blipFill>
                      <p:spPr bwMode="auto">
                        <a:xfrm>
                          <a:off x="3012231" y="4259000"/>
                          <a:ext cx="495300" cy="630238"/>
                        </a:xfrm>
                        <a:prstGeom prst="rect">
                          <a:avLst/>
                        </a:prstGeom>
                        <a:noFill/>
                      </p:spPr>
                    </p:pic>
                  </p:oleObj>
                </mc:Fallback>
              </mc:AlternateContent>
            </a:graphicData>
          </a:graphic>
        </p:graphicFrame>
        <p:graphicFrame>
          <p:nvGraphicFramePr>
            <p:cNvPr id="48" name="Object 12"/>
            <p:cNvGraphicFramePr>
              <a:graphicFrameLocks noChangeAspect="1"/>
            </p:cNvGraphicFramePr>
            <p:nvPr/>
          </p:nvGraphicFramePr>
          <p:xfrm>
            <a:off x="2976775" y="5546763"/>
            <a:ext cx="496887" cy="630237"/>
          </p:xfrm>
          <a:graphic>
            <a:graphicData uri="http://schemas.openxmlformats.org/presentationml/2006/ole">
              <mc:AlternateContent xmlns:mc="http://schemas.openxmlformats.org/markup-compatibility/2006">
                <mc:Choice xmlns:v="urn:schemas-microsoft-com:vml" Requires="v">
                  <p:oleObj spid="_x0000_s24969" name="方程式" r:id="rId25" imgW="4267200" imgH="5486400" progId="Equation.3">
                    <p:embed/>
                  </p:oleObj>
                </mc:Choice>
                <mc:Fallback>
                  <p:oleObj name="方程式" r:id="rId25" imgW="4267200" imgH="5486400" progId="Equation.3">
                    <p:embed/>
                    <p:pic>
                      <p:nvPicPr>
                        <p:cNvPr id="0" name="Object 12"/>
                        <p:cNvPicPr>
                          <a:picLocks noChangeAspect="1" noChangeArrowheads="1"/>
                        </p:cNvPicPr>
                        <p:nvPr/>
                      </p:nvPicPr>
                      <p:blipFill>
                        <a:blip r:embed="rId26"/>
                        <a:srcRect/>
                        <a:stretch>
                          <a:fillRect/>
                        </a:stretch>
                      </p:blipFill>
                      <p:spPr bwMode="auto">
                        <a:xfrm>
                          <a:off x="2976775" y="5546763"/>
                          <a:ext cx="496887" cy="630237"/>
                        </a:xfrm>
                        <a:prstGeom prst="rect">
                          <a:avLst/>
                        </a:prstGeom>
                        <a:noFill/>
                      </p:spPr>
                    </p:pic>
                  </p:oleObj>
                </mc:Fallback>
              </mc:AlternateContent>
            </a:graphicData>
          </a:graphic>
        </p:graphicFrame>
        <p:grpSp>
          <p:nvGrpSpPr>
            <p:cNvPr id="49" name="群組 89"/>
            <p:cNvGrpSpPr/>
            <p:nvPr/>
          </p:nvGrpSpPr>
          <p:grpSpPr>
            <a:xfrm>
              <a:off x="4616054" y="4395041"/>
              <a:ext cx="520319" cy="520319"/>
              <a:chOff x="3342651" y="3507082"/>
              <a:chExt cx="520319" cy="520319"/>
            </a:xfrm>
          </p:grpSpPr>
          <p:sp>
            <p:nvSpPr>
              <p:cNvPr id="52" name="矩形 51"/>
              <p:cNvSpPr/>
              <p:nvPr/>
            </p:nvSpPr>
            <p:spPr>
              <a:xfrm>
                <a:off x="3342651" y="3507082"/>
                <a:ext cx="520319" cy="52031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graphicFrame>
            <p:nvGraphicFramePr>
              <p:cNvPr id="53" name="Object 12"/>
              <p:cNvGraphicFramePr>
                <a:graphicFrameLocks noChangeAspect="1"/>
              </p:cNvGraphicFramePr>
              <p:nvPr/>
            </p:nvGraphicFramePr>
            <p:xfrm>
              <a:off x="3435128" y="3545009"/>
              <a:ext cx="385763" cy="387350"/>
            </p:xfrm>
            <a:graphic>
              <a:graphicData uri="http://schemas.openxmlformats.org/presentationml/2006/ole">
                <mc:AlternateContent xmlns:mc="http://schemas.openxmlformats.org/markup-compatibility/2006">
                  <mc:Choice xmlns:v="urn:schemas-microsoft-com:vml" Requires="v">
                    <p:oleObj spid="_x0000_s24970" name="方程式" r:id="rId27" imgW="3352800" imgH="3352800" progId="Equation.3">
                      <p:embed/>
                    </p:oleObj>
                  </mc:Choice>
                  <mc:Fallback>
                    <p:oleObj name="方程式" r:id="rId27" imgW="3352800" imgH="3352800" progId="Equation.3">
                      <p:embed/>
                      <p:pic>
                        <p:nvPicPr>
                          <p:cNvPr id="0" name="Object 12"/>
                          <p:cNvPicPr>
                            <a:picLocks noChangeAspect="1" noChangeArrowheads="1"/>
                          </p:cNvPicPr>
                          <p:nvPr/>
                        </p:nvPicPr>
                        <p:blipFill>
                          <a:blip r:embed="rId28"/>
                          <a:srcRect/>
                          <a:stretch>
                            <a:fillRect/>
                          </a:stretch>
                        </p:blipFill>
                        <p:spPr bwMode="auto">
                          <a:xfrm>
                            <a:off x="3435128" y="3545009"/>
                            <a:ext cx="385763" cy="387350"/>
                          </a:xfrm>
                          <a:prstGeom prst="rect">
                            <a:avLst/>
                          </a:prstGeom>
                          <a:noFill/>
                        </p:spPr>
                      </p:pic>
                    </p:oleObj>
                  </mc:Fallback>
                </mc:AlternateContent>
              </a:graphicData>
            </a:graphic>
          </p:graphicFrame>
        </p:grpSp>
        <p:graphicFrame>
          <p:nvGraphicFramePr>
            <p:cNvPr id="50" name="Object 12"/>
            <p:cNvGraphicFramePr>
              <a:graphicFrameLocks noChangeAspect="1"/>
            </p:cNvGraphicFramePr>
            <p:nvPr/>
          </p:nvGraphicFramePr>
          <p:xfrm>
            <a:off x="4708531" y="5663406"/>
            <a:ext cx="354012" cy="488950"/>
          </p:xfrm>
          <a:graphic>
            <a:graphicData uri="http://schemas.openxmlformats.org/presentationml/2006/ole">
              <mc:AlternateContent xmlns:mc="http://schemas.openxmlformats.org/markup-compatibility/2006">
                <mc:Choice xmlns:v="urn:schemas-microsoft-com:vml" Requires="v">
                  <p:oleObj spid="_x0000_s24971" name="方程式" r:id="rId29" imgW="3048000" imgH="4267200" progId="Equation.3">
                    <p:embed/>
                  </p:oleObj>
                </mc:Choice>
                <mc:Fallback>
                  <p:oleObj name="方程式" r:id="rId29" imgW="3048000" imgH="4267200" progId="Equation.3">
                    <p:embed/>
                    <p:pic>
                      <p:nvPicPr>
                        <p:cNvPr id="0" name="Object 12"/>
                        <p:cNvPicPr>
                          <a:picLocks noChangeAspect="1" noChangeArrowheads="1"/>
                        </p:cNvPicPr>
                        <p:nvPr/>
                      </p:nvPicPr>
                      <p:blipFill>
                        <a:blip r:embed="rId14"/>
                        <a:srcRect/>
                        <a:stretch>
                          <a:fillRect/>
                        </a:stretch>
                      </p:blipFill>
                      <p:spPr bwMode="auto">
                        <a:xfrm>
                          <a:off x="4708531" y="5663406"/>
                          <a:ext cx="354012" cy="488950"/>
                        </a:xfrm>
                        <a:prstGeom prst="rect">
                          <a:avLst/>
                        </a:prstGeom>
                        <a:noFill/>
                      </p:spPr>
                    </p:pic>
                  </p:oleObj>
                </mc:Fallback>
              </mc:AlternateContent>
            </a:graphicData>
          </a:graphic>
        </p:graphicFrame>
        <p:cxnSp>
          <p:nvCxnSpPr>
            <p:cNvPr id="51" name="直線單箭頭接點 91"/>
            <p:cNvCxnSpPr/>
            <p:nvPr/>
          </p:nvCxnSpPr>
          <p:spPr>
            <a:xfrm flipV="1">
              <a:off x="4867261" y="4925804"/>
              <a:ext cx="0" cy="7547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54" name="文字方塊 94"/>
          <p:cNvSpPr txBox="1"/>
          <p:nvPr/>
        </p:nvSpPr>
        <p:spPr>
          <a:xfrm>
            <a:off x="5467291" y="1903460"/>
            <a:ext cx="1335483" cy="461665"/>
          </a:xfrm>
          <a:prstGeom prst="rect">
            <a:avLst/>
          </a:prstGeom>
          <a:noFill/>
        </p:spPr>
        <p:txBody>
          <a:bodyPr wrap="square" rtlCol="0">
            <a:spAutoFit/>
          </a:bodyPr>
          <a:lstStyle/>
          <a:p>
            <a:r>
              <a:rPr lang="en-US" altLang="zh-TW" sz="2400" dirty="0"/>
              <a:t>1, 2 ……</a:t>
            </a:r>
            <a:endParaRPr lang="zh-TW" altLang="en-US" sz="2400" dirty="0"/>
          </a:p>
        </p:txBody>
      </p:sp>
      <p:cxnSp>
        <p:nvCxnSpPr>
          <p:cNvPr id="55" name="直線單箭頭接點 96"/>
          <p:cNvCxnSpPr/>
          <p:nvPr/>
        </p:nvCxnSpPr>
        <p:spPr>
          <a:xfrm>
            <a:off x="5691645" y="6180255"/>
            <a:ext cx="383739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直線單箭頭接點 97"/>
          <p:cNvCxnSpPr/>
          <p:nvPr/>
        </p:nvCxnSpPr>
        <p:spPr>
          <a:xfrm flipV="1">
            <a:off x="6274967" y="4069183"/>
            <a:ext cx="0" cy="248572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57" name="Object 12"/>
          <p:cNvGraphicFramePr>
            <a:graphicFrameLocks noChangeAspect="1"/>
          </p:cNvGraphicFramePr>
          <p:nvPr/>
        </p:nvGraphicFramePr>
        <p:xfrm>
          <a:off x="8958654" y="6128273"/>
          <a:ext cx="493713" cy="595313"/>
        </p:xfrm>
        <a:graphic>
          <a:graphicData uri="http://schemas.openxmlformats.org/presentationml/2006/ole">
            <mc:AlternateContent xmlns:mc="http://schemas.openxmlformats.org/markup-compatibility/2006">
              <mc:Choice xmlns:v="urn:schemas-microsoft-com:vml" Requires="v">
                <p:oleObj spid="_x0000_s24972" name="方程式" r:id="rId30" imgW="4267200" imgH="5181600" progId="Equation.3">
                  <p:embed/>
                </p:oleObj>
              </mc:Choice>
              <mc:Fallback>
                <p:oleObj name="方程式" r:id="rId30" imgW="4267200" imgH="5181600" progId="Equation.3">
                  <p:embed/>
                  <p:pic>
                    <p:nvPicPr>
                      <p:cNvPr id="0" name="Object 12"/>
                      <p:cNvPicPr>
                        <a:picLocks noChangeAspect="1" noChangeArrowheads="1"/>
                      </p:cNvPicPr>
                      <p:nvPr/>
                    </p:nvPicPr>
                    <p:blipFill>
                      <a:blip r:embed="rId4"/>
                      <a:srcRect/>
                      <a:stretch>
                        <a:fillRect/>
                      </a:stretch>
                    </p:blipFill>
                    <p:spPr bwMode="auto">
                      <a:xfrm>
                        <a:off x="8958654" y="6128273"/>
                        <a:ext cx="493713" cy="595313"/>
                      </a:xfrm>
                      <a:prstGeom prst="rect">
                        <a:avLst/>
                      </a:prstGeom>
                      <a:noFill/>
                    </p:spPr>
                  </p:pic>
                </p:oleObj>
              </mc:Fallback>
            </mc:AlternateContent>
          </a:graphicData>
        </a:graphic>
      </p:graphicFrame>
      <p:graphicFrame>
        <p:nvGraphicFramePr>
          <p:cNvPr id="58" name="Object 12"/>
          <p:cNvGraphicFramePr>
            <a:graphicFrameLocks noChangeAspect="1"/>
          </p:cNvGraphicFramePr>
          <p:nvPr/>
        </p:nvGraphicFramePr>
        <p:xfrm>
          <a:off x="5734925" y="3993873"/>
          <a:ext cx="527050" cy="595313"/>
        </p:xfrm>
        <a:graphic>
          <a:graphicData uri="http://schemas.openxmlformats.org/presentationml/2006/ole">
            <mc:AlternateContent xmlns:mc="http://schemas.openxmlformats.org/markup-compatibility/2006">
              <mc:Choice xmlns:v="urn:schemas-microsoft-com:vml" Requires="v">
                <p:oleObj spid="_x0000_s24973" name="方程式" r:id="rId31" imgW="4572000" imgH="5181600" progId="Equation.3">
                  <p:embed/>
                </p:oleObj>
              </mc:Choice>
              <mc:Fallback>
                <p:oleObj name="方程式" r:id="rId31" imgW="4572000" imgH="5181600" progId="Equation.3">
                  <p:embed/>
                  <p:pic>
                    <p:nvPicPr>
                      <p:cNvPr id="0" name="Object 12"/>
                      <p:cNvPicPr>
                        <a:picLocks noChangeAspect="1" noChangeArrowheads="1"/>
                      </p:cNvPicPr>
                      <p:nvPr/>
                    </p:nvPicPr>
                    <p:blipFill>
                      <a:blip r:embed="rId17"/>
                      <a:srcRect/>
                      <a:stretch>
                        <a:fillRect/>
                      </a:stretch>
                    </p:blipFill>
                    <p:spPr bwMode="auto">
                      <a:xfrm>
                        <a:off x="5734925" y="3993873"/>
                        <a:ext cx="527050" cy="595313"/>
                      </a:xfrm>
                      <a:prstGeom prst="rect">
                        <a:avLst/>
                      </a:prstGeom>
                      <a:noFill/>
                    </p:spPr>
                  </p:pic>
                </p:oleObj>
              </mc:Fallback>
            </mc:AlternateContent>
          </a:graphicData>
        </a:graphic>
      </p:graphicFrame>
      <p:sp>
        <p:nvSpPr>
          <p:cNvPr id="59" name="文字方塊 100"/>
          <p:cNvSpPr txBox="1"/>
          <p:nvPr/>
        </p:nvSpPr>
        <p:spPr>
          <a:xfrm>
            <a:off x="6726769" y="4072367"/>
            <a:ext cx="1947131" cy="461665"/>
          </a:xfrm>
          <a:prstGeom prst="rect">
            <a:avLst/>
          </a:prstGeom>
          <a:noFill/>
        </p:spPr>
        <p:txBody>
          <a:bodyPr wrap="square" rtlCol="0">
            <a:spAutoFit/>
          </a:bodyPr>
          <a:lstStyle/>
          <a:p>
            <a:pPr algn="ctr"/>
            <a:r>
              <a:rPr lang="en-US" altLang="zh-TW" sz="2400" dirty="0"/>
              <a:t>Loss L</a:t>
            </a:r>
            <a:endParaRPr lang="zh-TW" altLang="en-US" sz="2400" dirty="0"/>
          </a:p>
        </p:txBody>
      </p:sp>
      <p:sp>
        <p:nvSpPr>
          <p:cNvPr id="60" name="文字方塊 104"/>
          <p:cNvSpPr txBox="1"/>
          <p:nvPr/>
        </p:nvSpPr>
        <p:spPr>
          <a:xfrm>
            <a:off x="5498313" y="3180865"/>
            <a:ext cx="1335483" cy="461665"/>
          </a:xfrm>
          <a:prstGeom prst="rect">
            <a:avLst/>
          </a:prstGeom>
          <a:noFill/>
        </p:spPr>
        <p:txBody>
          <a:bodyPr wrap="square" rtlCol="0">
            <a:spAutoFit/>
          </a:bodyPr>
          <a:lstStyle/>
          <a:p>
            <a:r>
              <a:rPr lang="en-US" altLang="zh-TW" sz="2400" dirty="0"/>
              <a:t>1, 2 ……</a:t>
            </a:r>
            <a:endParaRPr lang="zh-TW" altLang="en-US" sz="2400" dirty="0"/>
          </a:p>
        </p:txBody>
      </p:sp>
      <p:sp>
        <p:nvSpPr>
          <p:cNvPr id="61" name="橢圓 105"/>
          <p:cNvSpPr/>
          <p:nvPr/>
        </p:nvSpPr>
        <p:spPr>
          <a:xfrm>
            <a:off x="1052513" y="4555402"/>
            <a:ext cx="4639132" cy="1451756"/>
          </a:xfrm>
          <a:prstGeom prst="ellipse">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2" name="橢圓 107"/>
          <p:cNvSpPr/>
          <p:nvPr/>
        </p:nvSpPr>
        <p:spPr>
          <a:xfrm>
            <a:off x="7452961" y="5255930"/>
            <a:ext cx="558518" cy="558518"/>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3" name="橢圓 108"/>
          <p:cNvSpPr/>
          <p:nvPr/>
        </p:nvSpPr>
        <p:spPr>
          <a:xfrm>
            <a:off x="7178203" y="4996119"/>
            <a:ext cx="1108034" cy="1041809"/>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4" name="橢圓 109"/>
          <p:cNvSpPr/>
          <p:nvPr/>
        </p:nvSpPr>
        <p:spPr>
          <a:xfrm>
            <a:off x="6818384" y="4727537"/>
            <a:ext cx="1883365" cy="1619856"/>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5" name="橢圓 110"/>
          <p:cNvSpPr/>
          <p:nvPr/>
        </p:nvSpPr>
        <p:spPr>
          <a:xfrm>
            <a:off x="6491966" y="4525715"/>
            <a:ext cx="2543359" cy="2057765"/>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66" name="直線單箭頭接點 112"/>
          <p:cNvCxnSpPr/>
          <p:nvPr/>
        </p:nvCxnSpPr>
        <p:spPr>
          <a:xfrm flipH="1" flipV="1">
            <a:off x="8299818" y="6037668"/>
            <a:ext cx="418053" cy="44734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直線單箭頭接點 114"/>
          <p:cNvCxnSpPr/>
          <p:nvPr/>
        </p:nvCxnSpPr>
        <p:spPr>
          <a:xfrm flipH="1" flipV="1">
            <a:off x="8012277" y="5765923"/>
            <a:ext cx="262309" cy="25889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8" name="直線單箭頭接點 116"/>
          <p:cNvCxnSpPr/>
          <p:nvPr/>
        </p:nvCxnSpPr>
        <p:spPr>
          <a:xfrm flipH="1" flipV="1">
            <a:off x="7808049" y="5572210"/>
            <a:ext cx="203430" cy="20078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9" name="直線單箭頭接點 118"/>
          <p:cNvCxnSpPr/>
          <p:nvPr/>
        </p:nvCxnSpPr>
        <p:spPr>
          <a:xfrm flipV="1">
            <a:off x="6479961" y="5831096"/>
            <a:ext cx="498810" cy="26045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0" name="直線單箭頭接點 119"/>
          <p:cNvCxnSpPr/>
          <p:nvPr/>
        </p:nvCxnSpPr>
        <p:spPr>
          <a:xfrm flipV="1">
            <a:off x="6972092" y="5707367"/>
            <a:ext cx="287068" cy="13932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1" name="直線單箭頭接點 120"/>
          <p:cNvCxnSpPr/>
          <p:nvPr/>
        </p:nvCxnSpPr>
        <p:spPr>
          <a:xfrm flipV="1">
            <a:off x="7265235" y="5567261"/>
            <a:ext cx="310106" cy="14464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2" name="直線單箭頭接點 126"/>
          <p:cNvCxnSpPr/>
          <p:nvPr/>
        </p:nvCxnSpPr>
        <p:spPr>
          <a:xfrm flipH="1" flipV="1">
            <a:off x="4276725" y="5639582"/>
            <a:ext cx="169407" cy="42705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3" name="直線單箭頭接點 130"/>
          <p:cNvCxnSpPr/>
          <p:nvPr/>
        </p:nvCxnSpPr>
        <p:spPr>
          <a:xfrm flipH="1" flipV="1">
            <a:off x="4107773" y="5325220"/>
            <a:ext cx="177181" cy="33202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4" name="直線單箭頭接點 132"/>
          <p:cNvCxnSpPr/>
          <p:nvPr/>
        </p:nvCxnSpPr>
        <p:spPr>
          <a:xfrm flipH="1" flipV="1">
            <a:off x="3946595" y="5255930"/>
            <a:ext cx="206489" cy="11002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5" name="直線單箭頭接點 135"/>
          <p:cNvCxnSpPr/>
          <p:nvPr/>
        </p:nvCxnSpPr>
        <p:spPr>
          <a:xfrm flipH="1">
            <a:off x="3733015" y="5276217"/>
            <a:ext cx="200272" cy="228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6" name="直線單箭頭接點 138"/>
          <p:cNvCxnSpPr/>
          <p:nvPr/>
        </p:nvCxnSpPr>
        <p:spPr>
          <a:xfrm flipH="1">
            <a:off x="3540933" y="5295024"/>
            <a:ext cx="200272" cy="228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6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7"/>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54"/>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60"/>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59"/>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55"/>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57"/>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56"/>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58"/>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62"/>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63"/>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64"/>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65"/>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72"/>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73"/>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74"/>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75"/>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76"/>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66"/>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67"/>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68"/>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71"/>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70"/>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p:bldP spid="33" grpId="0"/>
      <p:bldP spid="34" grpId="0" animBg="1"/>
      <p:bldP spid="35" grpId="0" animBg="1"/>
      <p:bldP spid="36" grpId="0" animBg="1"/>
      <p:bldP spid="54" grpId="0"/>
      <p:bldP spid="59" grpId="0"/>
      <p:bldP spid="60" grpId="0"/>
      <p:bldP spid="61" grpId="0" animBg="1"/>
      <p:bldP spid="62" grpId="0" animBg="1"/>
      <p:bldP spid="63" grpId="0" animBg="1"/>
      <p:bldP spid="64" grpId="0" animBg="1"/>
      <p:bldP spid="65"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917546" y="105838"/>
            <a:ext cx="11157480" cy="523220"/>
          </a:xfrm>
          <a:prstGeom prst="rect">
            <a:avLst/>
          </a:prstGeom>
          <a:noFill/>
        </p:spPr>
        <p:txBody>
          <a:bodyPr wrap="square" rtlCol="0">
            <a:spAutoFit/>
          </a:bodyPr>
          <a:lstStyle/>
          <a:p>
            <a:r>
              <a:rPr lang="zh-CN" altLang="en-US" sz="2800" b="1" dirty="0">
                <a:solidFill>
                  <a:srgbClr val="000000"/>
                </a:solidFill>
                <a:latin typeface="微软雅黑" panose="020B0503020204020204" pitchFamily="34" charset="-122"/>
                <a:ea typeface="微软雅黑" panose="020B0503020204020204" pitchFamily="34" charset="-122"/>
              </a:rPr>
              <a:t>数据预处理</a:t>
            </a:r>
            <a:endParaRPr lang="zh-CN" altLang="en-US" sz="2800" b="1" dirty="0">
              <a:solidFill>
                <a:srgbClr val="000000"/>
              </a:solidFill>
              <a:latin typeface="微软雅黑" panose="020B0503020204020204" pitchFamily="34" charset="-122"/>
              <a:ea typeface="微软雅黑" panose="020B0503020204020204" pitchFamily="34" charset="-122"/>
            </a:endParaRPr>
          </a:p>
        </p:txBody>
      </p:sp>
      <p:sp>
        <p:nvSpPr>
          <p:cNvPr id="9" name="内容占位符 7"/>
          <p:cNvSpPr txBox="1"/>
          <p:nvPr/>
        </p:nvSpPr>
        <p:spPr>
          <a:xfrm>
            <a:off x="228600" y="977900"/>
            <a:ext cx="5181600" cy="19177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zh-CN" altLang="en-US" dirty="0">
                <a:latin typeface="微软雅黑" panose="020B0503020204020204" pitchFamily="34" charset="-122"/>
                <a:ea typeface="微软雅黑" panose="020B0503020204020204" pitchFamily="34" charset="-122"/>
              </a:rPr>
              <a:t>第一步 数据归一化</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pPr marL="0" indent="0">
              <a:buNone/>
            </a:pPr>
            <a:endParaRPr lang="en-US" altLang="zh-CN" dirty="0"/>
          </a:p>
        </p:txBody>
      </p:sp>
      <mc:AlternateContent xmlns:mc="http://schemas.openxmlformats.org/markup-compatibility/2006">
        <mc:Choice xmlns:a14="http://schemas.microsoft.com/office/drawing/2010/main" Requires="a14">
          <p:sp>
            <p:nvSpPr>
              <p:cNvPr id="78" name="文本框 77"/>
              <p:cNvSpPr txBox="1"/>
              <p:nvPr/>
            </p:nvSpPr>
            <p:spPr>
              <a:xfrm>
                <a:off x="228600" y="1588222"/>
                <a:ext cx="11963400" cy="2614756"/>
              </a:xfrm>
              <a:prstGeom prst="rect">
                <a:avLst/>
              </a:prstGeom>
              <a:noFill/>
            </p:spPr>
            <p:txBody>
              <a:bodyPr wrap="square" rtlCol="0">
                <a:noAutofit/>
              </a:bodyPr>
              <a:lstStyle/>
              <a:p>
                <a:pPr marL="457200" indent="-457200">
                  <a:lnSpc>
                    <a:spcPct val="150000"/>
                  </a:lnSpc>
                  <a:buFont typeface="Wingdings" panose="05000000000000000000" pitchFamily="2" charset="2"/>
                  <a:buChar char="Ø"/>
                </a:pPr>
                <a14:m>
                  <m:oMath xmlns:m="http://schemas.openxmlformats.org/officeDocument/2006/math">
                    <m:r>
                      <a:rPr lang="zh-CN" altLang="en-US" sz="2400" i="1">
                        <a:solidFill>
                          <a:srgbClr val="0000FF"/>
                        </a:solidFill>
                        <a:latin typeface="Cambria Math" panose="02040503050406030204" pitchFamily="18" charset="0"/>
                        <a:ea typeface="微软雅黑" panose="020B0503020204020204" pitchFamily="34" charset="-122"/>
                      </a:rPr>
                      <m:t>简单缩放</m:t>
                    </m:r>
                  </m:oMath>
                </a14:m>
                <a:r>
                  <a:rPr lang="zh-CN" altLang="en-US" sz="2400" dirty="0">
                    <a:latin typeface="微软雅黑" panose="020B0503020204020204" pitchFamily="34" charset="-122"/>
                    <a:ea typeface="微软雅黑" panose="020B0503020204020204" pitchFamily="34" charset="-122"/>
                  </a:rPr>
                  <a:t>（如：最小最大值归一化                                     ；图像像素值除以 </a:t>
                </a:r>
                <a:r>
                  <a:rPr lang="en-US" altLang="zh-CN" sz="2400" dirty="0">
                    <a:latin typeface="微软雅黑" panose="020B0503020204020204" pitchFamily="34" charset="-122"/>
                    <a:ea typeface="微软雅黑" panose="020B0503020204020204" pitchFamily="34" charset="-122"/>
                  </a:rPr>
                  <a:t>255</a:t>
                </a:r>
                <a:r>
                  <a:rPr lang="zh-CN" altLang="en-US" sz="2400" dirty="0">
                    <a:latin typeface="微软雅黑" panose="020B0503020204020204" pitchFamily="34" charset="-122"/>
                    <a:ea typeface="微软雅黑" panose="020B0503020204020204" pitchFamily="34" charset="-122"/>
                  </a:rPr>
                  <a:t>）</a:t>
                </a:r>
                <a:endParaRPr lang="en-US" altLang="zh-CN" sz="2400" dirty="0">
                  <a:latin typeface="微软雅黑" panose="020B0503020204020204" pitchFamily="34" charset="-122"/>
                  <a:ea typeface="微软雅黑" panose="020B0503020204020204" pitchFamily="34" charset="-122"/>
                </a:endParaRPr>
              </a:p>
              <a:p>
                <a:pPr marL="457200" indent="-457200">
                  <a:lnSpc>
                    <a:spcPct val="150000"/>
                  </a:lnSpc>
                  <a:buFont typeface="Wingdings" panose="05000000000000000000" pitchFamily="2" charset="2"/>
                  <a:buChar char="Ø"/>
                </a:pPr>
                <a:endParaRPr lang="en-US" altLang="zh-CN" sz="2400" dirty="0">
                  <a:solidFill>
                    <a:srgbClr val="0000FF"/>
                  </a:solidFill>
                  <a:latin typeface="微软雅黑" panose="020B0503020204020204" pitchFamily="34" charset="-122"/>
                  <a:ea typeface="微软雅黑" panose="020B0503020204020204" pitchFamily="34" charset="-122"/>
                </a:endParaRPr>
              </a:p>
              <a:p>
                <a:pPr marL="457200" indent="-457200">
                  <a:lnSpc>
                    <a:spcPct val="150000"/>
                  </a:lnSpc>
                  <a:buFont typeface="Wingdings" panose="05000000000000000000" pitchFamily="2" charset="2"/>
                  <a:buChar char="Ø"/>
                </a:pPr>
                <a:r>
                  <a:rPr lang="zh-CN" altLang="en-US" sz="2400" dirty="0">
                    <a:solidFill>
                      <a:srgbClr val="0000FF"/>
                    </a:solidFill>
                    <a:latin typeface="微软雅黑" panose="020B0503020204020204" pitchFamily="34" charset="-122"/>
                    <a:ea typeface="微软雅黑" panose="020B0503020204020204" pitchFamily="34" charset="-122"/>
                  </a:rPr>
                  <a:t>逐样本均值消减</a:t>
                </a:r>
                <a:r>
                  <a:rPr lang="en-US" altLang="zh-CN" sz="2400" dirty="0">
                    <a:solidFill>
                      <a:srgbClr val="0000FF"/>
                    </a:solidFill>
                    <a:latin typeface="微软雅黑" panose="020B0503020204020204" pitchFamily="34" charset="-122"/>
                    <a:ea typeface="微软雅黑" panose="020B0503020204020204" pitchFamily="34" charset="-122"/>
                  </a:rPr>
                  <a:t>(</a:t>
                </a:r>
                <a:r>
                  <a:rPr lang="zh-CN" altLang="en-US" sz="2400" dirty="0">
                    <a:solidFill>
                      <a:srgbClr val="0000FF"/>
                    </a:solidFill>
                    <a:latin typeface="微软雅黑" panose="020B0503020204020204" pitchFamily="34" charset="-122"/>
                    <a:ea typeface="微软雅黑" panose="020B0503020204020204" pitchFamily="34" charset="-122"/>
                  </a:rPr>
                  <a:t>也称为移除直流分量</a:t>
                </a:r>
                <a:r>
                  <a:rPr lang="en-US" altLang="zh-CN" sz="2400" dirty="0">
                    <a:solidFill>
                      <a:srgbClr val="0000FF"/>
                    </a:solidFill>
                    <a:latin typeface="微软雅黑" panose="020B0503020204020204" pitchFamily="34" charset="-122"/>
                    <a:ea typeface="微软雅黑" panose="020B0503020204020204" pitchFamily="34" charset="-122"/>
                  </a:rPr>
                  <a:t>)</a:t>
                </a:r>
                <a:r>
                  <a:rPr lang="zh-CN" altLang="en-US" sz="2400" dirty="0">
                    <a:solidFill>
                      <a:srgbClr val="0000FF"/>
                    </a:solidFill>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若数据是平稳的（即数据每一个维度的统计都服从相同分布），那么可以考虑在每个样本上减去数据的统计平均值</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逐样本计算</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a:t>
                </a:r>
                <a:endParaRPr lang="en-US" altLang="zh-CN" sz="2400" dirty="0">
                  <a:latin typeface="微软雅黑" panose="020B0503020204020204" pitchFamily="34" charset="-122"/>
                  <a:ea typeface="微软雅黑" panose="020B0503020204020204" pitchFamily="34" charset="-122"/>
                </a:endParaRPr>
              </a:p>
              <a:p>
                <a:pPr marL="457200" indent="-457200">
                  <a:lnSpc>
                    <a:spcPct val="150000"/>
                  </a:lnSpc>
                  <a:buFont typeface="Wingdings" panose="05000000000000000000" pitchFamily="2" charset="2"/>
                  <a:buChar char="Ø"/>
                </a:pPr>
                <a:endParaRPr lang="en-US" altLang="zh-CN" sz="2400" dirty="0">
                  <a:solidFill>
                    <a:srgbClr val="0000FF"/>
                  </a:solidFill>
                  <a:latin typeface="微软雅黑" panose="020B0503020204020204" pitchFamily="34" charset="-122"/>
                  <a:ea typeface="微软雅黑" panose="020B0503020204020204" pitchFamily="34" charset="-122"/>
                </a:endParaRPr>
              </a:p>
              <a:p>
                <a:pPr marL="457200" indent="-457200">
                  <a:lnSpc>
                    <a:spcPct val="150000"/>
                  </a:lnSpc>
                  <a:buFont typeface="Wingdings" panose="05000000000000000000" pitchFamily="2" charset="2"/>
                  <a:buChar char="Ø"/>
                </a:pPr>
                <a:r>
                  <a:rPr lang="zh-CN" altLang="en-US" sz="2400" dirty="0">
                    <a:solidFill>
                      <a:srgbClr val="0000FF"/>
                    </a:solidFill>
                    <a:latin typeface="微软雅黑" panose="020B0503020204020204" pitchFamily="34" charset="-122"/>
                    <a:ea typeface="微软雅黑" panose="020B0503020204020204" pitchFamily="34" charset="-122"/>
                  </a:rPr>
                  <a:t>特征标准化：</a:t>
                </a:r>
                <a:r>
                  <a:rPr lang="zh-CN" altLang="en-US" sz="2400" dirty="0">
                    <a:latin typeface="微软雅黑" panose="020B0503020204020204" pitchFamily="34" charset="-122"/>
                    <a:ea typeface="微软雅黑" panose="020B0503020204020204" pitchFamily="34" charset="-122"/>
                  </a:rPr>
                  <a:t>（独立地）使得数据的每一个维度具有零均值和单位方差。</a:t>
                </a:r>
                <a:endParaRPr lang="zh-CN" altLang="en-US" sz="2400" dirty="0">
                  <a:latin typeface="微软雅黑" panose="020B0503020204020204" pitchFamily="34" charset="-122"/>
                  <a:ea typeface="微软雅黑" panose="020B0503020204020204" pitchFamily="34" charset="-122"/>
                </a:endParaRPr>
              </a:p>
            </p:txBody>
          </p:sp>
        </mc:Choice>
        <mc:Fallback>
          <p:sp>
            <p:nvSpPr>
              <p:cNvPr id="78" name="文本框 77"/>
              <p:cNvSpPr txBox="1">
                <a:spLocks noRot="1" noChangeAspect="1" noMove="1" noResize="1" noEditPoints="1" noAdjustHandles="1" noChangeArrowheads="1" noChangeShapeType="1" noTextEdit="1"/>
              </p:cNvSpPr>
              <p:nvPr/>
            </p:nvSpPr>
            <p:spPr>
              <a:xfrm>
                <a:off x="228600" y="1588222"/>
                <a:ext cx="11963400" cy="2614756"/>
              </a:xfrm>
              <a:prstGeom prst="rect">
                <a:avLst/>
              </a:prstGeom>
              <a:blipFill rotWithShape="1">
                <a:blip r:embed="rId1"/>
                <a:stretch>
                  <a:fillRect t="-3" r="-552" b="-35363"/>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1" name="文字方塊 47"/>
              <p:cNvSpPr txBox="1"/>
              <p:nvPr/>
            </p:nvSpPr>
            <p:spPr>
              <a:xfrm>
                <a:off x="5410200" y="1552253"/>
                <a:ext cx="3284232" cy="768993"/>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ea typeface="Cambria Math" panose="02040503050406030204" pitchFamily="18" charset="0"/>
                            </a:rPr>
                          </m:ctrlPr>
                        </m:sSubPr>
                        <m:e>
                          <m:r>
                            <a:rPr lang="en-US" altLang="zh-TW" sz="2400" i="1" smtClean="0">
                              <a:latin typeface="Cambria Math" panose="02040503050406030204" pitchFamily="18" charset="0"/>
                              <a:ea typeface="Cambria Math" panose="02040503050406030204" pitchFamily="18" charset="0"/>
                            </a:rPr>
                            <m:t>𝑥</m:t>
                          </m:r>
                        </m:e>
                        <m:sub>
                          <m:r>
                            <a:rPr lang="en-US" altLang="zh-TW" sz="2400" i="1" smtClean="0">
                              <a:latin typeface="Cambria Math" panose="02040503050406030204" pitchFamily="18" charset="0"/>
                              <a:ea typeface="Cambria Math" panose="02040503050406030204" pitchFamily="18" charset="0"/>
                            </a:rPr>
                            <m:t>𝑖</m:t>
                          </m:r>
                        </m:sub>
                      </m:sSub>
                      <m:r>
                        <a:rPr lang="en-US" altLang="zh-TW" sz="2400" i="1" smtClean="0">
                          <a:latin typeface="Cambria Math" panose="02040503050406030204" pitchFamily="18" charset="0"/>
                          <a:ea typeface="Cambria Math" panose="02040503050406030204" pitchFamily="18" charset="0"/>
                        </a:rPr>
                        <m:t>←</m:t>
                      </m:r>
                      <m:f>
                        <m:fPr>
                          <m:ctrlPr>
                            <a:rPr lang="en-US" altLang="zh-TW" sz="2400" i="1" smtClean="0">
                              <a:latin typeface="Cambria Math" panose="02040503050406030204" pitchFamily="18" charset="0"/>
                              <a:ea typeface="Cambria Math" panose="02040503050406030204" pitchFamily="18" charset="0"/>
                            </a:rPr>
                          </m:ctrlPr>
                        </m:fPr>
                        <m:num>
                          <m:sSub>
                            <m:sSubPr>
                              <m:ctrlPr>
                                <a:rPr lang="en-US" altLang="zh-TW" sz="2400" i="1">
                                  <a:latin typeface="Cambria Math" panose="02040503050406030204" pitchFamily="18" charset="0"/>
                                  <a:ea typeface="Cambria Math" panose="02040503050406030204" pitchFamily="18" charset="0"/>
                                </a:rPr>
                              </m:ctrlPr>
                            </m:sSubPr>
                            <m:e>
                              <m:r>
                                <a:rPr lang="en-US" altLang="zh-TW" sz="2400" i="1">
                                  <a:latin typeface="Cambria Math" panose="02040503050406030204" pitchFamily="18" charset="0"/>
                                  <a:ea typeface="Cambria Math" panose="02040503050406030204" pitchFamily="18" charset="0"/>
                                </a:rPr>
                                <m:t>𝑥</m:t>
                              </m:r>
                            </m:e>
                            <m:sub>
                              <m:r>
                                <a:rPr lang="en-US" altLang="zh-TW" sz="2400" i="1">
                                  <a:latin typeface="Cambria Math" panose="02040503050406030204" pitchFamily="18" charset="0"/>
                                  <a:ea typeface="Cambria Math" panose="02040503050406030204" pitchFamily="18" charset="0"/>
                                </a:rPr>
                                <m:t>𝑖</m:t>
                              </m:r>
                            </m:sub>
                          </m:sSub>
                          <m:r>
                            <a:rPr lang="en-US" altLang="zh-TW" sz="2400" b="0" i="1" smtClean="0">
                              <a:latin typeface="Cambria Math" panose="02040503050406030204" pitchFamily="18" charset="0"/>
                            </a:rPr>
                            <m:t>−</m:t>
                          </m:r>
                          <m:r>
                            <m:rPr>
                              <m:sty m:val="p"/>
                            </m:rPr>
                            <a:rPr lang="en-US" altLang="zh-CN" sz="2400" i="1">
                              <a:latin typeface="Cambria Math" panose="02040503050406030204" pitchFamily="18" charset="0"/>
                            </a:rPr>
                            <m:t>min</m:t>
                          </m:r>
                          <m:r>
                            <a:rPr lang="en-US" altLang="zh-CN" sz="2400" b="0" i="1" smtClean="0">
                              <a:latin typeface="Cambria Math" panose="02040503050406030204" pitchFamily="18" charset="0"/>
                            </a:rPr>
                            <m:t>(</m:t>
                          </m:r>
                          <m:sSub>
                            <m:sSubPr>
                              <m:ctrlPr>
                                <a:rPr lang="en-US" altLang="zh-TW" sz="2400" i="1">
                                  <a:latin typeface="Cambria Math" panose="02040503050406030204" pitchFamily="18" charset="0"/>
                                  <a:ea typeface="Cambria Math" panose="02040503050406030204" pitchFamily="18" charset="0"/>
                                </a:rPr>
                              </m:ctrlPr>
                            </m:sSubPr>
                            <m:e>
                              <m:r>
                                <a:rPr lang="en-US" altLang="zh-TW" sz="2400" i="1">
                                  <a:latin typeface="Cambria Math" panose="02040503050406030204" pitchFamily="18" charset="0"/>
                                  <a:ea typeface="Cambria Math" panose="02040503050406030204" pitchFamily="18" charset="0"/>
                                </a:rPr>
                                <m:t>𝑥</m:t>
                              </m:r>
                            </m:e>
                            <m:sub>
                              <m:r>
                                <a:rPr lang="en-US" altLang="zh-TW" sz="2400" i="1">
                                  <a:latin typeface="Cambria Math" panose="02040503050406030204" pitchFamily="18" charset="0"/>
                                  <a:ea typeface="Cambria Math" panose="02040503050406030204" pitchFamily="18" charset="0"/>
                                </a:rPr>
                                <m:t>𝑖</m:t>
                              </m:r>
                            </m:sub>
                          </m:sSub>
                          <m:r>
                            <a:rPr lang="en-US" altLang="zh-CN" sz="2400" b="0" i="1" smtClean="0">
                              <a:latin typeface="Cambria Math" panose="02040503050406030204" pitchFamily="18" charset="0"/>
                            </a:rPr>
                            <m:t>)</m:t>
                          </m:r>
                        </m:num>
                        <m:den>
                          <m:r>
                            <m:rPr>
                              <m:sty m:val="p"/>
                            </m:rPr>
                            <a:rPr lang="en-US" altLang="zh-CN" sz="2400" i="1">
                              <a:latin typeface="Cambria Math" panose="02040503050406030204" pitchFamily="18" charset="0"/>
                            </a:rPr>
                            <m:t>m</m:t>
                          </m:r>
                          <m:r>
                            <a:rPr lang="en-US" altLang="zh-CN" sz="2400" b="0" i="1" smtClean="0">
                              <a:latin typeface="Cambria Math" panose="02040503050406030204" pitchFamily="18" charset="0"/>
                            </a:rPr>
                            <m:t>𝑎𝑥</m:t>
                          </m:r>
                          <m:d>
                            <m:dPr>
                              <m:ctrlPr>
                                <a:rPr lang="en-US" altLang="zh-CN" sz="2400" i="1">
                                  <a:latin typeface="Cambria Math" panose="02040503050406030204" pitchFamily="18" charset="0"/>
                                </a:rPr>
                              </m:ctrlPr>
                            </m:dPr>
                            <m:e>
                              <m:sSub>
                                <m:sSubPr>
                                  <m:ctrlPr>
                                    <a:rPr lang="en-US" altLang="zh-TW" sz="2400" i="1">
                                      <a:latin typeface="Cambria Math" panose="02040503050406030204" pitchFamily="18" charset="0"/>
                                      <a:ea typeface="Cambria Math" panose="02040503050406030204" pitchFamily="18" charset="0"/>
                                    </a:rPr>
                                  </m:ctrlPr>
                                </m:sSubPr>
                                <m:e>
                                  <m:r>
                                    <a:rPr lang="en-US" altLang="zh-TW" sz="2400" i="1">
                                      <a:latin typeface="Cambria Math" panose="02040503050406030204" pitchFamily="18" charset="0"/>
                                      <a:ea typeface="Cambria Math" panose="02040503050406030204" pitchFamily="18" charset="0"/>
                                    </a:rPr>
                                    <m:t>𝑥</m:t>
                                  </m:r>
                                </m:e>
                                <m:sub>
                                  <m:r>
                                    <a:rPr lang="en-US" altLang="zh-TW" sz="2400" i="1">
                                      <a:latin typeface="Cambria Math" panose="02040503050406030204" pitchFamily="18" charset="0"/>
                                      <a:ea typeface="Cambria Math" panose="02040503050406030204" pitchFamily="18" charset="0"/>
                                    </a:rPr>
                                    <m:t>𝑖</m:t>
                                  </m:r>
                                </m:sub>
                              </m:sSub>
                            </m:e>
                          </m:d>
                          <m:r>
                            <a:rPr lang="en-US" altLang="zh-CN" sz="2400" b="0" i="1" smtClean="0">
                              <a:latin typeface="Cambria Math" panose="02040503050406030204" pitchFamily="18" charset="0"/>
                            </a:rPr>
                            <m:t>−</m:t>
                          </m:r>
                          <m:r>
                            <m:rPr>
                              <m:sty m:val="p"/>
                            </m:rPr>
                            <a:rPr lang="en-US" altLang="zh-CN" sz="2400" i="1">
                              <a:latin typeface="Cambria Math" panose="02040503050406030204" pitchFamily="18" charset="0"/>
                            </a:rPr>
                            <m:t>min</m:t>
                          </m:r>
                          <m:r>
                            <a:rPr lang="en-US" altLang="zh-CN" sz="2400" i="1">
                              <a:latin typeface="Cambria Math" panose="02040503050406030204" pitchFamily="18" charset="0"/>
                            </a:rPr>
                            <m:t>(</m:t>
                          </m:r>
                          <m:sSub>
                            <m:sSubPr>
                              <m:ctrlPr>
                                <a:rPr lang="en-US" altLang="zh-TW" sz="2400" i="1">
                                  <a:latin typeface="Cambria Math" panose="02040503050406030204" pitchFamily="18" charset="0"/>
                                  <a:ea typeface="Cambria Math" panose="02040503050406030204" pitchFamily="18" charset="0"/>
                                </a:rPr>
                              </m:ctrlPr>
                            </m:sSubPr>
                            <m:e>
                              <m:r>
                                <a:rPr lang="en-US" altLang="zh-TW" sz="2400" i="1">
                                  <a:latin typeface="Cambria Math" panose="02040503050406030204" pitchFamily="18" charset="0"/>
                                  <a:ea typeface="Cambria Math" panose="02040503050406030204" pitchFamily="18" charset="0"/>
                                </a:rPr>
                                <m:t>𝑥</m:t>
                              </m:r>
                            </m:e>
                            <m:sub>
                              <m:r>
                                <a:rPr lang="en-US" altLang="zh-TW" sz="2400" i="1">
                                  <a:latin typeface="Cambria Math" panose="02040503050406030204" pitchFamily="18" charset="0"/>
                                  <a:ea typeface="Cambria Math" panose="02040503050406030204" pitchFamily="18" charset="0"/>
                                </a:rPr>
                                <m:t>𝑖</m:t>
                              </m:r>
                            </m:sub>
                          </m:sSub>
                          <m:r>
                            <a:rPr lang="en-US" altLang="zh-CN" sz="2400" i="1">
                              <a:latin typeface="Cambria Math" panose="02040503050406030204" pitchFamily="18" charset="0"/>
                            </a:rPr>
                            <m:t>)</m:t>
                          </m:r>
                        </m:den>
                      </m:f>
                    </m:oMath>
                  </m:oMathPara>
                </a14:m>
                <a:endParaRPr lang="zh-TW" altLang="en-US" sz="2400" dirty="0"/>
              </a:p>
            </p:txBody>
          </p:sp>
        </mc:Choice>
        <mc:Fallback>
          <p:sp>
            <p:nvSpPr>
              <p:cNvPr id="11" name="文字方塊 47"/>
              <p:cNvSpPr txBox="1">
                <a:spLocks noRot="1" noChangeAspect="1" noMove="1" noResize="1" noEditPoints="1" noAdjustHandles="1" noChangeArrowheads="1" noChangeShapeType="1" noTextEdit="1"/>
              </p:cNvSpPr>
              <p:nvPr/>
            </p:nvSpPr>
            <p:spPr>
              <a:xfrm>
                <a:off x="5410200" y="1552253"/>
                <a:ext cx="3284232" cy="768993"/>
              </a:xfrm>
              <a:prstGeom prst="rect">
                <a:avLst/>
              </a:prstGeom>
              <a:blipFill rotWithShape="1">
                <a:blip r:embed="rId2"/>
                <a:stretch>
                  <a:fillRect t="-41" r="-1952" b="42"/>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2" name="文字方塊 47"/>
              <p:cNvSpPr txBox="1"/>
              <p:nvPr/>
            </p:nvSpPr>
            <p:spPr>
              <a:xfrm>
                <a:off x="10400658" y="4355471"/>
                <a:ext cx="1674368" cy="694934"/>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ea typeface="Cambria Math" panose="02040503050406030204" pitchFamily="18" charset="0"/>
                            </a:rPr>
                          </m:ctrlPr>
                        </m:sSubPr>
                        <m:e>
                          <m:r>
                            <a:rPr lang="en-US" altLang="zh-TW" sz="2400" i="1" smtClean="0">
                              <a:latin typeface="Cambria Math" panose="02040503050406030204" pitchFamily="18" charset="0"/>
                              <a:ea typeface="Cambria Math" panose="02040503050406030204" pitchFamily="18" charset="0"/>
                            </a:rPr>
                            <m:t>𝑥</m:t>
                          </m:r>
                        </m:e>
                        <m:sub>
                          <m:r>
                            <a:rPr lang="en-US" altLang="zh-TW" sz="2400" i="1" smtClean="0">
                              <a:latin typeface="Cambria Math" panose="02040503050406030204" pitchFamily="18" charset="0"/>
                              <a:ea typeface="Cambria Math" panose="02040503050406030204" pitchFamily="18" charset="0"/>
                            </a:rPr>
                            <m:t>𝑖</m:t>
                          </m:r>
                        </m:sub>
                      </m:sSub>
                      <m:r>
                        <a:rPr lang="en-US" altLang="zh-TW" sz="2400" i="1" smtClean="0">
                          <a:latin typeface="Cambria Math" panose="02040503050406030204" pitchFamily="18" charset="0"/>
                          <a:ea typeface="Cambria Math" panose="02040503050406030204" pitchFamily="18" charset="0"/>
                        </a:rPr>
                        <m:t>←</m:t>
                      </m:r>
                      <m:f>
                        <m:fPr>
                          <m:ctrlPr>
                            <a:rPr lang="en-US" altLang="zh-TW" sz="2400" i="1" smtClean="0">
                              <a:latin typeface="Cambria Math" panose="02040503050406030204" pitchFamily="18" charset="0"/>
                              <a:ea typeface="Cambria Math" panose="02040503050406030204" pitchFamily="18" charset="0"/>
                            </a:rPr>
                          </m:ctrlPr>
                        </m:fPr>
                        <m:num>
                          <m:sSub>
                            <m:sSubPr>
                              <m:ctrlPr>
                                <a:rPr lang="en-US" altLang="zh-TW" sz="2400" i="1">
                                  <a:latin typeface="Cambria Math" panose="02040503050406030204" pitchFamily="18" charset="0"/>
                                  <a:ea typeface="Cambria Math" panose="02040503050406030204" pitchFamily="18" charset="0"/>
                                </a:rPr>
                              </m:ctrlPr>
                            </m:sSubPr>
                            <m:e>
                              <m:r>
                                <a:rPr lang="en-US" altLang="zh-TW" sz="2400" i="1">
                                  <a:latin typeface="Cambria Math" panose="02040503050406030204" pitchFamily="18" charset="0"/>
                                  <a:ea typeface="Cambria Math" panose="02040503050406030204" pitchFamily="18" charset="0"/>
                                </a:rPr>
                                <m:t>𝑥</m:t>
                              </m:r>
                            </m:e>
                            <m:sub>
                              <m:r>
                                <a:rPr lang="en-US" altLang="zh-TW" sz="2400" i="1">
                                  <a:latin typeface="Cambria Math" panose="02040503050406030204" pitchFamily="18" charset="0"/>
                                  <a:ea typeface="Cambria Math" panose="02040503050406030204" pitchFamily="18" charset="0"/>
                                </a:rPr>
                                <m:t>𝑖</m:t>
                              </m:r>
                            </m:sub>
                          </m:sSub>
                          <m:r>
                            <a:rPr lang="en-US" altLang="zh-TW" sz="2400" b="0" i="1" smtClean="0">
                              <a:latin typeface="Cambria Math" panose="02040503050406030204" pitchFamily="18" charset="0"/>
                            </a:rPr>
                            <m:t>−</m:t>
                          </m:r>
                          <m:sSub>
                            <m:sSubPr>
                              <m:ctrlPr>
                                <a:rPr lang="en-US" altLang="zh-TW" sz="2400" b="0" i="1" smtClean="0">
                                  <a:latin typeface="Cambria Math" panose="02040503050406030204" pitchFamily="18" charset="0"/>
                                </a:rPr>
                              </m:ctrlPr>
                            </m:sSubPr>
                            <m:e>
                              <m:r>
                                <a:rPr lang="en-US" altLang="zh-TW" sz="2400" b="0" i="1" smtClean="0">
                                  <a:latin typeface="Cambria Math" panose="02040503050406030204" pitchFamily="18" charset="0"/>
                                </a:rPr>
                                <m:t>𝑢</m:t>
                              </m:r>
                            </m:e>
                            <m:sub>
                              <m:r>
                                <a:rPr lang="en-US" altLang="zh-TW" sz="2400" b="0" i="1" smtClean="0">
                                  <a:latin typeface="Cambria Math" panose="02040503050406030204" pitchFamily="18" charset="0"/>
                                </a:rPr>
                                <m:t>𝑖</m:t>
                              </m:r>
                            </m:sub>
                          </m:sSub>
                        </m:num>
                        <m:den>
                          <m:sSub>
                            <m:sSubPr>
                              <m:ctrlPr>
                                <a:rPr lang="en-US" altLang="zh-TW" sz="2400" i="1">
                                  <a:latin typeface="Cambria Math" panose="02040503050406030204" pitchFamily="18" charset="0"/>
                                </a:rPr>
                              </m:ctrlPr>
                            </m:sSubPr>
                            <m:e>
                              <m:r>
                                <a:rPr lang="zh-TW" altLang="en-US" sz="2400" i="1">
                                  <a:latin typeface="Cambria Math" panose="02040503050406030204" pitchFamily="18" charset="0"/>
                                </a:rPr>
                                <m:t>𝜎</m:t>
                              </m:r>
                            </m:e>
                            <m:sub>
                              <m:r>
                                <a:rPr lang="en-US" altLang="zh-TW" sz="2400" i="1">
                                  <a:latin typeface="Cambria Math" panose="02040503050406030204" pitchFamily="18" charset="0"/>
                                </a:rPr>
                                <m:t>𝑖</m:t>
                              </m:r>
                            </m:sub>
                          </m:sSub>
                        </m:den>
                      </m:f>
                    </m:oMath>
                  </m:oMathPara>
                </a14:m>
                <a:endParaRPr lang="zh-TW" altLang="en-US" sz="2400" dirty="0"/>
              </a:p>
            </p:txBody>
          </p:sp>
        </mc:Choice>
        <mc:Fallback>
          <p:sp>
            <p:nvSpPr>
              <p:cNvPr id="12" name="文字方塊 47"/>
              <p:cNvSpPr txBox="1">
                <a:spLocks noRot="1" noChangeAspect="1" noMove="1" noResize="1" noEditPoints="1" noAdjustHandles="1" noChangeArrowheads="1" noChangeShapeType="1" noTextEdit="1"/>
              </p:cNvSpPr>
              <p:nvPr/>
            </p:nvSpPr>
            <p:spPr>
              <a:xfrm>
                <a:off x="10400658" y="4355471"/>
                <a:ext cx="1674368" cy="694934"/>
              </a:xfrm>
              <a:prstGeom prst="rect">
                <a:avLst/>
              </a:prstGeom>
              <a:blipFill rotWithShape="1">
                <a:blip r:embed="rId3"/>
                <a:stretch>
                  <a:fillRect l="-38" t="-1" r="-4521" b="36"/>
                </a:stretch>
              </a:blipFill>
            </p:spPr>
            <p:txBody>
              <a:bodyPr/>
              <a:lstStyle/>
              <a:p>
                <a:r>
                  <a:rPr lang="zh-CN" altLang="en-US">
                    <a:noFill/>
                  </a:rPr>
                  <a:t> </a:t>
                </a:r>
              </a:p>
            </p:txBody>
          </p:sp>
        </mc:Fallback>
      </mc:AlternateContent>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917546" y="105838"/>
            <a:ext cx="11157480" cy="523220"/>
          </a:xfrm>
          <a:prstGeom prst="rect">
            <a:avLst/>
          </a:prstGeom>
          <a:noFill/>
        </p:spPr>
        <p:txBody>
          <a:bodyPr wrap="square" rtlCol="0">
            <a:spAutoFit/>
          </a:bodyPr>
          <a:lstStyle/>
          <a:p>
            <a:r>
              <a:rPr lang="zh-CN" altLang="en-US" sz="2800" b="1" dirty="0">
                <a:solidFill>
                  <a:srgbClr val="000000"/>
                </a:solidFill>
                <a:latin typeface="微软雅黑" panose="020B0503020204020204" pitchFamily="34" charset="-122"/>
                <a:ea typeface="微软雅黑" panose="020B0503020204020204" pitchFamily="34" charset="-122"/>
              </a:rPr>
              <a:t>数据预处理</a:t>
            </a:r>
            <a:endParaRPr lang="zh-CN" altLang="en-US" sz="2800" b="1" dirty="0">
              <a:solidFill>
                <a:srgbClr val="000000"/>
              </a:solidFill>
              <a:latin typeface="微软雅黑" panose="020B0503020204020204" pitchFamily="34" charset="-122"/>
              <a:ea typeface="微软雅黑" panose="020B0503020204020204" pitchFamily="34" charset="-122"/>
            </a:endParaRPr>
          </a:p>
        </p:txBody>
      </p:sp>
      <p:sp>
        <p:nvSpPr>
          <p:cNvPr id="9" name="内容占位符 7"/>
          <p:cNvSpPr txBox="1"/>
          <p:nvPr/>
        </p:nvSpPr>
        <p:spPr>
          <a:xfrm>
            <a:off x="47258" y="857385"/>
            <a:ext cx="12144741" cy="19177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zh-CN" altLang="en-US" sz="2400" dirty="0">
                <a:latin typeface="微软雅黑" panose="020B0503020204020204" pitchFamily="34" charset="-122"/>
                <a:ea typeface="微软雅黑" panose="020B0503020204020204" pitchFamily="34" charset="-122"/>
              </a:rPr>
              <a:t>第二步 白化，降低输入的冗余性</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降低特征之间的相关性</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使得所有的特征具有相同的方差</a:t>
            </a:r>
            <a:r>
              <a:rPr lang="en-US" altLang="zh-CN" sz="2400" dirty="0">
                <a:latin typeface="微软雅黑" panose="020B0503020204020204" pitchFamily="34" charset="-122"/>
                <a:ea typeface="微软雅黑" panose="020B0503020204020204" pitchFamily="34" charset="-122"/>
              </a:rPr>
              <a:t>.</a:t>
            </a:r>
            <a:endParaRPr lang="en-US" altLang="zh-CN" sz="2400" dirty="0"/>
          </a:p>
          <a:p>
            <a:endParaRPr lang="en-US" altLang="zh-CN" dirty="0"/>
          </a:p>
          <a:p>
            <a:endParaRPr lang="en-US" altLang="zh-CN" dirty="0"/>
          </a:p>
          <a:p>
            <a:endParaRPr lang="en-US" altLang="zh-CN" dirty="0"/>
          </a:p>
          <a:p>
            <a:endParaRPr lang="en-US" altLang="zh-CN" dirty="0"/>
          </a:p>
          <a:p>
            <a:endParaRPr lang="en-US" altLang="zh-CN" dirty="0"/>
          </a:p>
          <a:p>
            <a:pPr marL="0" indent="0">
              <a:buNone/>
            </a:pPr>
            <a:endParaRPr lang="en-US" altLang="zh-CN" dirty="0"/>
          </a:p>
        </p:txBody>
      </p:sp>
      <p:sp>
        <p:nvSpPr>
          <p:cNvPr id="8" name="文本框 7"/>
          <p:cNvSpPr txBox="1"/>
          <p:nvPr/>
        </p:nvSpPr>
        <p:spPr>
          <a:xfrm>
            <a:off x="0" y="1468160"/>
            <a:ext cx="11963400" cy="2614756"/>
          </a:xfrm>
          <a:prstGeom prst="rect">
            <a:avLst/>
          </a:prstGeom>
          <a:noFill/>
        </p:spPr>
        <p:txBody>
          <a:bodyPr wrap="square" rtlCol="0">
            <a:noAutofit/>
          </a:bodyPr>
          <a:lstStyle/>
          <a:p>
            <a:pPr marL="457200" indent="-457200">
              <a:lnSpc>
                <a:spcPct val="150000"/>
              </a:lnSpc>
              <a:buFont typeface="Wingdings" panose="05000000000000000000" pitchFamily="2" charset="2"/>
              <a:buChar char="Ø"/>
            </a:pPr>
            <a:r>
              <a:rPr lang="en-US" altLang="zh-CN" sz="2400" dirty="0">
                <a:solidFill>
                  <a:srgbClr val="0000FF"/>
                </a:solidFill>
                <a:latin typeface="微软雅黑" panose="020B0503020204020204" pitchFamily="34" charset="-122"/>
                <a:ea typeface="微软雅黑" panose="020B0503020204020204" pitchFamily="34" charset="-122"/>
              </a:rPr>
              <a:t>PCA</a:t>
            </a:r>
            <a:r>
              <a:rPr lang="zh-CN" altLang="en-US" sz="2400" dirty="0">
                <a:solidFill>
                  <a:srgbClr val="0000FF"/>
                </a:solidFill>
                <a:latin typeface="微软雅黑" panose="020B0503020204020204" pitchFamily="34" charset="-122"/>
                <a:ea typeface="微软雅黑" panose="020B0503020204020204" pitchFamily="34" charset="-122"/>
              </a:rPr>
              <a:t>白化</a:t>
            </a:r>
            <a:r>
              <a:rPr lang="zh-CN" altLang="en-US" sz="2400" dirty="0">
                <a:latin typeface="微软雅黑" panose="020B0503020204020204" pitchFamily="34" charset="-122"/>
                <a:ea typeface="微软雅黑" panose="020B0503020204020204" pitchFamily="34" charset="-122"/>
              </a:rPr>
              <a:t>：先</a:t>
            </a:r>
            <a:r>
              <a:rPr lang="en-US" altLang="zh-CN" sz="2400" dirty="0">
                <a:latin typeface="微软雅黑" panose="020B0503020204020204" pitchFamily="34" charset="-122"/>
                <a:ea typeface="微软雅黑" panose="020B0503020204020204" pitchFamily="34" charset="-122"/>
              </a:rPr>
              <a:t>PCA</a:t>
            </a:r>
            <a:r>
              <a:rPr lang="zh-CN" altLang="en-US" sz="2400" dirty="0">
                <a:latin typeface="微软雅黑" panose="020B0503020204020204" pitchFamily="34" charset="-122"/>
                <a:ea typeface="微软雅黑" panose="020B0503020204020204" pitchFamily="34" charset="-122"/>
              </a:rPr>
              <a:t>进行基转换 </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降低数据的相关性</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再对每个输入特征进行缩放</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除以各自的特征值的开方</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以获得单位方差</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此时的协方差矩阵为单位矩阵</a:t>
            </a:r>
            <a:r>
              <a:rPr lang="en-US" altLang="zh-CN" sz="2400" dirty="0">
                <a:latin typeface="微软雅黑" panose="020B0503020204020204" pitchFamily="34" charset="-122"/>
                <a:ea typeface="微软雅黑" panose="020B0503020204020204" pitchFamily="34" charset="-122"/>
              </a:rPr>
              <a:t>.</a:t>
            </a:r>
            <a:endParaRPr lang="en-US" altLang="zh-CN" sz="2400" dirty="0">
              <a:latin typeface="微软雅黑" panose="020B0503020204020204" pitchFamily="34" charset="-122"/>
              <a:ea typeface="微软雅黑" panose="020B0503020204020204" pitchFamily="34" charset="-122"/>
            </a:endParaRPr>
          </a:p>
          <a:p>
            <a:pPr marL="457200" indent="-457200">
              <a:lnSpc>
                <a:spcPct val="150000"/>
              </a:lnSpc>
              <a:buFont typeface="Wingdings" panose="05000000000000000000" pitchFamily="2" charset="2"/>
              <a:buChar char="Ø"/>
            </a:pPr>
            <a:r>
              <a:rPr lang="en-US" altLang="zh-CN" sz="2400" dirty="0">
                <a:solidFill>
                  <a:srgbClr val="0000FF"/>
                </a:solidFill>
                <a:latin typeface="微软雅黑" panose="020B0503020204020204" pitchFamily="34" charset="-122"/>
                <a:ea typeface="微软雅黑" panose="020B0503020204020204" pitchFamily="34" charset="-122"/>
              </a:rPr>
              <a:t>ZCA</a:t>
            </a:r>
            <a:r>
              <a:rPr lang="zh-CN" altLang="en-US" sz="2400" dirty="0">
                <a:solidFill>
                  <a:srgbClr val="0000FF"/>
                </a:solidFill>
                <a:latin typeface="微软雅黑" panose="020B0503020204020204" pitchFamily="34" charset="-122"/>
                <a:ea typeface="微软雅黑" panose="020B0503020204020204" pitchFamily="34" charset="-122"/>
              </a:rPr>
              <a:t>白化</a:t>
            </a: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ZCA</a:t>
            </a:r>
            <a:r>
              <a:rPr lang="zh-CN" altLang="en-US" sz="2400" dirty="0">
                <a:latin typeface="微软雅黑" panose="020B0503020204020204" pitchFamily="34" charset="-122"/>
                <a:ea typeface="微软雅黑" panose="020B0503020204020204" pitchFamily="34" charset="-122"/>
              </a:rPr>
              <a:t>白化只是在 </a:t>
            </a:r>
            <a:r>
              <a:rPr lang="en-US" altLang="zh-CN" sz="2400" dirty="0">
                <a:latin typeface="微软雅黑" panose="020B0503020204020204" pitchFamily="34" charset="-122"/>
                <a:ea typeface="微软雅黑" panose="020B0503020204020204" pitchFamily="34" charset="-122"/>
              </a:rPr>
              <a:t>PCA</a:t>
            </a:r>
            <a:r>
              <a:rPr lang="zh-CN" altLang="en-US" sz="2400" dirty="0">
                <a:latin typeface="微软雅黑" panose="020B0503020204020204" pitchFamily="34" charset="-122"/>
                <a:ea typeface="微软雅黑" panose="020B0503020204020204" pitchFamily="34" charset="-122"/>
              </a:rPr>
              <a:t>白化 的基础上做了一个 逆映射操作 </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使数据转换为原始基下</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使得白化之后的数据更加的接近原始数据</a:t>
            </a:r>
            <a:r>
              <a:rPr lang="en-US" altLang="zh-CN" sz="2400" dirty="0">
                <a:latin typeface="微软雅黑" panose="020B0503020204020204" pitchFamily="34" charset="-122"/>
                <a:ea typeface="微软雅黑" panose="020B0503020204020204" pitchFamily="34" charset="-122"/>
              </a:rPr>
              <a:t>.</a:t>
            </a:r>
            <a:endParaRPr lang="zh-CN" altLang="en-US" sz="2400" dirty="0">
              <a:latin typeface="微软雅黑" panose="020B0503020204020204" pitchFamily="34" charset="-122"/>
              <a:ea typeface="微软雅黑" panose="020B0503020204020204" pitchFamily="34" charset="-122"/>
            </a:endParaRPr>
          </a:p>
        </p:txBody>
      </p:sp>
      <p:pic>
        <p:nvPicPr>
          <p:cNvPr id="10" name="图片 9"/>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733364" y="3667328"/>
            <a:ext cx="8177372" cy="248507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barn(inVertical)">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917546" y="105838"/>
            <a:ext cx="11157480" cy="523220"/>
          </a:xfrm>
          <a:prstGeom prst="rect">
            <a:avLst/>
          </a:prstGeom>
          <a:noFill/>
        </p:spPr>
        <p:txBody>
          <a:bodyPr wrap="square" rtlCol="0">
            <a:spAutoFit/>
          </a:bodyPr>
          <a:lstStyle/>
          <a:p>
            <a:r>
              <a:rPr lang="zh-CN" altLang="en-US" sz="2800" b="1" dirty="0">
                <a:solidFill>
                  <a:srgbClr val="000000"/>
                </a:solidFill>
                <a:latin typeface="微软雅黑" panose="020B0503020204020204" pitchFamily="34" charset="-122"/>
                <a:ea typeface="微软雅黑" panose="020B0503020204020204" pitchFamily="34" charset="-122"/>
              </a:rPr>
              <a:t>数据预处理</a:t>
            </a:r>
            <a:endParaRPr lang="zh-CN" altLang="en-US" sz="2800" b="1" dirty="0">
              <a:solidFill>
                <a:srgbClr val="000000"/>
              </a:solidFill>
              <a:latin typeface="微软雅黑" panose="020B0503020204020204" pitchFamily="34" charset="-122"/>
              <a:ea typeface="微软雅黑" panose="020B0503020204020204" pitchFamily="34" charset="-122"/>
            </a:endParaRPr>
          </a:p>
        </p:txBody>
      </p:sp>
      <p:sp>
        <p:nvSpPr>
          <p:cNvPr id="9" name="内容占位符 7"/>
          <p:cNvSpPr txBox="1"/>
          <p:nvPr/>
        </p:nvSpPr>
        <p:spPr>
          <a:xfrm>
            <a:off x="228600" y="954972"/>
            <a:ext cx="5181600" cy="19177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zh-CN" altLang="en-US" dirty="0">
                <a:latin typeface="微软雅黑" panose="020B0503020204020204" pitchFamily="34" charset="-122"/>
                <a:ea typeface="微软雅黑" panose="020B0503020204020204" pitchFamily="34" charset="-122"/>
              </a:rPr>
              <a:t>实际建议</a:t>
            </a:r>
            <a:endParaRPr lang="en-US" altLang="zh-CN" dirty="0"/>
          </a:p>
          <a:p>
            <a:endParaRPr lang="en-US" altLang="zh-CN" dirty="0"/>
          </a:p>
          <a:p>
            <a:endParaRPr lang="en-US" altLang="zh-CN" dirty="0"/>
          </a:p>
          <a:p>
            <a:endParaRPr lang="en-US" altLang="zh-CN" dirty="0"/>
          </a:p>
          <a:p>
            <a:endParaRPr lang="en-US" altLang="zh-CN" dirty="0"/>
          </a:p>
          <a:p>
            <a:pPr marL="0" indent="0">
              <a:buNone/>
            </a:pPr>
            <a:endParaRPr lang="en-US" altLang="zh-CN" dirty="0"/>
          </a:p>
        </p:txBody>
      </p:sp>
      <p:sp>
        <p:nvSpPr>
          <p:cNvPr id="80" name="内容占位符 7"/>
          <p:cNvSpPr txBox="1"/>
          <p:nvPr/>
        </p:nvSpPr>
        <p:spPr>
          <a:xfrm>
            <a:off x="1713957" y="4306521"/>
            <a:ext cx="3696243" cy="81648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zh-CN" altLang="en-US" dirty="0">
                <a:solidFill>
                  <a:srgbClr val="FF0000"/>
                </a:solidFill>
                <a:latin typeface="微软雅黑" panose="020B0503020204020204" pitchFamily="34" charset="-122"/>
                <a:ea typeface="微软雅黑" panose="020B0503020204020204" pitchFamily="34" charset="-122"/>
              </a:rPr>
              <a:t>输入数据归一化了，中间输出数据如何？</a:t>
            </a:r>
            <a:endParaRPr lang="en-US" altLang="zh-CN" dirty="0">
              <a:solidFill>
                <a:srgbClr val="FF0000"/>
              </a:solidFill>
            </a:endParaRPr>
          </a:p>
          <a:p>
            <a:endParaRPr lang="en-US" altLang="zh-CN" dirty="0"/>
          </a:p>
          <a:p>
            <a:pPr marL="0" indent="0">
              <a:buNone/>
            </a:pPr>
            <a:endParaRPr lang="en-US" altLang="zh-CN" dirty="0"/>
          </a:p>
          <a:p>
            <a:endParaRPr lang="en-US" altLang="zh-CN" dirty="0"/>
          </a:p>
          <a:p>
            <a:pPr marL="0" indent="0">
              <a:buNone/>
            </a:pPr>
            <a:endParaRPr lang="en-US" altLang="zh-CN" dirty="0"/>
          </a:p>
        </p:txBody>
      </p:sp>
      <p:sp>
        <p:nvSpPr>
          <p:cNvPr id="81" name="内容占位符 7"/>
          <p:cNvSpPr txBox="1"/>
          <p:nvPr/>
        </p:nvSpPr>
        <p:spPr>
          <a:xfrm>
            <a:off x="5706230" y="4434471"/>
            <a:ext cx="2527843" cy="81648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zh-CN" altLang="en-US" dirty="0">
                <a:solidFill>
                  <a:srgbClr val="0000FF"/>
                </a:solidFill>
                <a:latin typeface="微软雅黑" panose="020B0503020204020204" pitchFamily="34" charset="-122"/>
                <a:ea typeface="微软雅黑" panose="020B0503020204020204" pitchFamily="34" charset="-122"/>
              </a:rPr>
              <a:t>逐层归一化</a:t>
            </a:r>
            <a:endParaRPr lang="en-US" altLang="zh-CN" dirty="0">
              <a:solidFill>
                <a:srgbClr val="0000FF"/>
              </a:solidFill>
            </a:endParaRPr>
          </a:p>
          <a:p>
            <a:endParaRPr lang="en-US" altLang="zh-CN" dirty="0"/>
          </a:p>
          <a:p>
            <a:pPr marL="0" indent="0">
              <a:buNone/>
            </a:pPr>
            <a:endParaRPr lang="en-US" altLang="zh-CN" dirty="0"/>
          </a:p>
        </p:txBody>
      </p:sp>
      <p:sp>
        <p:nvSpPr>
          <p:cNvPr id="12" name="文本框 11"/>
          <p:cNvSpPr txBox="1"/>
          <p:nvPr/>
        </p:nvSpPr>
        <p:spPr>
          <a:xfrm>
            <a:off x="0" y="1565294"/>
            <a:ext cx="9937276" cy="2614756"/>
          </a:xfrm>
          <a:prstGeom prst="rect">
            <a:avLst/>
          </a:prstGeom>
          <a:noFill/>
        </p:spPr>
        <p:txBody>
          <a:bodyPr wrap="square" rtlCol="0">
            <a:noAutofit/>
          </a:bodyPr>
          <a:lstStyle/>
          <a:p>
            <a:pPr marL="457200" indent="-457200">
              <a:lnSpc>
                <a:spcPct val="150000"/>
              </a:lnSpc>
              <a:buFont typeface="Wingdings" panose="05000000000000000000" pitchFamily="2" charset="2"/>
              <a:buChar char="Ø"/>
            </a:pPr>
            <a:r>
              <a:rPr lang="zh-CN" altLang="en-US" sz="2400" dirty="0">
                <a:solidFill>
                  <a:srgbClr val="0000FF"/>
                </a:solidFill>
                <a:latin typeface="微软雅黑" panose="020B0503020204020204" pitchFamily="34" charset="-122"/>
                <a:ea typeface="微软雅黑" panose="020B0503020204020204" pitchFamily="34" charset="-122"/>
              </a:rPr>
              <a:t>自然灰度图像</a:t>
            </a:r>
            <a:r>
              <a:rPr lang="zh-CN" altLang="en-US" sz="2400" dirty="0">
                <a:latin typeface="微软雅黑" panose="020B0503020204020204" pitchFamily="34" charset="-122"/>
                <a:ea typeface="微软雅黑" panose="020B0503020204020204" pitchFamily="34" charset="-122"/>
              </a:rPr>
              <a:t>：均值消减</a:t>
            </a:r>
            <a:r>
              <a:rPr lang="en-US" altLang="zh-CN" sz="2400" dirty="0">
                <a:latin typeface="微软雅黑" panose="020B0503020204020204" pitchFamily="34" charset="-122"/>
                <a:ea typeface="微软雅黑" panose="020B0503020204020204" pitchFamily="34" charset="-122"/>
              </a:rPr>
              <a:t>-&gt;PCA/ZCA</a:t>
            </a:r>
            <a:r>
              <a:rPr lang="zh-CN" altLang="en-US" sz="2400" dirty="0">
                <a:latin typeface="微软雅黑" panose="020B0503020204020204" pitchFamily="34" charset="-122"/>
                <a:ea typeface="微软雅黑" panose="020B0503020204020204" pitchFamily="34" charset="-122"/>
              </a:rPr>
              <a:t>白化</a:t>
            </a:r>
            <a:endParaRPr lang="en-US" altLang="zh-CN" sz="2400" dirty="0">
              <a:latin typeface="微软雅黑" panose="020B0503020204020204" pitchFamily="34" charset="-122"/>
              <a:ea typeface="微软雅黑" panose="020B0503020204020204" pitchFamily="34" charset="-122"/>
            </a:endParaRPr>
          </a:p>
          <a:p>
            <a:pPr marL="457200" indent="-457200">
              <a:lnSpc>
                <a:spcPct val="150000"/>
              </a:lnSpc>
              <a:buFont typeface="Wingdings" panose="05000000000000000000" pitchFamily="2" charset="2"/>
              <a:buChar char="Ø"/>
            </a:pPr>
            <a:r>
              <a:rPr lang="zh-CN" altLang="en-US" sz="2400" dirty="0">
                <a:solidFill>
                  <a:srgbClr val="0000FF"/>
                </a:solidFill>
                <a:latin typeface="微软雅黑" panose="020B0503020204020204" pitchFamily="34" charset="-122"/>
                <a:ea typeface="微软雅黑" panose="020B0503020204020204" pitchFamily="34" charset="-122"/>
              </a:rPr>
              <a:t>彩色图像</a:t>
            </a:r>
            <a:r>
              <a:rPr lang="zh-CN" altLang="en-US" sz="2400" dirty="0">
                <a:latin typeface="微软雅黑" panose="020B0503020204020204" pitchFamily="34" charset="-122"/>
                <a:ea typeface="微软雅黑" panose="020B0503020204020204" pitchFamily="34" charset="-122"/>
              </a:rPr>
              <a:t>：简单缩放</a:t>
            </a:r>
            <a:r>
              <a:rPr lang="en-US" altLang="zh-CN" sz="2400" dirty="0">
                <a:latin typeface="微软雅黑" panose="020B0503020204020204" pitchFamily="34" charset="-122"/>
                <a:ea typeface="微软雅黑" panose="020B0503020204020204" pitchFamily="34" charset="-122"/>
              </a:rPr>
              <a:t>-&gt;PCA/ZCA</a:t>
            </a:r>
            <a:r>
              <a:rPr lang="zh-CN" altLang="en-US" sz="2400" dirty="0">
                <a:latin typeface="微软雅黑" panose="020B0503020204020204" pitchFamily="34" charset="-122"/>
                <a:ea typeface="微软雅黑" panose="020B0503020204020204" pitchFamily="34" charset="-122"/>
              </a:rPr>
              <a:t>白化</a:t>
            </a:r>
            <a:endParaRPr lang="en-US" altLang="zh-CN" sz="2400" dirty="0">
              <a:latin typeface="微软雅黑" panose="020B0503020204020204" pitchFamily="34" charset="-122"/>
              <a:ea typeface="微软雅黑" panose="020B0503020204020204" pitchFamily="34" charset="-122"/>
            </a:endParaRPr>
          </a:p>
          <a:p>
            <a:pPr marL="457200" indent="-457200">
              <a:lnSpc>
                <a:spcPct val="150000"/>
              </a:lnSpc>
              <a:buFont typeface="Wingdings" panose="05000000000000000000" pitchFamily="2" charset="2"/>
              <a:buChar char="Ø"/>
            </a:pPr>
            <a:r>
              <a:rPr lang="zh-CN" altLang="en-US" sz="2400" dirty="0">
                <a:solidFill>
                  <a:srgbClr val="0000FF"/>
                </a:solidFill>
                <a:latin typeface="微软雅黑" panose="020B0503020204020204" pitchFamily="34" charset="-122"/>
                <a:ea typeface="微软雅黑" panose="020B0503020204020204" pitchFamily="34" charset="-122"/>
              </a:rPr>
              <a:t>音频 </a:t>
            </a:r>
            <a:r>
              <a:rPr lang="en-US" altLang="zh-CN" sz="2400" dirty="0">
                <a:solidFill>
                  <a:srgbClr val="0000FF"/>
                </a:solidFill>
                <a:latin typeface="微软雅黑" panose="020B0503020204020204" pitchFamily="34" charset="-122"/>
                <a:ea typeface="微软雅黑" panose="020B0503020204020204" pitchFamily="34" charset="-122"/>
              </a:rPr>
              <a:t>(MFCC/</a:t>
            </a:r>
            <a:r>
              <a:rPr lang="zh-CN" altLang="en-US" sz="2400" dirty="0">
                <a:solidFill>
                  <a:srgbClr val="0000FF"/>
                </a:solidFill>
                <a:latin typeface="微软雅黑" panose="020B0503020204020204" pitchFamily="34" charset="-122"/>
                <a:ea typeface="微软雅黑" panose="020B0503020204020204" pitchFamily="34" charset="-122"/>
              </a:rPr>
              <a:t>频谱图</a:t>
            </a:r>
            <a:r>
              <a:rPr lang="en-US" altLang="zh-CN" sz="2400" dirty="0">
                <a:solidFill>
                  <a:srgbClr val="0000FF"/>
                </a:solidFill>
                <a:latin typeface="微软雅黑" panose="020B0503020204020204" pitchFamily="34" charset="-122"/>
                <a:ea typeface="微软雅黑" panose="020B0503020204020204" pitchFamily="34" charset="-122"/>
              </a:rPr>
              <a:t>)</a:t>
            </a:r>
            <a:r>
              <a:rPr lang="zh-CN" altLang="en-US" sz="2400" dirty="0">
                <a:solidFill>
                  <a:srgbClr val="0000FF"/>
                </a:solidFill>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特征标准化</a:t>
            </a:r>
            <a:r>
              <a:rPr lang="en-US" altLang="zh-CN" sz="2400" dirty="0">
                <a:latin typeface="微软雅黑" panose="020B0503020204020204" pitchFamily="34" charset="-122"/>
                <a:ea typeface="微软雅黑" panose="020B0503020204020204" pitchFamily="34" charset="-122"/>
              </a:rPr>
              <a:t>-&gt;PCA/ZCA </a:t>
            </a:r>
            <a:r>
              <a:rPr lang="zh-CN" altLang="en-US" sz="2400" dirty="0">
                <a:latin typeface="微软雅黑" panose="020B0503020204020204" pitchFamily="34" charset="-122"/>
                <a:ea typeface="微软雅黑" panose="020B0503020204020204" pitchFamily="34" charset="-122"/>
              </a:rPr>
              <a:t>白化</a:t>
            </a:r>
            <a:endParaRPr lang="en-US" altLang="zh-CN" sz="2400" dirty="0">
              <a:latin typeface="微软雅黑" panose="020B0503020204020204" pitchFamily="34" charset="-122"/>
              <a:ea typeface="微软雅黑" panose="020B0503020204020204" pitchFamily="34" charset="-122"/>
            </a:endParaRPr>
          </a:p>
          <a:p>
            <a:pPr marL="457200" indent="-457200">
              <a:lnSpc>
                <a:spcPct val="150000"/>
              </a:lnSpc>
              <a:buFont typeface="Wingdings" panose="05000000000000000000" pitchFamily="2" charset="2"/>
              <a:buChar char="Ø"/>
            </a:pPr>
            <a:r>
              <a:rPr lang="en-US" altLang="zh-CN" sz="2400" dirty="0">
                <a:solidFill>
                  <a:srgbClr val="0000FF"/>
                </a:solidFill>
                <a:latin typeface="微软雅黑" panose="020B0503020204020204" pitchFamily="34" charset="-122"/>
                <a:ea typeface="微软雅黑" panose="020B0503020204020204" pitchFamily="34" charset="-122"/>
              </a:rPr>
              <a:t>MNIST </a:t>
            </a:r>
            <a:r>
              <a:rPr lang="zh-CN" altLang="en-US" sz="2400" dirty="0">
                <a:solidFill>
                  <a:srgbClr val="0000FF"/>
                </a:solidFill>
                <a:latin typeface="微软雅黑" panose="020B0503020204020204" pitchFamily="34" charset="-122"/>
                <a:ea typeface="微软雅黑" panose="020B0503020204020204" pitchFamily="34" charset="-122"/>
              </a:rPr>
              <a:t>手写数字：</a:t>
            </a:r>
            <a:r>
              <a:rPr lang="zh-CN" altLang="en-US" sz="2400" dirty="0">
                <a:latin typeface="微软雅黑" panose="020B0503020204020204" pitchFamily="34" charset="-122"/>
                <a:ea typeface="微软雅黑" panose="020B0503020204020204" pitchFamily="34" charset="-122"/>
              </a:rPr>
              <a:t>简单缩放</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逐样本均值消减（</a:t>
            </a:r>
            <a:r>
              <a:rPr lang="en-US" altLang="zh-CN" sz="2400" dirty="0">
                <a:latin typeface="微软雅黑" panose="020B0503020204020204" pitchFamily="34" charset="-122"/>
                <a:ea typeface="微软雅黑" panose="020B0503020204020204" pitchFamily="34" charset="-122"/>
              </a:rPr>
              <a:t>-&gt;PCA/ZCA </a:t>
            </a:r>
            <a:r>
              <a:rPr lang="zh-CN" altLang="en-US" sz="2400" dirty="0">
                <a:latin typeface="微软雅黑" panose="020B0503020204020204" pitchFamily="34" charset="-122"/>
                <a:ea typeface="微软雅黑" panose="020B0503020204020204" pitchFamily="34" charset="-122"/>
              </a:rPr>
              <a:t>白化）</a:t>
            </a:r>
            <a:endParaRPr lang="zh-CN" altLang="en-US" sz="2400"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80"/>
                                        </p:tgtEl>
                                        <p:attrNameLst>
                                          <p:attrName>style.visibility</p:attrName>
                                        </p:attrNameLst>
                                      </p:cBhvr>
                                      <p:to>
                                        <p:strVal val="visible"/>
                                      </p:to>
                                    </p:set>
                                    <p:animEffect transition="in" filter="barn(inVertical)">
                                      <p:cBhvr>
                                        <p:cTn id="7" dur="500"/>
                                        <p:tgtEl>
                                          <p:spTgt spid="80"/>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81"/>
                                        </p:tgtEl>
                                        <p:attrNameLst>
                                          <p:attrName>style.visibility</p:attrName>
                                        </p:attrNameLst>
                                      </p:cBhvr>
                                      <p:to>
                                        <p:strVal val="visible"/>
                                      </p:to>
                                    </p:set>
                                    <p:animEffect transition="in" filter="barn(inVertical)">
                                      <p:cBhvr>
                                        <p:cTn id="12" dur="5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p:bldP spid="81"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777846" y="118538"/>
            <a:ext cx="11157480" cy="523220"/>
          </a:xfrm>
          <a:prstGeom prst="rect">
            <a:avLst/>
          </a:prstGeom>
          <a:noFill/>
        </p:spPr>
        <p:txBody>
          <a:bodyPr wrap="square" rtlCol="0">
            <a:spAutoFit/>
          </a:bodyPr>
          <a:lstStyle/>
          <a:p>
            <a:r>
              <a:rPr lang="zh-CN" altLang="en-US" sz="2800" b="1" dirty="0">
                <a:solidFill>
                  <a:srgbClr val="000000"/>
                </a:solidFill>
                <a:latin typeface="微软雅黑" panose="020B0503020204020204" pitchFamily="34" charset="-122"/>
                <a:ea typeface="微软雅黑" panose="020B0503020204020204" pitchFamily="34" charset="-122"/>
              </a:rPr>
              <a:t>目录</a:t>
            </a:r>
            <a:endParaRPr lang="zh-CN" altLang="en-US" sz="2800" b="1" dirty="0">
              <a:solidFill>
                <a:srgbClr val="000000"/>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428265" y="1030144"/>
            <a:ext cx="11308466" cy="5486401"/>
          </a:xfrm>
          <a:prstGeom prst="rect">
            <a:avLst/>
          </a:prstGeom>
          <a:noFill/>
        </p:spPr>
        <p:txBody>
          <a:bodyPr wrap="square" rtlCol="0">
            <a:noAutofit/>
          </a:bodyPr>
          <a:lstStyle/>
          <a:p>
            <a:pPr>
              <a:lnSpc>
                <a:spcPct val="150000"/>
              </a:lnSpc>
            </a:pPr>
            <a:r>
              <a:rPr lang="en-US" altLang="zh-CN" sz="3200" dirty="0">
                <a:latin typeface="微软雅黑" panose="020B0503020204020204" pitchFamily="34" charset="-122"/>
                <a:ea typeface="微软雅黑" panose="020B0503020204020204" pitchFamily="34" charset="-122"/>
              </a:rPr>
              <a:t>5.1 </a:t>
            </a:r>
            <a:r>
              <a:rPr lang="zh-CN" altLang="en-US" sz="3200" dirty="0">
                <a:latin typeface="微软雅黑" panose="020B0503020204020204" pitchFamily="34" charset="-122"/>
                <a:ea typeface="微软雅黑" panose="020B0503020204020204" pitchFamily="34" charset="-122"/>
              </a:rPr>
              <a:t>网络优化</a:t>
            </a:r>
            <a:endParaRPr lang="en-US" altLang="zh-CN" sz="3200" dirty="0">
              <a:latin typeface="微软雅黑" panose="020B0503020204020204" pitchFamily="34" charset="-122"/>
              <a:ea typeface="微软雅黑" panose="020B0503020204020204" pitchFamily="34" charset="-122"/>
            </a:endParaRPr>
          </a:p>
          <a:p>
            <a:pPr>
              <a:lnSpc>
                <a:spcPct val="150000"/>
              </a:lnSpc>
            </a:pPr>
            <a:r>
              <a:rPr lang="en-US" altLang="zh-CN" sz="3200" dirty="0">
                <a:latin typeface="微软雅黑" panose="020B0503020204020204" pitchFamily="34" charset="-122"/>
                <a:ea typeface="微软雅黑" panose="020B0503020204020204" pitchFamily="34" charset="-122"/>
              </a:rPr>
              <a:t>5.2 </a:t>
            </a:r>
            <a:r>
              <a:rPr lang="zh-CN" altLang="en-US" sz="3200" dirty="0">
                <a:latin typeface="微软雅黑" panose="020B0503020204020204" pitchFamily="34" charset="-122"/>
                <a:ea typeface="微软雅黑" panose="020B0503020204020204" pitchFamily="34" charset="-122"/>
              </a:rPr>
              <a:t>小批量梯度下降</a:t>
            </a:r>
            <a:endParaRPr lang="en-US" altLang="zh-CN" sz="3200" dirty="0">
              <a:latin typeface="微软雅黑" panose="020B0503020204020204" pitchFamily="34" charset="-122"/>
              <a:ea typeface="微软雅黑" panose="020B0503020204020204" pitchFamily="34" charset="-122"/>
            </a:endParaRPr>
          </a:p>
          <a:p>
            <a:pPr>
              <a:lnSpc>
                <a:spcPct val="150000"/>
              </a:lnSpc>
            </a:pPr>
            <a:r>
              <a:rPr lang="en-US" altLang="zh-CN" sz="3200" dirty="0">
                <a:latin typeface="微软雅黑" panose="020B0503020204020204" pitchFamily="34" charset="-122"/>
                <a:ea typeface="微软雅黑" panose="020B0503020204020204" pitchFamily="34" charset="-122"/>
              </a:rPr>
              <a:t>5.3 </a:t>
            </a:r>
            <a:r>
              <a:rPr lang="zh-CN" altLang="en-US" sz="3200" dirty="0">
                <a:latin typeface="微软雅黑" panose="020B0503020204020204" pitchFamily="34" charset="-122"/>
                <a:ea typeface="微软雅黑" panose="020B0503020204020204" pitchFamily="34" charset="-122"/>
              </a:rPr>
              <a:t>学习率与梯度优化</a:t>
            </a:r>
            <a:endParaRPr lang="en-US" altLang="zh-CN" sz="3200" dirty="0">
              <a:latin typeface="微软雅黑" panose="020B0503020204020204" pitchFamily="34" charset="-122"/>
              <a:ea typeface="微软雅黑" panose="020B0503020204020204" pitchFamily="34" charset="-122"/>
            </a:endParaRPr>
          </a:p>
          <a:p>
            <a:pPr>
              <a:lnSpc>
                <a:spcPct val="150000"/>
              </a:lnSpc>
            </a:pPr>
            <a:r>
              <a:rPr lang="en-US" altLang="zh-CN" sz="3200" dirty="0">
                <a:latin typeface="微软雅黑" panose="020B0503020204020204" pitchFamily="34" charset="-122"/>
                <a:ea typeface="微软雅黑" panose="020B0503020204020204" pitchFamily="34" charset="-122"/>
              </a:rPr>
              <a:t>5.4 </a:t>
            </a:r>
            <a:r>
              <a:rPr lang="zh-CN" altLang="en-US" sz="3200" dirty="0">
                <a:latin typeface="微软雅黑" panose="020B0503020204020204" pitchFamily="34" charset="-122"/>
                <a:ea typeface="微软雅黑" panose="020B0503020204020204" pitchFamily="34" charset="-122"/>
              </a:rPr>
              <a:t>参数初始化与数据预处理</a:t>
            </a:r>
            <a:endParaRPr lang="en-US" altLang="zh-CN" sz="3200" dirty="0">
              <a:latin typeface="微软雅黑" panose="020B0503020204020204" pitchFamily="34" charset="-122"/>
              <a:ea typeface="微软雅黑" panose="020B0503020204020204" pitchFamily="34" charset="-122"/>
            </a:endParaRPr>
          </a:p>
          <a:p>
            <a:pPr>
              <a:lnSpc>
                <a:spcPct val="150000"/>
              </a:lnSpc>
            </a:pPr>
            <a:r>
              <a:rPr lang="en-US" altLang="zh-CN" sz="3200" dirty="0">
                <a:solidFill>
                  <a:srgbClr val="0000FF"/>
                </a:solidFill>
                <a:latin typeface="微软雅黑" panose="020B0503020204020204" pitchFamily="34" charset="-122"/>
                <a:ea typeface="微软雅黑" panose="020B0503020204020204" pitchFamily="34" charset="-122"/>
              </a:rPr>
              <a:t>5.5 </a:t>
            </a:r>
            <a:r>
              <a:rPr lang="zh-CN" altLang="en-US" sz="3200" dirty="0">
                <a:solidFill>
                  <a:srgbClr val="0000FF"/>
                </a:solidFill>
                <a:latin typeface="微软雅黑" panose="020B0503020204020204" pitchFamily="34" charset="-122"/>
                <a:ea typeface="微软雅黑" panose="020B0503020204020204" pitchFamily="34" charset="-122"/>
              </a:rPr>
              <a:t>逐层归一化</a:t>
            </a:r>
            <a:endParaRPr lang="en-US" altLang="zh-CN" sz="3200" dirty="0">
              <a:solidFill>
                <a:srgbClr val="0000FF"/>
              </a:solidFill>
              <a:latin typeface="微软雅黑" panose="020B0503020204020204" pitchFamily="34" charset="-122"/>
              <a:ea typeface="微软雅黑" panose="020B0503020204020204" pitchFamily="34" charset="-122"/>
            </a:endParaRPr>
          </a:p>
          <a:p>
            <a:pPr>
              <a:lnSpc>
                <a:spcPct val="150000"/>
              </a:lnSpc>
            </a:pPr>
            <a:r>
              <a:rPr lang="en-US" altLang="zh-CN" sz="3200" dirty="0">
                <a:latin typeface="微软雅黑" panose="020B0503020204020204" pitchFamily="34" charset="-122"/>
                <a:ea typeface="微软雅黑" panose="020B0503020204020204" pitchFamily="34" charset="-122"/>
              </a:rPr>
              <a:t>5.6 </a:t>
            </a:r>
            <a:r>
              <a:rPr lang="zh-CN" altLang="en-US" sz="3200" dirty="0">
                <a:latin typeface="微软雅黑" panose="020B0503020204020204" pitchFamily="34" charset="-122"/>
                <a:ea typeface="微软雅黑" panose="020B0503020204020204" pitchFamily="34" charset="-122"/>
              </a:rPr>
              <a:t>超参数优化</a:t>
            </a:r>
            <a:endParaRPr lang="zh-CN" altLang="en-US" sz="3200" dirty="0">
              <a:latin typeface="微软雅黑" panose="020B0503020204020204" pitchFamily="34" charset="-122"/>
              <a:ea typeface="微软雅黑" panose="020B0503020204020204" pitchFamily="34" charset="-122"/>
            </a:endParaRPr>
          </a:p>
          <a:p>
            <a:pPr>
              <a:lnSpc>
                <a:spcPct val="150000"/>
              </a:lnSpc>
            </a:pPr>
            <a:r>
              <a:rPr lang="en-US" altLang="zh-CN" sz="3200" dirty="0">
                <a:latin typeface="微软雅黑" panose="020B0503020204020204" pitchFamily="34" charset="-122"/>
                <a:ea typeface="微软雅黑" panose="020B0503020204020204" pitchFamily="34" charset="-122"/>
              </a:rPr>
              <a:t>5.7</a:t>
            </a:r>
            <a:r>
              <a:rPr lang="zh-CN" altLang="en-US" sz="3200" dirty="0">
                <a:latin typeface="微软雅黑" panose="020B0503020204020204" pitchFamily="34" charset="-122"/>
                <a:ea typeface="微软雅黑" panose="020B0503020204020204" pitchFamily="34" charset="-122"/>
              </a:rPr>
              <a:t>过拟合与正则化</a:t>
            </a:r>
            <a:endParaRPr lang="zh-CN" altLang="en-US" sz="3200" dirty="0">
              <a:latin typeface="微软雅黑" panose="020B0503020204020204" pitchFamily="34" charset="-122"/>
              <a:ea typeface="微软雅黑" panose="020B0503020204020204" pitchFamily="34" charset="-122"/>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777846" y="118538"/>
            <a:ext cx="11157480" cy="954107"/>
          </a:xfrm>
          <a:prstGeom prst="rect">
            <a:avLst/>
          </a:prstGeom>
          <a:noFill/>
        </p:spPr>
        <p:txBody>
          <a:bodyPr wrap="square" rtlCol="0">
            <a:spAutoFit/>
          </a:bodyPr>
          <a:lstStyle/>
          <a:p>
            <a:r>
              <a:rPr lang="en-US" altLang="zh-CN" sz="2800" b="1" dirty="0">
                <a:latin typeface="微软雅黑" panose="020B0503020204020204" pitchFamily="34" charset="-122"/>
                <a:ea typeface="微软雅黑" panose="020B0503020204020204" pitchFamily="34" charset="-122"/>
              </a:rPr>
              <a:t>5.1 </a:t>
            </a:r>
            <a:r>
              <a:rPr lang="zh-CN" altLang="en-US" sz="2800" b="1" dirty="0">
                <a:latin typeface="微软雅黑" panose="020B0503020204020204" pitchFamily="34" charset="-122"/>
                <a:ea typeface="微软雅黑" panose="020B0503020204020204" pitchFamily="34" charset="-122"/>
              </a:rPr>
              <a:t>网络优化</a:t>
            </a:r>
            <a:endParaRPr lang="zh-CN" altLang="en-US" sz="2800" b="1" dirty="0">
              <a:latin typeface="微软雅黑" panose="020B0503020204020204" pitchFamily="34" charset="-122"/>
              <a:ea typeface="微软雅黑" panose="020B0503020204020204" pitchFamily="34" charset="-122"/>
            </a:endParaRPr>
          </a:p>
          <a:p>
            <a:endParaRPr lang="zh-CN" altLang="en-US" sz="2800" b="1" dirty="0">
              <a:latin typeface="微软雅黑" panose="020B0503020204020204" pitchFamily="34" charset="-122"/>
              <a:ea typeface="微软雅黑" panose="020B0503020204020204" pitchFamily="34" charset="-122"/>
            </a:endParaRPr>
          </a:p>
        </p:txBody>
      </p:sp>
      <p:sp>
        <p:nvSpPr>
          <p:cNvPr id="7" name="文本框 6"/>
          <p:cNvSpPr txBox="1"/>
          <p:nvPr/>
        </p:nvSpPr>
        <p:spPr>
          <a:xfrm>
            <a:off x="428265" y="1030145"/>
            <a:ext cx="11308466" cy="1008928"/>
          </a:xfrm>
          <a:prstGeom prst="rect">
            <a:avLst/>
          </a:prstGeom>
          <a:noFill/>
        </p:spPr>
        <p:txBody>
          <a:bodyPr wrap="square" rtlCol="0">
            <a:noAutofit/>
          </a:bodyPr>
          <a:lstStyle/>
          <a:p>
            <a:pPr>
              <a:lnSpc>
                <a:spcPct val="150000"/>
              </a:lnSpc>
            </a:pPr>
            <a:r>
              <a:rPr lang="zh-CN" altLang="en-US" sz="3200" dirty="0">
                <a:latin typeface="微软雅黑" panose="020B0503020204020204" pitchFamily="34" charset="-122"/>
                <a:ea typeface="微软雅黑" panose="020B0503020204020204" pitchFamily="34" charset="-122"/>
              </a:rPr>
              <a:t>网络优化目标：最小化取自生成分布数据的预测误差期望</a:t>
            </a:r>
            <a:endParaRPr lang="en-US" altLang="zh-CN" sz="3200" dirty="0">
              <a:latin typeface="微软雅黑" panose="020B0503020204020204" pitchFamily="34" charset="-122"/>
              <a:ea typeface="微软雅黑" panose="020B0503020204020204" pitchFamily="34" charset="-122"/>
            </a:endParaRPr>
          </a:p>
          <a:p>
            <a:pPr>
              <a:lnSpc>
                <a:spcPct val="150000"/>
              </a:lnSpc>
            </a:pPr>
            <a:endParaRPr lang="en-US" altLang="zh-CN" sz="3200" dirty="0">
              <a:solidFill>
                <a:srgbClr val="FF0000"/>
              </a:solidFill>
              <a:latin typeface="微软雅黑" panose="020B0503020204020204" pitchFamily="34" charset="-122"/>
              <a:ea typeface="微软雅黑" panose="020B0503020204020204" pitchFamily="34" charset="-122"/>
            </a:endParaRPr>
          </a:p>
        </p:txBody>
      </p:sp>
      <p:graphicFrame>
        <p:nvGraphicFramePr>
          <p:cNvPr id="2" name="对象 1"/>
          <p:cNvGraphicFramePr>
            <a:graphicFrameLocks noChangeAspect="1"/>
          </p:cNvGraphicFramePr>
          <p:nvPr/>
        </p:nvGraphicFramePr>
        <p:xfrm>
          <a:off x="4114800" y="2209800"/>
          <a:ext cx="914400" cy="198438"/>
        </p:xfrm>
        <a:graphic>
          <a:graphicData uri="http://schemas.openxmlformats.org/presentationml/2006/ole">
            <mc:AlternateContent xmlns:mc="http://schemas.openxmlformats.org/markup-compatibility/2006">
              <mc:Choice xmlns:v="urn:schemas-microsoft-com:vml" Requires="v">
                <p:oleObj spid="_x0000_s1131" name="Equation" r:id="rId1" imgW="2743200" imgH="4267200" progId="Equation.DSMT4">
                  <p:embed/>
                </p:oleObj>
              </mc:Choice>
              <mc:Fallback>
                <p:oleObj name="Equation" r:id="rId1" imgW="2743200" imgH="4267200" progId="Equation.DSMT4">
                  <p:embed/>
                  <p:pic>
                    <p:nvPicPr>
                      <p:cNvPr id="0" name="对象 1"/>
                      <p:cNvPicPr/>
                      <p:nvPr/>
                    </p:nvPicPr>
                    <p:blipFill>
                      <a:blip r:embed="rId2"/>
                      <a:stretch>
                        <a:fillRect/>
                      </a:stretch>
                    </p:blipFill>
                    <p:spPr>
                      <a:xfrm>
                        <a:off x="4114800" y="2209800"/>
                        <a:ext cx="914400" cy="198438"/>
                      </a:xfrm>
                      <a:prstGeom prst="rect">
                        <a:avLst/>
                      </a:prstGeom>
                    </p:spPr>
                  </p:pic>
                </p:oleObj>
              </mc:Fallback>
            </mc:AlternateContent>
          </a:graphicData>
        </a:graphic>
      </p:graphicFrame>
      <p:graphicFrame>
        <p:nvGraphicFramePr>
          <p:cNvPr id="3" name="对象 2"/>
          <p:cNvGraphicFramePr>
            <a:graphicFrameLocks noChangeAspect="1"/>
          </p:cNvGraphicFramePr>
          <p:nvPr/>
        </p:nvGraphicFramePr>
        <p:xfrm>
          <a:off x="4114800" y="2209800"/>
          <a:ext cx="914400" cy="198438"/>
        </p:xfrm>
        <a:graphic>
          <a:graphicData uri="http://schemas.openxmlformats.org/presentationml/2006/ole">
            <mc:AlternateContent xmlns:mc="http://schemas.openxmlformats.org/markup-compatibility/2006">
              <mc:Choice xmlns:v="urn:schemas-microsoft-com:vml" Requires="v">
                <p:oleObj spid="_x0000_s1132" name="Equation" r:id="rId3" imgW="2743200" imgH="4267200" progId="Equation.DSMT4">
                  <p:embed/>
                </p:oleObj>
              </mc:Choice>
              <mc:Fallback>
                <p:oleObj name="Equation" r:id="rId3" imgW="2743200" imgH="4267200" progId="Equation.DSMT4">
                  <p:embed/>
                  <p:pic>
                    <p:nvPicPr>
                      <p:cNvPr id="0" name="对象 2"/>
                      <p:cNvPicPr/>
                      <p:nvPr/>
                    </p:nvPicPr>
                    <p:blipFill>
                      <a:blip r:embed="rId2"/>
                      <a:stretch>
                        <a:fillRect/>
                      </a:stretch>
                    </p:blipFill>
                    <p:spPr>
                      <a:xfrm>
                        <a:off x="4114800" y="2209800"/>
                        <a:ext cx="914400" cy="198438"/>
                      </a:xfrm>
                      <a:prstGeom prst="rect">
                        <a:avLst/>
                      </a:prstGeom>
                    </p:spPr>
                  </p:pic>
                </p:oleObj>
              </mc:Fallback>
            </mc:AlternateContent>
          </a:graphicData>
        </a:graphic>
      </p:graphicFrame>
      <p:graphicFrame>
        <p:nvGraphicFramePr>
          <p:cNvPr id="4" name="对象 3"/>
          <p:cNvGraphicFramePr>
            <a:graphicFrameLocks noChangeAspect="1"/>
          </p:cNvGraphicFramePr>
          <p:nvPr/>
        </p:nvGraphicFramePr>
        <p:xfrm>
          <a:off x="2816225" y="2038350"/>
          <a:ext cx="5503863" cy="741363"/>
        </p:xfrm>
        <a:graphic>
          <a:graphicData uri="http://schemas.openxmlformats.org/presentationml/2006/ole">
            <mc:AlternateContent xmlns:mc="http://schemas.openxmlformats.org/markup-compatibility/2006">
              <mc:Choice xmlns:v="urn:schemas-microsoft-com:vml" Requires="v">
                <p:oleObj spid="_x0000_s1133" name="Equation" r:id="rId4" imgW="49682400" imgH="6705600" progId="Equation.DSMT4">
                  <p:embed/>
                </p:oleObj>
              </mc:Choice>
              <mc:Fallback>
                <p:oleObj name="Equation" r:id="rId4" imgW="49682400" imgH="6705600" progId="Equation.DSMT4">
                  <p:embed/>
                  <p:pic>
                    <p:nvPicPr>
                      <p:cNvPr id="0" name="对象 3"/>
                      <p:cNvPicPr/>
                      <p:nvPr/>
                    </p:nvPicPr>
                    <p:blipFill>
                      <a:blip r:embed="rId5"/>
                      <a:stretch>
                        <a:fillRect/>
                      </a:stretch>
                    </p:blipFill>
                    <p:spPr>
                      <a:xfrm>
                        <a:off x="2816225" y="2038350"/>
                        <a:ext cx="5503863" cy="741363"/>
                      </a:xfrm>
                      <a:prstGeom prst="rect">
                        <a:avLst/>
                      </a:prstGeom>
                    </p:spPr>
                  </p:pic>
                </p:oleObj>
              </mc:Fallback>
            </mc:AlternateContent>
          </a:graphicData>
        </a:graphic>
      </p:graphicFrame>
      <p:grpSp>
        <p:nvGrpSpPr>
          <p:cNvPr id="9" name="组合 8"/>
          <p:cNvGrpSpPr/>
          <p:nvPr/>
        </p:nvGrpSpPr>
        <p:grpSpPr>
          <a:xfrm>
            <a:off x="527563" y="2950680"/>
            <a:ext cx="11308466" cy="1008928"/>
            <a:chOff x="527563" y="2950680"/>
            <a:chExt cx="11308466" cy="1008928"/>
          </a:xfrm>
        </p:grpSpPr>
        <mc:AlternateContent xmlns:mc="http://schemas.openxmlformats.org/markup-compatibility/2006">
          <mc:Choice xmlns:a14="http://schemas.microsoft.com/office/drawing/2010/main" Requires="a14">
            <p:sp>
              <p:nvSpPr>
                <p:cNvPr id="8" name="文本框 7"/>
                <p:cNvSpPr txBox="1"/>
                <p:nvPr/>
              </p:nvSpPr>
              <p:spPr>
                <a:xfrm>
                  <a:off x="527563" y="2950680"/>
                  <a:ext cx="11308466" cy="1008928"/>
                </a:xfrm>
                <a:prstGeom prst="rect">
                  <a:avLst/>
                </a:prstGeom>
                <a:noFill/>
              </p:spPr>
              <p:txBody>
                <a:bodyPr wrap="square" rtlCol="0">
                  <a:noAutofit/>
                </a:bodyPr>
                <a:lstStyle/>
                <a:p>
                  <a:pPr>
                    <a:lnSpc>
                      <a:spcPct val="150000"/>
                    </a:lnSpc>
                  </a:pPr>
                  <a14:m>
                    <m:oMath xmlns:m="http://schemas.openxmlformats.org/officeDocument/2006/math">
                      <m:sSub>
                        <m:sSubPr>
                          <m:ctrlPr>
                            <a:rPr lang="zh-CN" altLang="en-US" sz="3200" i="1" smtClean="0">
                              <a:solidFill>
                                <a:srgbClr val="0000FF"/>
                              </a:solidFill>
                              <a:latin typeface="Cambria Math" panose="02040503050406030204" pitchFamily="18" charset="0"/>
                              <a:ea typeface="微软雅黑" panose="020B0503020204020204" pitchFamily="34" charset="-122"/>
                            </a:rPr>
                          </m:ctrlPr>
                        </m:sSubPr>
                        <m:e>
                          <m:r>
                            <a:rPr lang="zh-CN" altLang="en-US" sz="3200">
                              <a:solidFill>
                                <a:srgbClr val="0000FF"/>
                              </a:solidFill>
                              <a:latin typeface="Cambria Math" panose="02040503050406030204" pitchFamily="18" charset="0"/>
                              <a:ea typeface="微软雅黑" panose="020B0503020204020204" pitchFamily="34" charset="-122"/>
                            </a:rPr>
                            <m:t>通常</m:t>
                          </m:r>
                          <m:r>
                            <a:rPr lang="en-US" altLang="zh-CN" sz="3200">
                              <a:solidFill>
                                <a:srgbClr val="0000FF"/>
                              </a:solidFill>
                              <a:latin typeface="Cambria Math" panose="02040503050406030204" pitchFamily="18" charset="0"/>
                              <a:ea typeface="微软雅黑" panose="020B0503020204020204" pitchFamily="34" charset="-122"/>
                            </a:rPr>
                            <m:t> </m:t>
                          </m:r>
                          <m:r>
                            <a:rPr lang="zh-CN" altLang="en-US" sz="3200">
                              <a:solidFill>
                                <a:srgbClr val="0000FF"/>
                              </a:solidFill>
                              <a:latin typeface="Cambria Math" panose="02040503050406030204" pitchFamily="18" charset="0"/>
                              <a:ea typeface="微软雅黑" panose="020B0503020204020204" pitchFamily="34" charset="-122"/>
                            </a:rPr>
                            <m:t>𝑝</m:t>
                          </m:r>
                        </m:e>
                        <m:sub>
                          <m:r>
                            <a:rPr lang="zh-CN" altLang="en-US" sz="3200">
                              <a:solidFill>
                                <a:srgbClr val="0000FF"/>
                              </a:solidFill>
                              <a:latin typeface="Cambria Math" panose="02040503050406030204" pitchFamily="18" charset="0"/>
                              <a:ea typeface="微软雅黑" panose="020B0503020204020204" pitchFamily="34" charset="-122"/>
                            </a:rPr>
                            <m:t>𝑑𝑎𝑡𝑎</m:t>
                          </m:r>
                        </m:sub>
                      </m:sSub>
                    </m:oMath>
                  </a14:m>
                  <a:r>
                    <a:rPr lang="zh-CN" altLang="en-US" sz="3200" dirty="0">
                      <a:solidFill>
                        <a:srgbClr val="0000FF"/>
                      </a:solidFill>
                      <a:latin typeface="微软雅黑" panose="020B0503020204020204" pitchFamily="34" charset="-122"/>
                      <a:ea typeface="微软雅黑" panose="020B0503020204020204" pitchFamily="34" charset="-122"/>
                    </a:rPr>
                    <a:t> 未知，只知道训练集中的样本：</a:t>
                  </a:r>
                  <a:endParaRPr lang="en-US" altLang="zh-CN" sz="3200" dirty="0">
                    <a:latin typeface="微软雅黑" panose="020B0503020204020204" pitchFamily="34" charset="-122"/>
                    <a:ea typeface="微软雅黑" panose="020B0503020204020204" pitchFamily="34" charset="-122"/>
                  </a:endParaRPr>
                </a:p>
                <a:p>
                  <a:pPr>
                    <a:lnSpc>
                      <a:spcPct val="150000"/>
                    </a:lnSpc>
                  </a:pPr>
                  <a:endParaRPr lang="en-US" altLang="zh-CN" sz="3200" dirty="0">
                    <a:solidFill>
                      <a:srgbClr val="FF0000"/>
                    </a:solidFill>
                    <a:latin typeface="微软雅黑" panose="020B0503020204020204" pitchFamily="34" charset="-122"/>
                    <a:ea typeface="微软雅黑" panose="020B0503020204020204" pitchFamily="34" charset="-122"/>
                  </a:endParaRPr>
                </a:p>
              </p:txBody>
            </p:sp>
          </mc:Choice>
          <mc:Fallback>
            <p:sp>
              <p:nvSpPr>
                <p:cNvPr id="8" name="文本框 7"/>
                <p:cNvSpPr txBox="1">
                  <a:spLocks noRot="1" noChangeAspect="1" noMove="1" noResize="1" noEditPoints="1" noAdjustHandles="1" noChangeArrowheads="1" noChangeShapeType="1" noTextEdit="1"/>
                </p:cNvSpPr>
                <p:nvPr/>
              </p:nvSpPr>
              <p:spPr>
                <a:xfrm>
                  <a:off x="527563" y="2950680"/>
                  <a:ext cx="11308466" cy="1008928"/>
                </a:xfrm>
                <a:prstGeom prst="rect">
                  <a:avLst/>
                </a:prstGeom>
                <a:blipFill rotWithShape="1">
                  <a:blip r:embed="rId6"/>
                </a:blipFill>
              </p:spPr>
              <p:txBody>
                <a:bodyPr/>
                <a:lstStyle/>
                <a:p>
                  <a:r>
                    <a:rPr lang="zh-CN" altLang="en-US">
                      <a:noFill/>
                    </a:rPr>
                    <a:t> </a:t>
                  </a:r>
                </a:p>
              </p:txBody>
            </p:sp>
          </mc:Fallback>
        </mc:AlternateContent>
        <p:graphicFrame>
          <p:nvGraphicFramePr>
            <p:cNvPr id="10" name="对象 9"/>
            <p:cNvGraphicFramePr>
              <a:graphicFrameLocks noChangeAspect="1"/>
            </p:cNvGraphicFramePr>
            <p:nvPr/>
          </p:nvGraphicFramePr>
          <p:xfrm>
            <a:off x="8302625" y="3042878"/>
            <a:ext cx="1924050" cy="606425"/>
          </p:xfrm>
          <a:graphic>
            <a:graphicData uri="http://schemas.openxmlformats.org/presentationml/2006/ole">
              <mc:AlternateContent xmlns:mc="http://schemas.openxmlformats.org/markup-compatibility/2006">
                <mc:Choice xmlns:v="urn:schemas-microsoft-com:vml" Requires="v">
                  <p:oleObj spid="_x0000_s1134" name="Equation" r:id="rId7" imgW="17373600" imgH="5486400" progId="Equation.DSMT4">
                    <p:embed/>
                  </p:oleObj>
                </mc:Choice>
                <mc:Fallback>
                  <p:oleObj name="Equation" r:id="rId7" imgW="17373600" imgH="5486400" progId="Equation.DSMT4">
                    <p:embed/>
                    <p:pic>
                      <p:nvPicPr>
                        <p:cNvPr id="0" name="对象 9"/>
                        <p:cNvPicPr/>
                        <p:nvPr/>
                      </p:nvPicPr>
                      <p:blipFill>
                        <a:blip r:embed="rId8"/>
                        <a:stretch>
                          <a:fillRect/>
                        </a:stretch>
                      </p:blipFill>
                      <p:spPr>
                        <a:xfrm>
                          <a:off x="8302625" y="3042878"/>
                          <a:ext cx="1924050" cy="606425"/>
                        </a:xfrm>
                        <a:prstGeom prst="rect">
                          <a:avLst/>
                        </a:prstGeom>
                      </p:spPr>
                    </p:pic>
                  </p:oleObj>
                </mc:Fallback>
              </mc:AlternateContent>
            </a:graphicData>
          </a:graphic>
        </p:graphicFrame>
      </p:grpSp>
      <p:grpSp>
        <p:nvGrpSpPr>
          <p:cNvPr id="11" name="组合 10"/>
          <p:cNvGrpSpPr/>
          <p:nvPr/>
        </p:nvGrpSpPr>
        <p:grpSpPr>
          <a:xfrm>
            <a:off x="502163" y="4153284"/>
            <a:ext cx="11308466" cy="2155441"/>
            <a:chOff x="502163" y="4153284"/>
            <a:chExt cx="11308466" cy="2155441"/>
          </a:xfrm>
        </p:grpSpPr>
        <p:sp>
          <p:nvSpPr>
            <p:cNvPr id="12" name="文本框 11"/>
            <p:cNvSpPr txBox="1"/>
            <p:nvPr/>
          </p:nvSpPr>
          <p:spPr>
            <a:xfrm>
              <a:off x="502163" y="4153284"/>
              <a:ext cx="11308466" cy="1008928"/>
            </a:xfrm>
            <a:prstGeom prst="rect">
              <a:avLst/>
            </a:prstGeom>
            <a:noFill/>
          </p:spPr>
          <p:txBody>
            <a:bodyPr wrap="square" rtlCol="0">
              <a:noAutofit/>
            </a:bodyPr>
            <a:lstStyle/>
            <a:p>
              <a:pPr>
                <a:lnSpc>
                  <a:spcPct val="150000"/>
                </a:lnSpc>
              </a:pPr>
              <a:r>
                <a:rPr lang="zh-CN" altLang="en-US" sz="3200" dirty="0">
                  <a:solidFill>
                    <a:srgbClr val="FF0000"/>
                  </a:solidFill>
                  <a:latin typeface="微软雅黑" panose="020B0503020204020204" pitchFamily="34" charset="-122"/>
                  <a:ea typeface="微软雅黑" panose="020B0503020204020204" pitchFamily="34" charset="-122"/>
                </a:rPr>
                <a:t>经验风险最小化</a:t>
              </a:r>
              <a:r>
                <a:rPr lang="zh-CN" altLang="en-US" sz="3200" dirty="0">
                  <a:latin typeface="微软雅黑" panose="020B0503020204020204" pitchFamily="34" charset="-122"/>
                  <a:ea typeface="微软雅黑" panose="020B0503020204020204" pitchFamily="34" charset="-122"/>
                </a:rPr>
                <a:t>：用训练集上的经验分布替代真实分布</a:t>
              </a:r>
              <a:endParaRPr lang="en-US" altLang="zh-CN" sz="3200" dirty="0">
                <a:latin typeface="微软雅黑" panose="020B0503020204020204" pitchFamily="34" charset="-122"/>
                <a:ea typeface="微软雅黑" panose="020B0503020204020204" pitchFamily="34" charset="-122"/>
              </a:endParaRPr>
            </a:p>
            <a:p>
              <a:pPr>
                <a:lnSpc>
                  <a:spcPct val="150000"/>
                </a:lnSpc>
              </a:pPr>
              <a:endParaRPr lang="en-US" altLang="zh-CN" sz="3200" dirty="0">
                <a:solidFill>
                  <a:srgbClr val="FF0000"/>
                </a:solidFill>
                <a:latin typeface="微软雅黑" panose="020B0503020204020204" pitchFamily="34" charset="-122"/>
                <a:ea typeface="微软雅黑" panose="020B0503020204020204" pitchFamily="34" charset="-122"/>
              </a:endParaRPr>
            </a:p>
          </p:txBody>
        </p:sp>
        <p:graphicFrame>
          <p:nvGraphicFramePr>
            <p:cNvPr id="14" name="对象 13"/>
            <p:cNvGraphicFramePr>
              <a:graphicFrameLocks noChangeAspect="1"/>
            </p:cNvGraphicFramePr>
            <p:nvPr/>
          </p:nvGraphicFramePr>
          <p:xfrm>
            <a:off x="1660525" y="5162550"/>
            <a:ext cx="8372475" cy="1146175"/>
          </p:xfrm>
          <a:graphic>
            <a:graphicData uri="http://schemas.openxmlformats.org/presentationml/2006/ole">
              <mc:AlternateContent xmlns:mc="http://schemas.openxmlformats.org/markup-compatibility/2006">
                <mc:Choice xmlns:v="urn:schemas-microsoft-com:vml" Requires="v">
                  <p:oleObj spid="_x0000_s1135" name="Equation" r:id="rId9" imgW="75590400" imgH="10363200" progId="Equation.DSMT4">
                    <p:embed/>
                  </p:oleObj>
                </mc:Choice>
                <mc:Fallback>
                  <p:oleObj name="Equation" r:id="rId9" imgW="75590400" imgH="10363200" progId="Equation.DSMT4">
                    <p:embed/>
                    <p:pic>
                      <p:nvPicPr>
                        <p:cNvPr id="0" name="对象 13"/>
                        <p:cNvPicPr/>
                        <p:nvPr/>
                      </p:nvPicPr>
                      <p:blipFill>
                        <a:blip r:embed="rId10"/>
                        <a:stretch>
                          <a:fillRect/>
                        </a:stretch>
                      </p:blipFill>
                      <p:spPr>
                        <a:xfrm>
                          <a:off x="1660525" y="5162550"/>
                          <a:ext cx="8372475" cy="1146175"/>
                        </a:xfrm>
                        <a:prstGeom prst="rect">
                          <a:avLst/>
                        </a:prstGeom>
                      </p:spPr>
                    </p:pic>
                  </p:oleObj>
                </mc:Fallback>
              </mc:AlternateContent>
            </a:graphicData>
          </a:graphic>
        </p:graphicFrame>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barn(inVertical)">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777846" y="118538"/>
            <a:ext cx="11157480" cy="523220"/>
          </a:xfrm>
          <a:prstGeom prst="rect">
            <a:avLst/>
          </a:prstGeom>
          <a:noFill/>
        </p:spPr>
        <p:txBody>
          <a:bodyPr wrap="square" rtlCol="0">
            <a:spAutoFit/>
          </a:bodyPr>
          <a:lstStyle/>
          <a:p>
            <a:r>
              <a:rPr lang="en-US" altLang="zh-CN" sz="2800" b="1" dirty="0">
                <a:solidFill>
                  <a:srgbClr val="000000"/>
                </a:solidFill>
                <a:latin typeface="微软雅黑" panose="020B0503020204020204" pitchFamily="34" charset="-122"/>
                <a:ea typeface="微软雅黑" panose="020B0503020204020204" pitchFamily="34" charset="-122"/>
              </a:rPr>
              <a:t>5.5 </a:t>
            </a:r>
            <a:r>
              <a:rPr lang="zh-CN" altLang="en-US" sz="2800" b="1" dirty="0">
                <a:solidFill>
                  <a:srgbClr val="000000"/>
                </a:solidFill>
                <a:latin typeface="微软雅黑" panose="020B0503020204020204" pitchFamily="34" charset="-122"/>
                <a:ea typeface="微软雅黑" panose="020B0503020204020204" pitchFamily="34" charset="-122"/>
              </a:rPr>
              <a:t>逐层归一化</a:t>
            </a:r>
            <a:endParaRPr lang="zh-CN" altLang="en-US" sz="2800" b="1" dirty="0">
              <a:solidFill>
                <a:srgbClr val="000000"/>
              </a:solidFill>
              <a:latin typeface="微软雅黑" panose="020B0503020204020204" pitchFamily="34" charset="-122"/>
              <a:ea typeface="微软雅黑" panose="020B0503020204020204" pitchFamily="34" charset="-122"/>
            </a:endParaRPr>
          </a:p>
        </p:txBody>
      </p:sp>
      <p:sp>
        <p:nvSpPr>
          <p:cNvPr id="7" name="内容占位符 7"/>
          <p:cNvSpPr txBox="1"/>
          <p:nvPr/>
        </p:nvSpPr>
        <p:spPr>
          <a:xfrm>
            <a:off x="228600" y="977900"/>
            <a:ext cx="5181600" cy="19177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zh-CN" altLang="en-US" dirty="0">
                <a:latin typeface="微软雅黑" panose="020B0503020204020204" pitchFamily="34" charset="-122"/>
                <a:ea typeface="微软雅黑" panose="020B0503020204020204" pitchFamily="34" charset="-122"/>
              </a:rPr>
              <a:t>目的：</a:t>
            </a:r>
            <a:endParaRPr lang="en-US" altLang="zh-CN" dirty="0"/>
          </a:p>
          <a:p>
            <a:endParaRPr lang="en-US" altLang="zh-CN" dirty="0"/>
          </a:p>
          <a:p>
            <a:endParaRPr lang="en-US" altLang="zh-CN" dirty="0"/>
          </a:p>
          <a:p>
            <a:endParaRPr lang="en-US" altLang="zh-CN" dirty="0"/>
          </a:p>
          <a:p>
            <a:endParaRPr lang="en-US" altLang="zh-CN" dirty="0"/>
          </a:p>
          <a:p>
            <a:pPr marL="0" indent="0">
              <a:buNone/>
            </a:pPr>
            <a:endParaRPr lang="en-US" altLang="zh-CN" dirty="0"/>
          </a:p>
        </p:txBody>
      </p:sp>
      <p:sp>
        <p:nvSpPr>
          <p:cNvPr id="8" name="文本框 7"/>
          <p:cNvSpPr txBox="1"/>
          <p:nvPr/>
        </p:nvSpPr>
        <p:spPr>
          <a:xfrm>
            <a:off x="256674" y="503188"/>
            <a:ext cx="4700766" cy="1021942"/>
          </a:xfrm>
          <a:prstGeom prst="rect">
            <a:avLst/>
          </a:prstGeom>
          <a:noFill/>
        </p:spPr>
        <p:txBody>
          <a:bodyPr wrap="square" rtlCol="0">
            <a:noAutofit/>
          </a:bodyPr>
          <a:lstStyle/>
          <a:p>
            <a:pPr>
              <a:lnSpc>
                <a:spcPct val="150000"/>
              </a:lnSpc>
            </a:pPr>
            <a:endParaRPr dirty="0"/>
          </a:p>
          <a:p>
            <a:pPr marL="457200" indent="-457200">
              <a:lnSpc>
                <a:spcPct val="150000"/>
              </a:lnSpc>
              <a:buFont typeface="Wingdings" panose="05000000000000000000" pitchFamily="2" charset="2"/>
              <a:buChar char="Ø"/>
            </a:pPr>
            <a:endParaRPr lang="en-US" altLang="zh-CN" sz="2800" i="1" dirty="0">
              <a:solidFill>
                <a:srgbClr val="0000FF"/>
              </a:solidFill>
              <a:latin typeface="Cambria Math" panose="02040503050406030204" pitchFamily="18" charset="0"/>
              <a:ea typeface="微软雅黑" panose="020B0503020204020204" pitchFamily="34" charset="-122"/>
            </a:endParaRPr>
          </a:p>
          <a:p>
            <a:pPr marL="457200" indent="-457200">
              <a:lnSpc>
                <a:spcPct val="150000"/>
              </a:lnSpc>
              <a:buFont typeface="Wingdings" panose="05000000000000000000" pitchFamily="2" charset="2"/>
              <a:buChar char="Ø"/>
            </a:pPr>
            <a:r>
              <a:rPr lang="zh-CN" altLang="en-US" sz="2800" dirty="0">
                <a:solidFill>
                  <a:srgbClr val="0000FF"/>
                </a:solidFill>
                <a:ea typeface="微软雅黑" panose="020B0503020204020204" pitchFamily="34" charset="-122"/>
              </a:rPr>
              <a:t>解决内部协变量偏移问题</a:t>
            </a:r>
            <a:endParaRPr lang="en-US" altLang="zh-CN" sz="2800" dirty="0">
              <a:solidFill>
                <a:srgbClr val="0000FF"/>
              </a:solidFill>
              <a:ea typeface="微软雅黑" panose="020B0503020204020204" pitchFamily="34" charset="-122"/>
            </a:endParaRPr>
          </a:p>
          <a:p>
            <a:pPr marL="457200" indent="-457200">
              <a:lnSpc>
                <a:spcPct val="150000"/>
              </a:lnSpc>
              <a:buFont typeface="Wingdings" panose="05000000000000000000" pitchFamily="2" charset="2"/>
              <a:buChar char="Ø"/>
            </a:pPr>
            <a:r>
              <a:rPr lang="zh-CN" altLang="en-US" sz="2800" dirty="0">
                <a:solidFill>
                  <a:srgbClr val="0000FF"/>
                </a:solidFill>
                <a:ea typeface="微软雅黑" panose="020B0503020204020204" pitchFamily="34" charset="-122"/>
              </a:rPr>
              <a:t>解决梯度消失、梯度爆炸</a:t>
            </a:r>
            <a:endParaRPr lang="en-US" altLang="zh-CN" sz="2800" dirty="0">
              <a:solidFill>
                <a:srgbClr val="0000FF"/>
              </a:solidFill>
              <a:ea typeface="微软雅黑" panose="020B0503020204020204" pitchFamily="34" charset="-122"/>
            </a:endParaRPr>
          </a:p>
          <a:p>
            <a:pPr marL="457200" indent="-457200">
              <a:lnSpc>
                <a:spcPct val="150000"/>
              </a:lnSpc>
              <a:buFont typeface="Wingdings" panose="05000000000000000000" pitchFamily="2" charset="2"/>
              <a:buChar char="Ø"/>
            </a:pPr>
            <a:r>
              <a:rPr lang="zh-CN" altLang="en-US" sz="2800" dirty="0">
                <a:solidFill>
                  <a:srgbClr val="0000FF"/>
                </a:solidFill>
                <a:ea typeface="微软雅黑" panose="020B0503020204020204" pitchFamily="34" charset="-122"/>
              </a:rPr>
              <a:t>更平滑的优化地形</a:t>
            </a:r>
            <a:endParaRPr lang="zh-CN" altLang="en-US" sz="2800" dirty="0">
              <a:solidFill>
                <a:srgbClr val="0000FF"/>
              </a:solidFill>
              <a:ea typeface="微软雅黑" panose="020B0503020204020204" pitchFamily="34" charset="-122"/>
            </a:endParaRPr>
          </a:p>
          <a:p>
            <a:pPr marL="457200" indent="-457200">
              <a:lnSpc>
                <a:spcPct val="150000"/>
              </a:lnSpc>
              <a:buFont typeface="Wingdings" panose="05000000000000000000" pitchFamily="2" charset="2"/>
              <a:buChar char="Ø"/>
            </a:pPr>
            <a:endParaRPr lang="zh-CN" altLang="en-US" sz="2800" dirty="0">
              <a:solidFill>
                <a:srgbClr val="0000FF"/>
              </a:solidFill>
              <a:ea typeface="微软雅黑" panose="020B0503020204020204" pitchFamily="34" charset="-122"/>
            </a:endParaRPr>
          </a:p>
          <a:p>
            <a:pPr marL="457200" indent="-457200">
              <a:lnSpc>
                <a:spcPct val="150000"/>
              </a:lnSpc>
              <a:buFont typeface="Wingdings" panose="05000000000000000000" pitchFamily="2" charset="2"/>
              <a:buChar char="Ø"/>
            </a:pPr>
            <a:endParaRPr lang="zh-CN" altLang="en-US" sz="3200" dirty="0">
              <a:solidFill>
                <a:srgbClr val="0000FF"/>
              </a:solidFill>
              <a:latin typeface="微软雅黑" panose="020B0503020204020204" pitchFamily="34" charset="-122"/>
              <a:ea typeface="微软雅黑" panose="020B0503020204020204" pitchFamily="34" charset="-122"/>
            </a:endParaRPr>
          </a:p>
          <a:p>
            <a:pPr>
              <a:lnSpc>
                <a:spcPct val="150000"/>
              </a:lnSpc>
            </a:pPr>
            <a:endParaRPr lang="zh-CN" altLang="en-US" sz="3200" dirty="0">
              <a:solidFill>
                <a:srgbClr val="000000"/>
              </a:solidFill>
              <a:latin typeface="微软雅黑" panose="020B0503020204020204" pitchFamily="34" charset="-122"/>
              <a:ea typeface="微软雅黑" panose="020B0503020204020204" pitchFamily="34" charset="-122"/>
            </a:endParaRPr>
          </a:p>
          <a:p>
            <a:pPr>
              <a:lnSpc>
                <a:spcPct val="150000"/>
              </a:lnSpc>
            </a:pPr>
            <a:endParaRPr lang="en-US" altLang="zh-CN" sz="3200" dirty="0">
              <a:solidFill>
                <a:srgbClr val="000000"/>
              </a:solidFill>
              <a:latin typeface="微软雅黑" panose="020B0503020204020204" pitchFamily="34" charset="-122"/>
              <a:ea typeface="微软雅黑" panose="020B0503020204020204" pitchFamily="34" charset="-122"/>
            </a:endParaRPr>
          </a:p>
        </p:txBody>
      </p:sp>
      <p:sp>
        <p:nvSpPr>
          <p:cNvPr id="2" name="AutoShape 2"/>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pic>
        <p:nvPicPr>
          <p:cNvPr id="9" name="图片 8"/>
          <p:cNvPicPr>
            <a:picLocks noChangeAspect="1"/>
          </p:cNvPicPr>
          <p:nvPr/>
        </p:nvPicPr>
        <p:blipFill>
          <a:blip r:embed="rId1"/>
          <a:stretch>
            <a:fillRect/>
          </a:stretch>
        </p:blipFill>
        <p:spPr>
          <a:xfrm>
            <a:off x="5943600" y="1204912"/>
            <a:ext cx="4972050" cy="3381375"/>
          </a:xfrm>
          <a:prstGeom prst="rect">
            <a:avLst/>
          </a:prstGeom>
        </p:spPr>
      </p:pic>
      <p:sp>
        <p:nvSpPr>
          <p:cNvPr id="10" name="内容占位符 7"/>
          <p:cNvSpPr txBox="1"/>
          <p:nvPr/>
        </p:nvSpPr>
        <p:spPr>
          <a:xfrm>
            <a:off x="228600" y="3854450"/>
            <a:ext cx="5181600" cy="19177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zh-CN" altLang="en-US" dirty="0">
                <a:latin typeface="微软雅黑" panose="020B0503020204020204" pitchFamily="34" charset="-122"/>
                <a:ea typeface="微软雅黑" panose="020B0503020204020204" pitchFamily="34" charset="-122"/>
              </a:rPr>
              <a:t>归一化方法：</a:t>
            </a:r>
            <a:endParaRPr lang="en-US" altLang="zh-CN" dirty="0"/>
          </a:p>
          <a:p>
            <a:endParaRPr lang="en-US" altLang="zh-CN" dirty="0"/>
          </a:p>
          <a:p>
            <a:endParaRPr lang="en-US" altLang="zh-CN" dirty="0"/>
          </a:p>
          <a:p>
            <a:endParaRPr lang="en-US" altLang="zh-CN" dirty="0"/>
          </a:p>
          <a:p>
            <a:endParaRPr lang="en-US" altLang="zh-CN" dirty="0"/>
          </a:p>
          <a:p>
            <a:pPr marL="0" indent="0">
              <a:buNone/>
            </a:pPr>
            <a:endParaRPr lang="en-US" altLang="zh-CN" dirty="0"/>
          </a:p>
        </p:txBody>
      </p:sp>
      <p:sp>
        <p:nvSpPr>
          <p:cNvPr id="11" name="文本框 10"/>
          <p:cNvSpPr txBox="1"/>
          <p:nvPr/>
        </p:nvSpPr>
        <p:spPr>
          <a:xfrm>
            <a:off x="228600" y="4237759"/>
            <a:ext cx="8407400" cy="2614756"/>
          </a:xfrm>
          <a:prstGeom prst="rect">
            <a:avLst/>
          </a:prstGeom>
          <a:noFill/>
        </p:spPr>
        <p:txBody>
          <a:bodyPr wrap="square" rtlCol="0">
            <a:noAutofit/>
          </a:bodyPr>
          <a:lstStyle/>
          <a:p>
            <a:pPr marL="457200" indent="-457200">
              <a:lnSpc>
                <a:spcPct val="150000"/>
              </a:lnSpc>
              <a:buFont typeface="Wingdings" panose="05000000000000000000" pitchFamily="2" charset="2"/>
              <a:buChar char="Ø"/>
            </a:pPr>
            <a:endParaRPr dirty="0"/>
          </a:p>
          <a:p>
            <a:pPr marL="457200" indent="-457200">
              <a:lnSpc>
                <a:spcPct val="150000"/>
              </a:lnSpc>
              <a:buFont typeface="Wingdings" panose="05000000000000000000" pitchFamily="2" charset="2"/>
              <a:buChar char="Ø"/>
            </a:pPr>
            <a:r>
              <a:rPr lang="zh-CN" altLang="en-US" sz="2800" dirty="0">
                <a:solidFill>
                  <a:srgbClr val="0000FF"/>
                </a:solidFill>
                <a:ea typeface="微软雅黑" panose="020B0503020204020204" pitchFamily="34" charset="-122"/>
              </a:rPr>
              <a:t>批量归一化（</a:t>
            </a:r>
            <a:r>
              <a:rPr lang="en-US" altLang="zh-CN" sz="2800" dirty="0">
                <a:solidFill>
                  <a:srgbClr val="0000FF"/>
                </a:solidFill>
                <a:ea typeface="微软雅黑" panose="020B0503020204020204" pitchFamily="34" charset="-122"/>
              </a:rPr>
              <a:t>Batch Normalization</a:t>
            </a:r>
            <a:r>
              <a:rPr lang="zh-CN" altLang="en-US" sz="2800" dirty="0">
                <a:solidFill>
                  <a:srgbClr val="0000FF"/>
                </a:solidFill>
                <a:ea typeface="微软雅黑" panose="020B0503020204020204" pitchFamily="34" charset="-122"/>
              </a:rPr>
              <a:t>，</a:t>
            </a:r>
            <a:r>
              <a:rPr lang="en-US" altLang="zh-CN" sz="2800" dirty="0">
                <a:solidFill>
                  <a:srgbClr val="0000FF"/>
                </a:solidFill>
                <a:ea typeface="微软雅黑" panose="020B0503020204020204" pitchFamily="34" charset="-122"/>
              </a:rPr>
              <a:t>BN</a:t>
            </a:r>
            <a:r>
              <a:rPr lang="zh-CN" altLang="en-US" sz="2800" dirty="0">
                <a:solidFill>
                  <a:srgbClr val="0000FF"/>
                </a:solidFill>
                <a:ea typeface="微软雅黑" panose="020B0503020204020204" pitchFamily="34" charset="-122"/>
              </a:rPr>
              <a:t>）</a:t>
            </a:r>
            <a:endParaRPr lang="en-US" altLang="zh-CN" sz="2800" dirty="0">
              <a:solidFill>
                <a:srgbClr val="0000FF"/>
              </a:solidFill>
              <a:ea typeface="微软雅黑" panose="020B0503020204020204" pitchFamily="34" charset="-122"/>
            </a:endParaRPr>
          </a:p>
          <a:p>
            <a:pPr marL="457200" indent="-457200">
              <a:lnSpc>
                <a:spcPct val="150000"/>
              </a:lnSpc>
              <a:buFont typeface="Wingdings" panose="05000000000000000000" pitchFamily="2" charset="2"/>
              <a:buChar char="Ø"/>
            </a:pPr>
            <a:r>
              <a:rPr lang="zh-CN" altLang="en-US" sz="2800" dirty="0">
                <a:solidFill>
                  <a:srgbClr val="0000FF"/>
                </a:solidFill>
                <a:ea typeface="微软雅黑" panose="020B0503020204020204" pitchFamily="34" charset="-122"/>
              </a:rPr>
              <a:t>层归一化（</a:t>
            </a:r>
            <a:r>
              <a:rPr lang="en-US" sz="2800" dirty="0">
                <a:solidFill>
                  <a:srgbClr val="0000FF"/>
                </a:solidFill>
                <a:ea typeface="微软雅黑" panose="020B0503020204020204" pitchFamily="34" charset="-122"/>
              </a:rPr>
              <a:t>Layer Normalization）</a:t>
            </a:r>
            <a:endParaRPr sz="2800" dirty="0">
              <a:solidFill>
                <a:srgbClr val="0000FF"/>
              </a:solidFill>
              <a:ea typeface="微软雅黑" panose="020B0503020204020204" pitchFamily="34" charset="-122"/>
            </a:endParaRPr>
          </a:p>
          <a:p>
            <a:pPr marL="457200" indent="-457200">
              <a:lnSpc>
                <a:spcPct val="150000"/>
              </a:lnSpc>
              <a:buFont typeface="Wingdings" panose="05000000000000000000" pitchFamily="2" charset="2"/>
              <a:buChar char="Ø"/>
            </a:pPr>
            <a:r>
              <a:rPr lang="zh-CN" altLang="en-US" sz="2800" dirty="0">
                <a:solidFill>
                  <a:srgbClr val="0000FF"/>
                </a:solidFill>
                <a:ea typeface="微软雅黑" panose="020B0503020204020204" pitchFamily="34" charset="-122"/>
              </a:rPr>
              <a:t>权重归一化（</a:t>
            </a:r>
            <a:r>
              <a:rPr lang="en-US" altLang="zh-CN" sz="2800" dirty="0">
                <a:solidFill>
                  <a:srgbClr val="0000FF"/>
                </a:solidFill>
                <a:ea typeface="微软雅黑" panose="020B0503020204020204" pitchFamily="34" charset="-122"/>
              </a:rPr>
              <a:t>Weight Normalization</a:t>
            </a:r>
            <a:r>
              <a:rPr lang="zh-CN" altLang="en-US" sz="2800" dirty="0">
                <a:solidFill>
                  <a:srgbClr val="0000FF"/>
                </a:solidFill>
                <a:ea typeface="微软雅黑" panose="020B0503020204020204" pitchFamily="34" charset="-122"/>
              </a:rPr>
              <a:t>）</a:t>
            </a:r>
            <a:endParaRPr lang="zh-CN" altLang="en-US" sz="2800" dirty="0">
              <a:solidFill>
                <a:srgbClr val="0000FF"/>
              </a:solidFill>
              <a:ea typeface="微软雅黑" panose="020B0503020204020204" pitchFamily="34" charset="-122"/>
            </a:endParaRPr>
          </a:p>
          <a:p>
            <a:pPr marL="457200" indent="-457200">
              <a:lnSpc>
                <a:spcPct val="150000"/>
              </a:lnSpc>
              <a:buFont typeface="Wingdings" panose="05000000000000000000" pitchFamily="2" charset="2"/>
              <a:buChar char="Ø"/>
            </a:pPr>
            <a:endParaRPr lang="zh-CN" altLang="en-US" sz="2800" dirty="0">
              <a:solidFill>
                <a:srgbClr val="0000FF"/>
              </a:solidFill>
              <a:ea typeface="微软雅黑" panose="020B0503020204020204" pitchFamily="34" charset="-122"/>
            </a:endParaRPr>
          </a:p>
          <a:p>
            <a:pPr marL="457200" indent="-457200">
              <a:lnSpc>
                <a:spcPct val="150000"/>
              </a:lnSpc>
              <a:buFont typeface="Wingdings" panose="05000000000000000000" pitchFamily="2" charset="2"/>
              <a:buChar char="Ø"/>
            </a:pPr>
            <a:endParaRPr lang="zh-CN" altLang="en-US" sz="3200" dirty="0">
              <a:solidFill>
                <a:srgbClr val="0000FF"/>
              </a:solidFill>
              <a:latin typeface="微软雅黑" panose="020B0503020204020204" pitchFamily="34" charset="-122"/>
              <a:ea typeface="微软雅黑" panose="020B0503020204020204" pitchFamily="34" charset="-122"/>
            </a:endParaRPr>
          </a:p>
          <a:p>
            <a:pPr>
              <a:lnSpc>
                <a:spcPct val="150000"/>
              </a:lnSpc>
            </a:pPr>
            <a:endParaRPr lang="zh-CN" altLang="en-US" sz="3200" dirty="0">
              <a:solidFill>
                <a:srgbClr val="000000"/>
              </a:solidFill>
              <a:latin typeface="微软雅黑" panose="020B0503020204020204" pitchFamily="34" charset="-122"/>
              <a:ea typeface="微软雅黑" panose="020B0503020204020204" pitchFamily="34" charset="-122"/>
            </a:endParaRPr>
          </a:p>
          <a:p>
            <a:pPr>
              <a:lnSpc>
                <a:spcPct val="150000"/>
              </a:lnSpc>
            </a:pPr>
            <a:endParaRPr lang="en-US" altLang="zh-CN" sz="3200" dirty="0">
              <a:solidFill>
                <a:srgbClr val="00000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arn(inVertical)">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barn(inVertical)">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barn(inVertical)">
                                      <p:cBhvr>
                                        <p:cTn id="2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1"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777846" y="118538"/>
            <a:ext cx="11157480" cy="523220"/>
          </a:xfrm>
          <a:prstGeom prst="rect">
            <a:avLst/>
          </a:prstGeom>
          <a:noFill/>
        </p:spPr>
        <p:txBody>
          <a:bodyPr wrap="square" rtlCol="0">
            <a:spAutoFit/>
          </a:bodyPr>
          <a:lstStyle/>
          <a:p>
            <a:r>
              <a:rPr lang="zh-CN" altLang="en-US" sz="2800" b="1" dirty="0">
                <a:solidFill>
                  <a:srgbClr val="000000"/>
                </a:solidFill>
                <a:latin typeface="微软雅黑" panose="020B0503020204020204" pitchFamily="34" charset="-122"/>
                <a:ea typeface="微软雅黑" panose="020B0503020204020204" pitchFamily="34" charset="-122"/>
              </a:rPr>
              <a:t>批量归一化</a:t>
            </a:r>
            <a:endParaRPr lang="zh-CN" altLang="en-US" sz="2800" b="1" dirty="0">
              <a:solidFill>
                <a:srgbClr val="000000"/>
              </a:solidFill>
              <a:latin typeface="微软雅黑" panose="020B0503020204020204" pitchFamily="34" charset="-122"/>
              <a:ea typeface="微软雅黑" panose="020B0503020204020204" pitchFamily="34" charset="-122"/>
            </a:endParaRPr>
          </a:p>
        </p:txBody>
      </p:sp>
      <p:sp>
        <p:nvSpPr>
          <p:cNvPr id="3" name="矩形 2"/>
          <p:cNvSpPr/>
          <p:nvPr/>
        </p:nvSpPr>
        <p:spPr>
          <a:xfrm>
            <a:off x="198418" y="958334"/>
            <a:ext cx="9161482" cy="954107"/>
          </a:xfrm>
          <a:prstGeom prst="rect">
            <a:avLst/>
          </a:prstGeom>
        </p:spPr>
        <p:txBody>
          <a:bodyPr wrap="none">
            <a:spAutoFit/>
          </a:bodyPr>
          <a:lstStyle/>
          <a:p>
            <a:r>
              <a:rPr lang="zh-CN" altLang="en-US" sz="2800" dirty="0">
                <a:ea typeface="微软雅黑" panose="020B0503020204020204" pitchFamily="34" charset="-122"/>
              </a:rPr>
              <a:t>批量归一化是对一个中间层的单个神经元进行归一化操作</a:t>
            </a:r>
            <a:endParaRPr lang="zh-CN" altLang="en-US" sz="2800" dirty="0">
              <a:ea typeface="微软雅黑" panose="020B0503020204020204" pitchFamily="34" charset="-122"/>
            </a:endParaRPr>
          </a:p>
          <a:p>
            <a:endParaRPr lang="zh-CN" altLang="en-US" sz="2800" dirty="0">
              <a:ea typeface="微软雅黑" panose="020B0503020204020204" pitchFamily="34" charset="-122"/>
            </a:endParaRPr>
          </a:p>
        </p:txBody>
      </p:sp>
      <p:grpSp>
        <p:nvGrpSpPr>
          <p:cNvPr id="15" name="组合 14"/>
          <p:cNvGrpSpPr/>
          <p:nvPr/>
        </p:nvGrpSpPr>
        <p:grpSpPr>
          <a:xfrm>
            <a:off x="198418" y="4269967"/>
            <a:ext cx="7820045" cy="1951446"/>
            <a:chOff x="298401" y="4095284"/>
            <a:chExt cx="7820045" cy="1951446"/>
          </a:xfrm>
        </p:grpSpPr>
        <p:sp>
          <p:nvSpPr>
            <p:cNvPr id="10" name="矩形 9"/>
            <p:cNvSpPr/>
            <p:nvPr/>
          </p:nvSpPr>
          <p:spPr>
            <a:xfrm>
              <a:off x="298401" y="4095284"/>
              <a:ext cx="3877985" cy="523220"/>
            </a:xfrm>
            <a:prstGeom prst="rect">
              <a:avLst/>
            </a:prstGeom>
          </p:spPr>
          <p:txBody>
            <a:bodyPr wrap="none">
              <a:spAutoFit/>
            </a:bodyPr>
            <a:lstStyle/>
            <a:p>
              <a:pPr marL="457200" indent="-457200">
                <a:buFont typeface="Wingdings" panose="05000000000000000000" pitchFamily="2" charset="2"/>
                <a:buChar char="Ø"/>
              </a:pPr>
              <a:r>
                <a:rPr lang="zh-CN" altLang="en-US" sz="2800" dirty="0">
                  <a:ea typeface="微软雅黑" panose="020B0503020204020204" pitchFamily="34" charset="-122"/>
                </a:rPr>
                <a:t>批量归一化定义为：</a:t>
              </a:r>
              <a:endParaRPr lang="zh-CN" altLang="en-US" sz="2800" dirty="0">
                <a:ea typeface="微软雅黑" panose="020B0503020204020204" pitchFamily="34" charset="-122"/>
              </a:endParaRPr>
            </a:p>
          </p:txBody>
        </p:sp>
        <p:graphicFrame>
          <p:nvGraphicFramePr>
            <p:cNvPr id="11" name="对象 10"/>
            <p:cNvGraphicFramePr>
              <a:graphicFrameLocks noChangeAspect="1"/>
            </p:cNvGraphicFramePr>
            <p:nvPr/>
          </p:nvGraphicFramePr>
          <p:xfrm>
            <a:off x="2141508" y="4729105"/>
            <a:ext cx="5976938" cy="1317625"/>
          </p:xfrm>
          <a:graphic>
            <a:graphicData uri="http://schemas.openxmlformats.org/presentationml/2006/ole">
              <mc:AlternateContent xmlns:mc="http://schemas.openxmlformats.org/markup-compatibility/2006">
                <mc:Choice xmlns:v="urn:schemas-microsoft-com:vml" Requires="v">
                  <p:oleObj spid="_x0000_s25686" name="Equation" r:id="rId1" imgW="53949600" imgH="11887200" progId="Equation.DSMT4">
                    <p:embed/>
                  </p:oleObj>
                </mc:Choice>
                <mc:Fallback>
                  <p:oleObj name="Equation" r:id="rId1" imgW="53949600" imgH="11887200" progId="Equation.DSMT4">
                    <p:embed/>
                    <p:pic>
                      <p:nvPicPr>
                        <p:cNvPr id="0" name="对象 6"/>
                        <p:cNvPicPr/>
                        <p:nvPr/>
                      </p:nvPicPr>
                      <p:blipFill>
                        <a:blip r:embed="rId2"/>
                        <a:stretch>
                          <a:fillRect/>
                        </a:stretch>
                      </p:blipFill>
                      <p:spPr>
                        <a:xfrm>
                          <a:off x="2141508" y="4729105"/>
                          <a:ext cx="5976938" cy="1317625"/>
                        </a:xfrm>
                        <a:prstGeom prst="rect">
                          <a:avLst/>
                        </a:prstGeom>
                      </p:spPr>
                    </p:pic>
                  </p:oleObj>
                </mc:Fallback>
              </mc:AlternateContent>
            </a:graphicData>
          </a:graphic>
        </p:graphicFrame>
      </p:grpSp>
      <p:grpSp>
        <p:nvGrpSpPr>
          <p:cNvPr id="18" name="组合 17"/>
          <p:cNvGrpSpPr/>
          <p:nvPr/>
        </p:nvGrpSpPr>
        <p:grpSpPr>
          <a:xfrm>
            <a:off x="198418" y="1760944"/>
            <a:ext cx="11549082" cy="2243524"/>
            <a:chOff x="198418" y="1760944"/>
            <a:chExt cx="11549082" cy="2243524"/>
          </a:xfrm>
        </p:grpSpPr>
        <p:grpSp>
          <p:nvGrpSpPr>
            <p:cNvPr id="4" name="组合 3"/>
            <p:cNvGrpSpPr/>
            <p:nvPr/>
          </p:nvGrpSpPr>
          <p:grpSpPr>
            <a:xfrm>
              <a:off x="198418" y="1821984"/>
              <a:ext cx="11549082" cy="2182484"/>
              <a:chOff x="198418" y="1821984"/>
              <a:chExt cx="11549082" cy="2182484"/>
            </a:xfrm>
          </p:grpSpPr>
          <p:graphicFrame>
            <p:nvGraphicFramePr>
              <p:cNvPr id="5" name="对象 4"/>
              <p:cNvGraphicFramePr>
                <a:graphicFrameLocks noChangeAspect="1"/>
              </p:cNvGraphicFramePr>
              <p:nvPr/>
            </p:nvGraphicFramePr>
            <p:xfrm>
              <a:off x="674380" y="2853531"/>
              <a:ext cx="2566987" cy="1150937"/>
            </p:xfrm>
            <a:graphic>
              <a:graphicData uri="http://schemas.openxmlformats.org/presentationml/2006/ole">
                <mc:AlternateContent xmlns:mc="http://schemas.openxmlformats.org/markup-compatibility/2006">
                  <mc:Choice xmlns:v="urn:schemas-microsoft-com:vml" Requires="v">
                    <p:oleObj spid="_x0000_s25687" name="Equation" r:id="rId3" imgW="23164800" imgH="10363200" progId="Equation.DSMT4">
                      <p:embed/>
                    </p:oleObj>
                  </mc:Choice>
                  <mc:Fallback>
                    <p:oleObj name="Equation" r:id="rId3" imgW="23164800" imgH="10363200" progId="Equation.DSMT4">
                      <p:embed/>
                      <p:pic>
                        <p:nvPicPr>
                          <p:cNvPr id="0" name="对象 22"/>
                          <p:cNvPicPr/>
                          <p:nvPr/>
                        </p:nvPicPr>
                        <p:blipFill>
                          <a:blip r:embed="rId4"/>
                          <a:stretch>
                            <a:fillRect/>
                          </a:stretch>
                        </p:blipFill>
                        <p:spPr>
                          <a:xfrm>
                            <a:off x="674380" y="2853531"/>
                            <a:ext cx="2566987" cy="1150937"/>
                          </a:xfrm>
                          <a:prstGeom prst="rect">
                            <a:avLst/>
                          </a:prstGeom>
                        </p:spPr>
                      </p:pic>
                    </p:oleObj>
                  </mc:Fallback>
                </mc:AlternateContent>
              </a:graphicData>
            </a:graphic>
          </p:graphicFrame>
          <p:graphicFrame>
            <p:nvGraphicFramePr>
              <p:cNvPr id="7" name="对象 6"/>
              <p:cNvGraphicFramePr>
                <a:graphicFrameLocks noChangeAspect="1"/>
              </p:cNvGraphicFramePr>
              <p:nvPr/>
            </p:nvGraphicFramePr>
            <p:xfrm>
              <a:off x="3435586" y="2828478"/>
              <a:ext cx="5842000" cy="1150937"/>
            </p:xfrm>
            <a:graphic>
              <a:graphicData uri="http://schemas.openxmlformats.org/presentationml/2006/ole">
                <mc:AlternateContent xmlns:mc="http://schemas.openxmlformats.org/markup-compatibility/2006">
                  <mc:Choice xmlns:v="urn:schemas-microsoft-com:vml" Requires="v">
                    <p:oleObj spid="_x0000_s25688" name="Equation" r:id="rId5" imgW="52730400" imgH="10363200" progId="Equation.DSMT4">
                      <p:embed/>
                    </p:oleObj>
                  </mc:Choice>
                  <mc:Fallback>
                    <p:oleObj name="Equation" r:id="rId5" imgW="52730400" imgH="10363200" progId="Equation.DSMT4">
                      <p:embed/>
                      <p:pic>
                        <p:nvPicPr>
                          <p:cNvPr id="0" name="对象 4"/>
                          <p:cNvPicPr/>
                          <p:nvPr/>
                        </p:nvPicPr>
                        <p:blipFill>
                          <a:blip r:embed="rId6"/>
                          <a:stretch>
                            <a:fillRect/>
                          </a:stretch>
                        </p:blipFill>
                        <p:spPr>
                          <a:xfrm>
                            <a:off x="3435586" y="2828478"/>
                            <a:ext cx="5842000" cy="1150937"/>
                          </a:xfrm>
                          <a:prstGeom prst="rect">
                            <a:avLst/>
                          </a:prstGeom>
                        </p:spPr>
                      </p:pic>
                    </p:oleObj>
                  </mc:Fallback>
                </mc:AlternateContent>
              </a:graphicData>
            </a:graphic>
          </p:graphicFrame>
          <p:sp>
            <p:nvSpPr>
              <p:cNvPr id="8" name="矩形 7"/>
              <p:cNvSpPr/>
              <p:nvPr/>
            </p:nvSpPr>
            <p:spPr>
              <a:xfrm>
                <a:off x="198418" y="1821984"/>
                <a:ext cx="11549082" cy="954107"/>
              </a:xfrm>
              <a:prstGeom prst="rect">
                <a:avLst/>
              </a:prstGeom>
            </p:spPr>
            <p:txBody>
              <a:bodyPr wrap="square">
                <a:spAutoFit/>
              </a:bodyPr>
              <a:lstStyle/>
              <a:p>
                <a:pPr marL="457200" indent="-457200">
                  <a:buFont typeface="Wingdings" panose="05000000000000000000" pitchFamily="2" charset="2"/>
                  <a:buChar char="Ø"/>
                </a:pPr>
                <a:r>
                  <a:rPr lang="zh-CN" altLang="en-US" sz="2800" dirty="0">
                    <a:ea typeface="微软雅黑" panose="020B0503020204020204" pitchFamily="34" charset="-122"/>
                  </a:rPr>
                  <a:t>第 </a:t>
                </a:r>
                <a:r>
                  <a:rPr lang="en-US" altLang="zh-CN" sz="2800" dirty="0">
                    <a:ea typeface="微软雅黑" panose="020B0503020204020204" pitchFamily="34" charset="-122"/>
                  </a:rPr>
                  <a:t>l </a:t>
                </a:r>
                <a:r>
                  <a:rPr lang="zh-CN" altLang="en-US" sz="2800" dirty="0">
                    <a:ea typeface="微软雅黑" panose="020B0503020204020204" pitchFamily="34" charset="-122"/>
                  </a:rPr>
                  <a:t>层，对于</a:t>
                </a:r>
                <a:r>
                  <a:rPr lang="en-US" altLang="zh-CN" sz="2800" dirty="0">
                    <a:ea typeface="微软雅黑" panose="020B0503020204020204" pitchFamily="34" charset="-122"/>
                  </a:rPr>
                  <a:t>K</a:t>
                </a:r>
                <a:r>
                  <a:rPr lang="zh-CN" altLang="en-US" sz="2800" dirty="0">
                    <a:ea typeface="微软雅黑" panose="020B0503020204020204" pitchFamily="34" charset="-122"/>
                  </a:rPr>
                  <a:t>个样本的一个小批量集合                         </a:t>
                </a:r>
                <a:endParaRPr lang="en-US" altLang="zh-CN" sz="2800" dirty="0">
                  <a:ea typeface="微软雅黑" panose="020B0503020204020204" pitchFamily="34" charset="-122"/>
                </a:endParaRPr>
              </a:p>
              <a:p>
                <a:r>
                  <a:rPr lang="zh-CN" altLang="en-US" sz="2800" dirty="0">
                    <a:ea typeface="微软雅黑" panose="020B0503020204020204" pitchFamily="34" charset="-122"/>
                  </a:rPr>
                  <a:t> 其均值方差为：</a:t>
                </a:r>
                <a:endParaRPr lang="zh-CN" altLang="en-US" sz="2800" dirty="0">
                  <a:ea typeface="微软雅黑" panose="020B0503020204020204" pitchFamily="34" charset="-122"/>
                </a:endParaRPr>
              </a:p>
            </p:txBody>
          </p:sp>
        </p:grpSp>
        <p:graphicFrame>
          <p:nvGraphicFramePr>
            <p:cNvPr id="16" name="对象 15"/>
            <p:cNvGraphicFramePr>
              <a:graphicFrameLocks noChangeAspect="1"/>
            </p:cNvGraphicFramePr>
            <p:nvPr/>
          </p:nvGraphicFramePr>
          <p:xfrm>
            <a:off x="7283450" y="1760944"/>
            <a:ext cx="3378200" cy="609600"/>
          </p:xfrm>
          <a:graphic>
            <a:graphicData uri="http://schemas.openxmlformats.org/presentationml/2006/ole">
              <mc:AlternateContent xmlns:mc="http://schemas.openxmlformats.org/markup-compatibility/2006">
                <mc:Choice xmlns:v="urn:schemas-microsoft-com:vml" Requires="v">
                  <p:oleObj spid="_x0000_s25689" name="Equation" r:id="rId7" imgW="30480000" imgH="5486400" progId="Equation.DSMT4">
                    <p:embed/>
                  </p:oleObj>
                </mc:Choice>
                <mc:Fallback>
                  <p:oleObj name="Equation" r:id="rId7" imgW="30480000" imgH="5486400" progId="Equation.DSMT4">
                    <p:embed/>
                    <p:pic>
                      <p:nvPicPr>
                        <p:cNvPr id="0" name="对象 11"/>
                        <p:cNvPicPr/>
                        <p:nvPr/>
                      </p:nvPicPr>
                      <p:blipFill>
                        <a:blip r:embed="rId8"/>
                        <a:stretch>
                          <a:fillRect/>
                        </a:stretch>
                      </p:blipFill>
                      <p:spPr>
                        <a:xfrm>
                          <a:off x="7283450" y="1760944"/>
                          <a:ext cx="3378200" cy="609600"/>
                        </a:xfrm>
                        <a:prstGeom prst="rect">
                          <a:avLst/>
                        </a:prstGeom>
                      </p:spPr>
                    </p:pic>
                  </p:oleObj>
                </mc:Fallback>
              </mc:AlternateContent>
            </a:graphicData>
          </a:graphic>
        </p:graphicFrame>
      </p:grpSp>
      <p:sp>
        <p:nvSpPr>
          <p:cNvPr id="17" name="矩形 16"/>
          <p:cNvSpPr/>
          <p:nvPr/>
        </p:nvSpPr>
        <p:spPr>
          <a:xfrm>
            <a:off x="8035489" y="3813194"/>
            <a:ext cx="3958093" cy="2677656"/>
          </a:xfrm>
          <a:prstGeom prst="rect">
            <a:avLst/>
          </a:prstGeom>
        </p:spPr>
        <p:txBody>
          <a:bodyPr wrap="square">
            <a:spAutoFit/>
          </a:bodyPr>
          <a:lstStyle/>
          <a:p>
            <a:pPr marL="457200" indent="-457200">
              <a:buFont typeface="Wingdings" panose="05000000000000000000" pitchFamily="2" charset="2"/>
              <a:buChar char="Ø"/>
            </a:pPr>
            <a:r>
              <a:rPr lang="zh-CN" altLang="en-US" sz="2800" dirty="0">
                <a:solidFill>
                  <a:srgbClr val="FF0000"/>
                </a:solidFill>
                <a:ea typeface="微软雅黑" panose="020B0503020204020204" pitchFamily="34" charset="-122"/>
              </a:rPr>
              <a:t>小批量样本的数量不能太小</a:t>
            </a:r>
            <a:endParaRPr lang="en-US" altLang="zh-CN" sz="2800" dirty="0">
              <a:solidFill>
                <a:srgbClr val="FF0000"/>
              </a:solidFill>
              <a:ea typeface="微软雅黑" panose="020B0503020204020204" pitchFamily="34" charset="-122"/>
            </a:endParaRPr>
          </a:p>
          <a:p>
            <a:pPr marL="457200" indent="-457200">
              <a:buFont typeface="Wingdings" panose="05000000000000000000" pitchFamily="2" charset="2"/>
              <a:buChar char="Ø"/>
            </a:pPr>
            <a:r>
              <a:rPr lang="zh-CN" altLang="en-US" sz="2800" dirty="0">
                <a:solidFill>
                  <a:srgbClr val="FF0000"/>
                </a:solidFill>
                <a:ea typeface="微软雅黑" panose="020B0503020204020204" pitchFamily="34" charset="-122"/>
              </a:rPr>
              <a:t>不能处理神经元的净输入的分布在神经网络中是动态变化</a:t>
            </a:r>
            <a:r>
              <a:rPr lang="en-US" altLang="zh-CN" sz="2800" dirty="0">
                <a:solidFill>
                  <a:srgbClr val="FF0000"/>
                </a:solidFill>
                <a:latin typeface="微软雅黑" panose="020B0503020204020204" pitchFamily="34" charset="-122"/>
                <a:ea typeface="微软雅黑" panose="020B0503020204020204" pitchFamily="34" charset="-122"/>
              </a:rPr>
              <a:t>(RNN)</a:t>
            </a:r>
            <a:endParaRPr lang="zh-CN" altLang="en-US" sz="2800" dirty="0">
              <a:solidFill>
                <a:srgbClr val="FF000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barn(inVertical)">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barn(inVertical)">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barn(inVertical)">
                                      <p:cBhvr>
                                        <p:cTn id="1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777846" y="118538"/>
            <a:ext cx="11157480" cy="523220"/>
          </a:xfrm>
          <a:prstGeom prst="rect">
            <a:avLst/>
          </a:prstGeom>
          <a:noFill/>
        </p:spPr>
        <p:txBody>
          <a:bodyPr wrap="square" rtlCol="0">
            <a:spAutoFit/>
          </a:bodyPr>
          <a:lstStyle/>
          <a:p>
            <a:r>
              <a:rPr lang="zh-CN" altLang="en-US" sz="2800" b="1" dirty="0">
                <a:solidFill>
                  <a:srgbClr val="000000"/>
                </a:solidFill>
                <a:latin typeface="微软雅黑" panose="020B0503020204020204" pitchFamily="34" charset="-122"/>
                <a:ea typeface="微软雅黑" panose="020B0503020204020204" pitchFamily="34" charset="-122"/>
              </a:rPr>
              <a:t>层归一化</a:t>
            </a:r>
            <a:endParaRPr lang="zh-CN" altLang="en-US" sz="2800" b="1" dirty="0">
              <a:solidFill>
                <a:srgbClr val="000000"/>
              </a:solidFill>
              <a:latin typeface="微软雅黑" panose="020B0503020204020204" pitchFamily="34" charset="-122"/>
              <a:ea typeface="微软雅黑" panose="020B0503020204020204" pitchFamily="34" charset="-122"/>
            </a:endParaRPr>
          </a:p>
        </p:txBody>
      </p:sp>
      <p:sp>
        <p:nvSpPr>
          <p:cNvPr id="3" name="矩形 2"/>
          <p:cNvSpPr/>
          <p:nvPr/>
        </p:nvSpPr>
        <p:spPr>
          <a:xfrm>
            <a:off x="198418" y="958334"/>
            <a:ext cx="8084264" cy="523220"/>
          </a:xfrm>
          <a:prstGeom prst="rect">
            <a:avLst/>
          </a:prstGeom>
        </p:spPr>
        <p:txBody>
          <a:bodyPr wrap="none">
            <a:spAutoFit/>
          </a:bodyPr>
          <a:lstStyle/>
          <a:p>
            <a:r>
              <a:rPr lang="zh-CN" altLang="en-US" sz="2800" dirty="0">
                <a:ea typeface="微软雅黑" panose="020B0503020204020204" pitchFamily="34" charset="-122"/>
              </a:rPr>
              <a:t>层归一化是对一个中间层的所有神经元进行归一化</a:t>
            </a:r>
            <a:endParaRPr lang="zh-CN" altLang="en-US" sz="2800" dirty="0">
              <a:ea typeface="微软雅黑" panose="020B0503020204020204" pitchFamily="34" charset="-122"/>
            </a:endParaRPr>
          </a:p>
        </p:txBody>
      </p:sp>
      <p:grpSp>
        <p:nvGrpSpPr>
          <p:cNvPr id="8" name="组合 7"/>
          <p:cNvGrpSpPr/>
          <p:nvPr/>
        </p:nvGrpSpPr>
        <p:grpSpPr>
          <a:xfrm>
            <a:off x="198418" y="1727142"/>
            <a:ext cx="8233344" cy="2055076"/>
            <a:chOff x="198418" y="1727142"/>
            <a:chExt cx="8233344" cy="2055076"/>
          </a:xfrm>
        </p:grpSpPr>
        <p:graphicFrame>
          <p:nvGraphicFramePr>
            <p:cNvPr id="9" name="对象 8"/>
            <p:cNvGraphicFramePr>
              <a:graphicFrameLocks noChangeAspect="1"/>
            </p:cNvGraphicFramePr>
            <p:nvPr/>
          </p:nvGraphicFramePr>
          <p:xfrm>
            <a:off x="1432161" y="2564606"/>
            <a:ext cx="2498725" cy="1217612"/>
          </p:xfrm>
          <a:graphic>
            <a:graphicData uri="http://schemas.openxmlformats.org/presentationml/2006/ole">
              <mc:AlternateContent xmlns:mc="http://schemas.openxmlformats.org/markup-compatibility/2006">
                <mc:Choice xmlns:v="urn:schemas-microsoft-com:vml" Requires="v">
                  <p:oleObj spid="_x0000_s26710" name="Equation" r:id="rId1" imgW="22555200" imgH="10972800" progId="Equation.DSMT4">
                    <p:embed/>
                  </p:oleObj>
                </mc:Choice>
                <mc:Fallback>
                  <p:oleObj name="Equation" r:id="rId1" imgW="22555200" imgH="10972800" progId="Equation.DSMT4">
                    <p:embed/>
                    <p:pic>
                      <p:nvPicPr>
                        <p:cNvPr id="0" name="对象 4"/>
                        <p:cNvPicPr/>
                        <p:nvPr/>
                      </p:nvPicPr>
                      <p:blipFill>
                        <a:blip r:embed="rId2"/>
                        <a:stretch>
                          <a:fillRect/>
                        </a:stretch>
                      </p:blipFill>
                      <p:spPr>
                        <a:xfrm>
                          <a:off x="1432161" y="2564606"/>
                          <a:ext cx="2498725" cy="1217612"/>
                        </a:xfrm>
                        <a:prstGeom prst="rect">
                          <a:avLst/>
                        </a:prstGeom>
                      </p:spPr>
                    </p:pic>
                  </p:oleObj>
                </mc:Fallback>
              </mc:AlternateContent>
            </a:graphicData>
          </a:graphic>
        </p:graphicFrame>
        <p:graphicFrame>
          <p:nvGraphicFramePr>
            <p:cNvPr id="10" name="对象 9"/>
            <p:cNvGraphicFramePr>
              <a:graphicFrameLocks noChangeAspect="1"/>
            </p:cNvGraphicFramePr>
            <p:nvPr/>
          </p:nvGraphicFramePr>
          <p:xfrm>
            <a:off x="4415073" y="2564606"/>
            <a:ext cx="3883025" cy="1217612"/>
          </p:xfrm>
          <a:graphic>
            <a:graphicData uri="http://schemas.openxmlformats.org/presentationml/2006/ole">
              <mc:AlternateContent xmlns:mc="http://schemas.openxmlformats.org/markup-compatibility/2006">
                <mc:Choice xmlns:v="urn:schemas-microsoft-com:vml" Requires="v">
                  <p:oleObj spid="_x0000_s26711" name="Equation" r:id="rId3" imgW="35052000" imgH="10972800" progId="Equation.DSMT4">
                    <p:embed/>
                  </p:oleObj>
                </mc:Choice>
                <mc:Fallback>
                  <p:oleObj name="Equation" r:id="rId3" imgW="35052000" imgH="10972800" progId="Equation.DSMT4">
                    <p:embed/>
                    <p:pic>
                      <p:nvPicPr>
                        <p:cNvPr id="0" name="对象 6"/>
                        <p:cNvPicPr/>
                        <p:nvPr/>
                      </p:nvPicPr>
                      <p:blipFill>
                        <a:blip r:embed="rId4"/>
                        <a:stretch>
                          <a:fillRect/>
                        </a:stretch>
                      </p:blipFill>
                      <p:spPr>
                        <a:xfrm>
                          <a:off x="4415073" y="2564606"/>
                          <a:ext cx="3883025" cy="1217612"/>
                        </a:xfrm>
                        <a:prstGeom prst="rect">
                          <a:avLst/>
                        </a:prstGeom>
                      </p:spPr>
                    </p:pic>
                  </p:oleObj>
                </mc:Fallback>
              </mc:AlternateContent>
            </a:graphicData>
          </a:graphic>
        </p:graphicFrame>
        <p:sp>
          <p:nvSpPr>
            <p:cNvPr id="11" name="矩形 10"/>
            <p:cNvSpPr/>
            <p:nvPr/>
          </p:nvSpPr>
          <p:spPr>
            <a:xfrm>
              <a:off x="198418" y="1821984"/>
              <a:ext cx="8233344" cy="523220"/>
            </a:xfrm>
            <a:prstGeom prst="rect">
              <a:avLst/>
            </a:prstGeom>
          </p:spPr>
          <p:txBody>
            <a:bodyPr wrap="none">
              <a:spAutoFit/>
            </a:bodyPr>
            <a:lstStyle/>
            <a:p>
              <a:pPr marL="457200" indent="-457200">
                <a:buFont typeface="Wingdings" panose="05000000000000000000" pitchFamily="2" charset="2"/>
                <a:buChar char="Ø"/>
              </a:pPr>
              <a:r>
                <a:rPr lang="zh-CN" altLang="en-US" sz="2800" dirty="0">
                  <a:ea typeface="微软雅黑" panose="020B0503020204020204" pitchFamily="34" charset="-122"/>
                </a:rPr>
                <a:t>第 </a:t>
              </a:r>
              <a:r>
                <a:rPr lang="en-US" altLang="zh-CN" sz="2800" dirty="0">
                  <a:ea typeface="微软雅黑" panose="020B0503020204020204" pitchFamily="34" charset="-122"/>
                </a:rPr>
                <a:t>l </a:t>
              </a:r>
              <a:r>
                <a:rPr lang="zh-CN" altLang="en-US" sz="2800" dirty="0">
                  <a:ea typeface="微软雅黑" panose="020B0503020204020204" pitchFamily="34" charset="-122"/>
                </a:rPr>
                <a:t>层神经网络的净输入为     ，其均值方差为：</a:t>
              </a:r>
              <a:endParaRPr lang="zh-CN" altLang="en-US" sz="2800" dirty="0">
                <a:ea typeface="微软雅黑" panose="020B0503020204020204" pitchFamily="34" charset="-122"/>
              </a:endParaRPr>
            </a:p>
          </p:txBody>
        </p:sp>
        <p:graphicFrame>
          <p:nvGraphicFramePr>
            <p:cNvPr id="12" name="对象 11"/>
            <p:cNvGraphicFramePr>
              <a:graphicFrameLocks noChangeAspect="1"/>
            </p:cNvGraphicFramePr>
            <p:nvPr/>
          </p:nvGraphicFramePr>
          <p:xfrm>
            <a:off x="4941887" y="1727142"/>
            <a:ext cx="608012" cy="508000"/>
          </p:xfrm>
          <a:graphic>
            <a:graphicData uri="http://schemas.openxmlformats.org/presentationml/2006/ole">
              <mc:AlternateContent xmlns:mc="http://schemas.openxmlformats.org/markup-compatibility/2006">
                <mc:Choice xmlns:v="urn:schemas-microsoft-com:vml" Requires="v">
                  <p:oleObj spid="_x0000_s26712" name="Equation" r:id="rId5" imgW="5486400" imgH="4572000" progId="Equation.DSMT4">
                    <p:embed/>
                  </p:oleObj>
                </mc:Choice>
                <mc:Fallback>
                  <p:oleObj name="Equation" r:id="rId5" imgW="5486400" imgH="4572000" progId="Equation.DSMT4">
                    <p:embed/>
                    <p:pic>
                      <p:nvPicPr>
                        <p:cNvPr id="0" name="对象 8"/>
                        <p:cNvPicPr/>
                        <p:nvPr/>
                      </p:nvPicPr>
                      <p:blipFill>
                        <a:blip r:embed="rId6"/>
                        <a:stretch>
                          <a:fillRect/>
                        </a:stretch>
                      </p:blipFill>
                      <p:spPr>
                        <a:xfrm>
                          <a:off x="4941887" y="1727142"/>
                          <a:ext cx="608012" cy="508000"/>
                        </a:xfrm>
                        <a:prstGeom prst="rect">
                          <a:avLst/>
                        </a:prstGeom>
                      </p:spPr>
                    </p:pic>
                  </p:oleObj>
                </mc:Fallback>
              </mc:AlternateContent>
            </a:graphicData>
          </a:graphic>
        </p:graphicFrame>
      </p:grpSp>
      <p:grpSp>
        <p:nvGrpSpPr>
          <p:cNvPr id="13" name="组合 12"/>
          <p:cNvGrpSpPr/>
          <p:nvPr/>
        </p:nvGrpSpPr>
        <p:grpSpPr>
          <a:xfrm>
            <a:off x="298401" y="4095284"/>
            <a:ext cx="7939137" cy="1934041"/>
            <a:chOff x="298401" y="4095284"/>
            <a:chExt cx="7939137" cy="1934041"/>
          </a:xfrm>
        </p:grpSpPr>
        <p:sp>
          <p:nvSpPr>
            <p:cNvPr id="14" name="矩形 13"/>
            <p:cNvSpPr/>
            <p:nvPr/>
          </p:nvSpPr>
          <p:spPr>
            <a:xfrm>
              <a:off x="298401" y="4095284"/>
              <a:ext cx="3518912" cy="523220"/>
            </a:xfrm>
            <a:prstGeom prst="rect">
              <a:avLst/>
            </a:prstGeom>
          </p:spPr>
          <p:txBody>
            <a:bodyPr wrap="none">
              <a:spAutoFit/>
            </a:bodyPr>
            <a:lstStyle/>
            <a:p>
              <a:pPr marL="457200" indent="-457200">
                <a:buFont typeface="Wingdings" panose="05000000000000000000" pitchFamily="2" charset="2"/>
                <a:buChar char="Ø"/>
              </a:pPr>
              <a:r>
                <a:rPr lang="zh-CN" altLang="en-US" sz="2800" dirty="0">
                  <a:ea typeface="微软雅黑" panose="020B0503020204020204" pitchFamily="34" charset="-122"/>
                </a:rPr>
                <a:t>层归一化定义为：</a:t>
              </a:r>
              <a:endParaRPr lang="zh-CN" altLang="en-US" sz="2800" dirty="0">
                <a:ea typeface="微软雅黑" panose="020B0503020204020204" pitchFamily="34" charset="-122"/>
              </a:endParaRPr>
            </a:p>
          </p:txBody>
        </p:sp>
        <p:graphicFrame>
          <p:nvGraphicFramePr>
            <p:cNvPr id="15" name="对象 14"/>
            <p:cNvGraphicFramePr>
              <a:graphicFrameLocks noChangeAspect="1"/>
            </p:cNvGraphicFramePr>
            <p:nvPr/>
          </p:nvGraphicFramePr>
          <p:xfrm>
            <a:off x="2024063" y="4745038"/>
            <a:ext cx="6213475" cy="1284287"/>
          </p:xfrm>
          <a:graphic>
            <a:graphicData uri="http://schemas.openxmlformats.org/presentationml/2006/ole">
              <mc:AlternateContent xmlns:mc="http://schemas.openxmlformats.org/markup-compatibility/2006">
                <mc:Choice xmlns:v="urn:schemas-microsoft-com:vml" Requires="v">
                  <p:oleObj spid="_x0000_s26713" name="Equation" r:id="rId7" imgW="56083200" imgH="11582400" progId="Equation.DSMT4">
                    <p:embed/>
                  </p:oleObj>
                </mc:Choice>
                <mc:Fallback>
                  <p:oleObj name="Equation" r:id="rId7" imgW="56083200" imgH="11582400" progId="Equation.DSMT4">
                    <p:embed/>
                    <p:pic>
                      <p:nvPicPr>
                        <p:cNvPr id="0" name="对象 10"/>
                        <p:cNvPicPr/>
                        <p:nvPr/>
                      </p:nvPicPr>
                      <p:blipFill>
                        <a:blip r:embed="rId8"/>
                        <a:stretch>
                          <a:fillRect/>
                        </a:stretch>
                      </p:blipFill>
                      <p:spPr>
                        <a:xfrm>
                          <a:off x="2024063" y="4745038"/>
                          <a:ext cx="6213475" cy="1284287"/>
                        </a:xfrm>
                        <a:prstGeom prst="rect">
                          <a:avLst/>
                        </a:prstGeom>
                      </p:spPr>
                    </p:pic>
                  </p:oleObj>
                </mc:Fallback>
              </mc:AlternateContent>
            </a:graphicData>
          </a:graphic>
        </p:graphicFrame>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barn(inVertical)">
                                      <p:cBhvr>
                                        <p:cTn id="1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777846" y="118538"/>
            <a:ext cx="11157480" cy="523220"/>
          </a:xfrm>
          <a:prstGeom prst="rect">
            <a:avLst/>
          </a:prstGeom>
          <a:noFill/>
        </p:spPr>
        <p:txBody>
          <a:bodyPr wrap="square" rtlCol="0">
            <a:spAutoFit/>
          </a:bodyPr>
          <a:lstStyle/>
          <a:p>
            <a:r>
              <a:rPr lang="zh-CN" altLang="en-US" sz="2800" b="1" dirty="0">
                <a:solidFill>
                  <a:srgbClr val="000000"/>
                </a:solidFill>
                <a:latin typeface="微软雅黑" panose="020B0503020204020204" pitchFamily="34" charset="-122"/>
                <a:ea typeface="微软雅黑" panose="020B0503020204020204" pitchFamily="34" charset="-122"/>
              </a:rPr>
              <a:t>批量归一化 </a:t>
            </a:r>
            <a:r>
              <a:rPr lang="en-US" altLang="zh-CN" sz="2800" b="1" dirty="0">
                <a:solidFill>
                  <a:srgbClr val="000000"/>
                </a:solidFill>
                <a:latin typeface="微软雅黑" panose="020B0503020204020204" pitchFamily="34" charset="-122"/>
                <a:ea typeface="微软雅黑" panose="020B0503020204020204" pitchFamily="34" charset="-122"/>
              </a:rPr>
              <a:t>vs</a:t>
            </a:r>
            <a:r>
              <a:rPr lang="zh-CN" altLang="en-US" sz="2800" b="1" dirty="0">
                <a:solidFill>
                  <a:srgbClr val="000000"/>
                </a:solidFill>
                <a:latin typeface="微软雅黑" panose="020B0503020204020204" pitchFamily="34" charset="-122"/>
                <a:ea typeface="微软雅黑" panose="020B0503020204020204" pitchFamily="34" charset="-122"/>
              </a:rPr>
              <a:t> 层归一化</a:t>
            </a:r>
            <a:endParaRPr lang="zh-CN" altLang="en-US" sz="2800" b="1" dirty="0">
              <a:solidFill>
                <a:srgbClr val="000000"/>
              </a:solidFill>
              <a:latin typeface="微软雅黑" panose="020B0503020204020204" pitchFamily="34" charset="-122"/>
              <a:ea typeface="微软雅黑" panose="020B0503020204020204" pitchFamily="34" charset="-122"/>
            </a:endParaRPr>
          </a:p>
        </p:txBody>
      </p:sp>
      <p:sp>
        <p:nvSpPr>
          <p:cNvPr id="3" name="矩形 2"/>
          <p:cNvSpPr/>
          <p:nvPr/>
        </p:nvSpPr>
        <p:spPr>
          <a:xfrm>
            <a:off x="198418" y="958334"/>
            <a:ext cx="12222182" cy="954107"/>
          </a:xfrm>
          <a:prstGeom prst="rect">
            <a:avLst/>
          </a:prstGeom>
        </p:spPr>
        <p:txBody>
          <a:bodyPr wrap="square">
            <a:spAutoFit/>
          </a:bodyPr>
          <a:lstStyle/>
          <a:p>
            <a:pPr marL="457200" indent="-457200">
              <a:buFont typeface="Wingdings" panose="05000000000000000000" pitchFamily="2" charset="2"/>
              <a:buChar char="Ø"/>
            </a:pPr>
            <a:r>
              <a:rPr lang="zh-CN" altLang="en-US" sz="2800" dirty="0">
                <a:ea typeface="微软雅黑" panose="020B0503020204020204" pitchFamily="34" charset="-122"/>
              </a:rPr>
              <a:t>对于</a:t>
            </a:r>
            <a:r>
              <a:rPr lang="en-US" altLang="zh-CN" sz="2800" dirty="0">
                <a:ea typeface="微软雅黑" panose="020B0503020204020204" pitchFamily="34" charset="-122"/>
              </a:rPr>
              <a:t>K</a:t>
            </a:r>
            <a:r>
              <a:rPr lang="zh-CN" altLang="en-US" sz="2800" dirty="0">
                <a:ea typeface="微软雅黑" panose="020B0503020204020204" pitchFamily="34" charset="-122"/>
              </a:rPr>
              <a:t>个样本的一个小批量集合</a:t>
            </a:r>
            <a:endParaRPr lang="en-US" altLang="zh-CN" sz="2800" dirty="0">
              <a:ea typeface="微软雅黑" panose="020B0503020204020204" pitchFamily="34" charset="-122"/>
            </a:endParaRPr>
          </a:p>
          <a:p>
            <a:r>
              <a:rPr lang="zh-CN" altLang="en-US" sz="2800" dirty="0">
                <a:ea typeface="微软雅黑" panose="020B0503020204020204" pitchFamily="34" charset="-122"/>
              </a:rPr>
              <a:t>层归一化是对其每一列进行归一化，而批量归一化是对每一行进行归一化。</a:t>
            </a:r>
            <a:endParaRPr lang="zh-CN" altLang="en-US" sz="2800" dirty="0">
              <a:ea typeface="微软雅黑" panose="020B0503020204020204" pitchFamily="34" charset="-122"/>
            </a:endParaRPr>
          </a:p>
        </p:txBody>
      </p:sp>
      <p:graphicFrame>
        <p:nvGraphicFramePr>
          <p:cNvPr id="12" name="对象 11"/>
          <p:cNvGraphicFramePr>
            <a:graphicFrameLocks noChangeAspect="1"/>
          </p:cNvGraphicFramePr>
          <p:nvPr/>
        </p:nvGraphicFramePr>
        <p:xfrm>
          <a:off x="5591175" y="871538"/>
          <a:ext cx="4256088" cy="609600"/>
        </p:xfrm>
        <a:graphic>
          <a:graphicData uri="http://schemas.openxmlformats.org/presentationml/2006/ole">
            <mc:AlternateContent xmlns:mc="http://schemas.openxmlformats.org/markup-compatibility/2006">
              <mc:Choice xmlns:v="urn:schemas-microsoft-com:vml" Requires="v">
                <p:oleObj spid="_x0000_s27671" name="Equation" r:id="rId1" imgW="38404800" imgH="5486400" progId="Equation.DSMT4">
                  <p:embed/>
                </p:oleObj>
              </mc:Choice>
              <mc:Fallback>
                <p:oleObj name="Equation" r:id="rId1" imgW="38404800" imgH="5486400" progId="Equation.DSMT4">
                  <p:embed/>
                  <p:pic>
                    <p:nvPicPr>
                      <p:cNvPr id="0" name="对象 8"/>
                      <p:cNvPicPr/>
                      <p:nvPr/>
                    </p:nvPicPr>
                    <p:blipFill>
                      <a:blip r:embed="rId2"/>
                      <a:stretch>
                        <a:fillRect/>
                      </a:stretch>
                    </p:blipFill>
                    <p:spPr>
                      <a:xfrm>
                        <a:off x="5591175" y="871538"/>
                        <a:ext cx="4256088" cy="609600"/>
                      </a:xfrm>
                      <a:prstGeom prst="rect">
                        <a:avLst/>
                      </a:prstGeom>
                    </p:spPr>
                  </p:pic>
                </p:oleObj>
              </mc:Fallback>
            </mc:AlternateContent>
          </a:graphicData>
        </a:graphic>
      </p:graphicFrame>
      <p:sp>
        <p:nvSpPr>
          <p:cNvPr id="13" name="矩形 12"/>
          <p:cNvSpPr/>
          <p:nvPr/>
        </p:nvSpPr>
        <p:spPr>
          <a:xfrm>
            <a:off x="198418" y="2035211"/>
            <a:ext cx="12222182" cy="523220"/>
          </a:xfrm>
          <a:prstGeom prst="rect">
            <a:avLst/>
          </a:prstGeom>
        </p:spPr>
        <p:txBody>
          <a:bodyPr wrap="square">
            <a:spAutoFit/>
          </a:bodyPr>
          <a:lstStyle/>
          <a:p>
            <a:pPr marL="457200" indent="-457200">
              <a:buFont typeface="Wingdings" panose="05000000000000000000" pitchFamily="2" charset="2"/>
              <a:buChar char="Ø"/>
            </a:pPr>
            <a:r>
              <a:rPr lang="zh-CN" altLang="en-US" sz="2800" dirty="0">
                <a:ea typeface="微软雅黑" panose="020B0503020204020204" pitchFamily="34" charset="-122"/>
              </a:rPr>
              <a:t>批量归一化是一种更好的选择。当样本数量比较小时，可选择层归一化。</a:t>
            </a:r>
            <a:endParaRPr lang="zh-CN" altLang="en-US" sz="2800" dirty="0">
              <a:ea typeface="微软雅黑" panose="020B0503020204020204" pitchFamily="34" charset="-122"/>
            </a:endParaRPr>
          </a:p>
        </p:txBody>
      </p:sp>
      <p:pic>
        <p:nvPicPr>
          <p:cNvPr id="14" name="图片 13"/>
          <p:cNvPicPr>
            <a:picLocks noChangeAspect="1"/>
          </p:cNvPicPr>
          <p:nvPr/>
        </p:nvPicPr>
        <p:blipFill>
          <a:blip r:embed="rId3"/>
          <a:stretch>
            <a:fillRect/>
          </a:stretch>
        </p:blipFill>
        <p:spPr>
          <a:xfrm>
            <a:off x="2079861" y="2654637"/>
            <a:ext cx="7584840" cy="420336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arn(inVertical)">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barn(inVertical)">
                                      <p:cBhvr>
                                        <p:cTn id="1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777846" y="118538"/>
            <a:ext cx="11157480" cy="523220"/>
          </a:xfrm>
          <a:prstGeom prst="rect">
            <a:avLst/>
          </a:prstGeom>
          <a:noFill/>
        </p:spPr>
        <p:txBody>
          <a:bodyPr wrap="square" rtlCol="0">
            <a:spAutoFit/>
          </a:bodyPr>
          <a:lstStyle/>
          <a:p>
            <a:r>
              <a:rPr lang="zh-CN" altLang="en-US" sz="2800" b="1" dirty="0">
                <a:solidFill>
                  <a:srgbClr val="000000"/>
                </a:solidFill>
                <a:latin typeface="微软雅黑" panose="020B0503020204020204" pitchFamily="34" charset="-122"/>
                <a:ea typeface="微软雅黑" panose="020B0503020204020204" pitchFamily="34" charset="-122"/>
              </a:rPr>
              <a:t>目录</a:t>
            </a:r>
            <a:endParaRPr lang="zh-CN" altLang="en-US" sz="2800" b="1" dirty="0">
              <a:solidFill>
                <a:srgbClr val="000000"/>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428265" y="1030144"/>
            <a:ext cx="11308466" cy="5486401"/>
          </a:xfrm>
          <a:prstGeom prst="rect">
            <a:avLst/>
          </a:prstGeom>
          <a:noFill/>
        </p:spPr>
        <p:txBody>
          <a:bodyPr wrap="square" rtlCol="0">
            <a:noAutofit/>
          </a:bodyPr>
          <a:lstStyle/>
          <a:p>
            <a:pPr>
              <a:lnSpc>
                <a:spcPct val="150000"/>
              </a:lnSpc>
            </a:pPr>
            <a:r>
              <a:rPr lang="en-US" altLang="zh-CN" sz="3200" dirty="0">
                <a:latin typeface="微软雅黑" panose="020B0503020204020204" pitchFamily="34" charset="-122"/>
                <a:ea typeface="微软雅黑" panose="020B0503020204020204" pitchFamily="34" charset="-122"/>
              </a:rPr>
              <a:t>5.1 </a:t>
            </a:r>
            <a:r>
              <a:rPr lang="zh-CN" altLang="en-US" sz="3200" dirty="0">
                <a:latin typeface="微软雅黑" panose="020B0503020204020204" pitchFamily="34" charset="-122"/>
                <a:ea typeface="微软雅黑" panose="020B0503020204020204" pitchFamily="34" charset="-122"/>
              </a:rPr>
              <a:t>网络优化</a:t>
            </a:r>
            <a:endParaRPr lang="en-US" altLang="zh-CN" sz="3200" dirty="0">
              <a:latin typeface="微软雅黑" panose="020B0503020204020204" pitchFamily="34" charset="-122"/>
              <a:ea typeface="微软雅黑" panose="020B0503020204020204" pitchFamily="34" charset="-122"/>
            </a:endParaRPr>
          </a:p>
          <a:p>
            <a:pPr>
              <a:lnSpc>
                <a:spcPct val="150000"/>
              </a:lnSpc>
            </a:pPr>
            <a:r>
              <a:rPr lang="en-US" altLang="zh-CN" sz="3200" dirty="0">
                <a:latin typeface="微软雅黑" panose="020B0503020204020204" pitchFamily="34" charset="-122"/>
                <a:ea typeface="微软雅黑" panose="020B0503020204020204" pitchFamily="34" charset="-122"/>
              </a:rPr>
              <a:t>5.2 </a:t>
            </a:r>
            <a:r>
              <a:rPr lang="zh-CN" altLang="en-US" sz="3200" dirty="0">
                <a:latin typeface="微软雅黑" panose="020B0503020204020204" pitchFamily="34" charset="-122"/>
                <a:ea typeface="微软雅黑" panose="020B0503020204020204" pitchFamily="34" charset="-122"/>
              </a:rPr>
              <a:t>小批量梯度下降</a:t>
            </a:r>
            <a:endParaRPr lang="en-US" altLang="zh-CN" sz="3200" dirty="0">
              <a:latin typeface="微软雅黑" panose="020B0503020204020204" pitchFamily="34" charset="-122"/>
              <a:ea typeface="微软雅黑" panose="020B0503020204020204" pitchFamily="34" charset="-122"/>
            </a:endParaRPr>
          </a:p>
          <a:p>
            <a:pPr>
              <a:lnSpc>
                <a:spcPct val="150000"/>
              </a:lnSpc>
            </a:pPr>
            <a:r>
              <a:rPr lang="en-US" altLang="zh-CN" sz="3200" dirty="0">
                <a:latin typeface="微软雅黑" panose="020B0503020204020204" pitchFamily="34" charset="-122"/>
                <a:ea typeface="微软雅黑" panose="020B0503020204020204" pitchFamily="34" charset="-122"/>
              </a:rPr>
              <a:t>5.3 </a:t>
            </a:r>
            <a:r>
              <a:rPr lang="zh-CN" altLang="en-US" sz="3200" dirty="0">
                <a:latin typeface="微软雅黑" panose="020B0503020204020204" pitchFamily="34" charset="-122"/>
                <a:ea typeface="微软雅黑" panose="020B0503020204020204" pitchFamily="34" charset="-122"/>
              </a:rPr>
              <a:t>学习率与梯度优化</a:t>
            </a:r>
            <a:endParaRPr lang="en-US" altLang="zh-CN" sz="3200" dirty="0">
              <a:latin typeface="微软雅黑" panose="020B0503020204020204" pitchFamily="34" charset="-122"/>
              <a:ea typeface="微软雅黑" panose="020B0503020204020204" pitchFamily="34" charset="-122"/>
            </a:endParaRPr>
          </a:p>
          <a:p>
            <a:pPr>
              <a:lnSpc>
                <a:spcPct val="150000"/>
              </a:lnSpc>
            </a:pPr>
            <a:r>
              <a:rPr lang="en-US" altLang="zh-CN" sz="3200" dirty="0">
                <a:latin typeface="微软雅黑" panose="020B0503020204020204" pitchFamily="34" charset="-122"/>
                <a:ea typeface="微软雅黑" panose="020B0503020204020204" pitchFamily="34" charset="-122"/>
              </a:rPr>
              <a:t>5.4 </a:t>
            </a:r>
            <a:r>
              <a:rPr lang="zh-CN" altLang="en-US" sz="3200" dirty="0">
                <a:latin typeface="微软雅黑" panose="020B0503020204020204" pitchFamily="34" charset="-122"/>
                <a:ea typeface="微软雅黑" panose="020B0503020204020204" pitchFamily="34" charset="-122"/>
              </a:rPr>
              <a:t>参数初始化与数据预处理</a:t>
            </a:r>
            <a:endParaRPr lang="en-US" altLang="zh-CN" sz="3200" dirty="0">
              <a:latin typeface="微软雅黑" panose="020B0503020204020204" pitchFamily="34" charset="-122"/>
              <a:ea typeface="微软雅黑" panose="020B0503020204020204" pitchFamily="34" charset="-122"/>
            </a:endParaRPr>
          </a:p>
          <a:p>
            <a:pPr>
              <a:lnSpc>
                <a:spcPct val="150000"/>
              </a:lnSpc>
            </a:pPr>
            <a:r>
              <a:rPr lang="en-US" altLang="zh-CN" sz="3200" dirty="0">
                <a:latin typeface="微软雅黑" panose="020B0503020204020204" pitchFamily="34" charset="-122"/>
                <a:ea typeface="微软雅黑" panose="020B0503020204020204" pitchFamily="34" charset="-122"/>
              </a:rPr>
              <a:t>5.5 </a:t>
            </a:r>
            <a:r>
              <a:rPr lang="zh-CN" altLang="en-US" sz="3200" dirty="0">
                <a:latin typeface="微软雅黑" panose="020B0503020204020204" pitchFamily="34" charset="-122"/>
                <a:ea typeface="微软雅黑" panose="020B0503020204020204" pitchFamily="34" charset="-122"/>
              </a:rPr>
              <a:t>逐层归一化</a:t>
            </a:r>
            <a:endParaRPr lang="en-US" altLang="zh-CN" sz="3200" dirty="0">
              <a:latin typeface="微软雅黑" panose="020B0503020204020204" pitchFamily="34" charset="-122"/>
              <a:ea typeface="微软雅黑" panose="020B0503020204020204" pitchFamily="34" charset="-122"/>
            </a:endParaRPr>
          </a:p>
          <a:p>
            <a:pPr>
              <a:lnSpc>
                <a:spcPct val="150000"/>
              </a:lnSpc>
            </a:pPr>
            <a:r>
              <a:rPr lang="en-US" altLang="zh-CN" sz="3200" dirty="0">
                <a:solidFill>
                  <a:srgbClr val="0000FF"/>
                </a:solidFill>
                <a:latin typeface="微软雅黑" panose="020B0503020204020204" pitchFamily="34" charset="-122"/>
                <a:ea typeface="微软雅黑" panose="020B0503020204020204" pitchFamily="34" charset="-122"/>
              </a:rPr>
              <a:t>5.6 </a:t>
            </a:r>
            <a:r>
              <a:rPr lang="zh-CN" altLang="en-US" sz="3200" dirty="0">
                <a:solidFill>
                  <a:srgbClr val="0000FF"/>
                </a:solidFill>
                <a:latin typeface="微软雅黑" panose="020B0503020204020204" pitchFamily="34" charset="-122"/>
                <a:ea typeface="微软雅黑" panose="020B0503020204020204" pitchFamily="34" charset="-122"/>
              </a:rPr>
              <a:t>超参数优化</a:t>
            </a:r>
            <a:endParaRPr lang="zh-CN" altLang="en-US" sz="3200" dirty="0">
              <a:solidFill>
                <a:srgbClr val="0000FF"/>
              </a:solidFill>
              <a:latin typeface="微软雅黑" panose="020B0503020204020204" pitchFamily="34" charset="-122"/>
              <a:ea typeface="微软雅黑" panose="020B0503020204020204" pitchFamily="34" charset="-122"/>
            </a:endParaRPr>
          </a:p>
          <a:p>
            <a:pPr>
              <a:lnSpc>
                <a:spcPct val="150000"/>
              </a:lnSpc>
            </a:pPr>
            <a:r>
              <a:rPr lang="en-US" altLang="zh-CN" sz="3200" dirty="0">
                <a:latin typeface="微软雅黑" panose="020B0503020204020204" pitchFamily="34" charset="-122"/>
                <a:ea typeface="微软雅黑" panose="020B0503020204020204" pitchFamily="34" charset="-122"/>
              </a:rPr>
              <a:t>5.7 </a:t>
            </a:r>
            <a:r>
              <a:rPr lang="zh-CN" altLang="en-US" sz="3200" dirty="0">
                <a:latin typeface="微软雅黑" panose="020B0503020204020204" pitchFamily="34" charset="-122"/>
                <a:ea typeface="微软雅黑" panose="020B0503020204020204" pitchFamily="34" charset="-122"/>
              </a:rPr>
              <a:t>过拟合与正则化</a:t>
            </a:r>
            <a:endParaRPr lang="zh-CN" altLang="en-US" sz="3200" dirty="0">
              <a:latin typeface="微软雅黑" panose="020B0503020204020204" pitchFamily="34" charset="-122"/>
              <a:ea typeface="微软雅黑" panose="020B0503020204020204" pitchFamily="34" charset="-122"/>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777846" y="118538"/>
            <a:ext cx="11157480" cy="523220"/>
          </a:xfrm>
          <a:prstGeom prst="rect">
            <a:avLst/>
          </a:prstGeom>
          <a:noFill/>
        </p:spPr>
        <p:txBody>
          <a:bodyPr wrap="square" rtlCol="0">
            <a:spAutoFit/>
          </a:bodyPr>
          <a:lstStyle/>
          <a:p>
            <a:r>
              <a:rPr lang="en-US" altLang="zh-CN" sz="2800" b="1" dirty="0">
                <a:solidFill>
                  <a:srgbClr val="000000"/>
                </a:solidFill>
                <a:latin typeface="微软雅黑" panose="020B0503020204020204" pitchFamily="34" charset="-122"/>
                <a:ea typeface="微软雅黑" panose="020B0503020204020204" pitchFamily="34" charset="-122"/>
              </a:rPr>
              <a:t>5.6 </a:t>
            </a:r>
            <a:r>
              <a:rPr lang="zh-CN" altLang="en-US" sz="2800" b="1" dirty="0">
                <a:solidFill>
                  <a:srgbClr val="000000"/>
                </a:solidFill>
                <a:latin typeface="微软雅黑" panose="020B0503020204020204" pitchFamily="34" charset="-122"/>
                <a:ea typeface="微软雅黑" panose="020B0503020204020204" pitchFamily="34" charset="-122"/>
              </a:rPr>
              <a:t>超参数优化</a:t>
            </a:r>
            <a:endParaRPr lang="zh-CN" altLang="en-US" sz="2800" b="1" dirty="0">
              <a:solidFill>
                <a:srgbClr val="000000"/>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31891" y="794159"/>
            <a:ext cx="9401535" cy="2614756"/>
          </a:xfrm>
          <a:prstGeom prst="rect">
            <a:avLst/>
          </a:prstGeom>
          <a:noFill/>
        </p:spPr>
        <p:txBody>
          <a:bodyPr wrap="square" rtlCol="0">
            <a:noAutofit/>
          </a:bodyPr>
          <a:lstStyle/>
          <a:p>
            <a:pPr>
              <a:lnSpc>
                <a:spcPct val="150000"/>
              </a:lnSpc>
            </a:pPr>
            <a:r>
              <a:rPr lang="zh-CN" altLang="en-US" sz="3200" dirty="0">
                <a:solidFill>
                  <a:srgbClr val="0000FF"/>
                </a:solidFill>
                <a:latin typeface="微软雅黑" panose="020B0503020204020204" pitchFamily="34" charset="-122"/>
                <a:ea typeface="微软雅黑" panose="020B0503020204020204" pitchFamily="34" charset="-122"/>
              </a:rPr>
              <a:t>神经网络中的超参数：</a:t>
            </a:r>
            <a:endParaRPr lang="zh-CN" altLang="en-US" sz="3200" dirty="0">
              <a:solidFill>
                <a:srgbClr val="0000FF"/>
              </a:solidFill>
              <a:latin typeface="微软雅黑" panose="020B0503020204020204" pitchFamily="34" charset="-122"/>
              <a:ea typeface="微软雅黑" panose="020B0503020204020204" pitchFamily="34" charset="-122"/>
            </a:endParaRPr>
          </a:p>
          <a:p>
            <a:pPr>
              <a:lnSpc>
                <a:spcPct val="150000"/>
              </a:lnSpc>
            </a:pPr>
            <a:endParaRPr lang="zh-CN" altLang="en-US" sz="2800" dirty="0">
              <a:solidFill>
                <a:srgbClr val="000000"/>
              </a:solidFill>
              <a:latin typeface="微软雅黑" panose="020B0503020204020204" pitchFamily="34" charset="-122"/>
              <a:ea typeface="微软雅黑" panose="020B0503020204020204" pitchFamily="34" charset="-122"/>
            </a:endParaRPr>
          </a:p>
          <a:p>
            <a:pPr>
              <a:lnSpc>
                <a:spcPct val="150000"/>
              </a:lnSpc>
            </a:pPr>
            <a:endParaRPr lang="zh-CN" altLang="en-US" sz="3200" dirty="0">
              <a:solidFill>
                <a:srgbClr val="000000"/>
              </a:solidFill>
              <a:latin typeface="微软雅黑" panose="020B0503020204020204" pitchFamily="34" charset="-122"/>
              <a:ea typeface="微软雅黑" panose="020B0503020204020204" pitchFamily="34" charset="-122"/>
            </a:endParaRPr>
          </a:p>
          <a:p>
            <a:pPr>
              <a:lnSpc>
                <a:spcPct val="150000"/>
              </a:lnSpc>
            </a:pPr>
            <a:endParaRPr lang="en-US" altLang="zh-CN" sz="3200" dirty="0">
              <a:solidFill>
                <a:srgbClr val="000000"/>
              </a:solidFill>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sp>
            <p:nvSpPr>
              <p:cNvPr id="4" name="文本框 3"/>
              <p:cNvSpPr txBox="1"/>
              <p:nvPr/>
            </p:nvSpPr>
            <p:spPr>
              <a:xfrm>
                <a:off x="0" y="1486697"/>
                <a:ext cx="12065000" cy="1474548"/>
              </a:xfrm>
              <a:prstGeom prst="rect">
                <a:avLst/>
              </a:prstGeom>
              <a:noFill/>
            </p:spPr>
            <p:txBody>
              <a:bodyPr wrap="square" rtlCol="0">
                <a:noAutofit/>
              </a:bodyPr>
              <a:lstStyle/>
              <a:p>
                <a:pPr marL="457200" indent="-457200">
                  <a:lnSpc>
                    <a:spcPct val="150000"/>
                  </a:lnSpc>
                  <a:buFont typeface="Wingdings" panose="05000000000000000000" pitchFamily="2" charset="2"/>
                  <a:buChar char="Ø"/>
                </a:pPr>
                <a14:m>
                  <m:oMath xmlns:m="http://schemas.openxmlformats.org/officeDocument/2006/math">
                    <m:r>
                      <a:rPr lang="zh-CN" altLang="en-US" sz="2800" i="1" smtClean="0">
                        <a:solidFill>
                          <a:schemeClr val="tx1"/>
                        </a:solidFill>
                        <a:latin typeface="Cambria Math" panose="02040503050406030204" pitchFamily="18" charset="0"/>
                        <a:ea typeface="微软雅黑" panose="020B0503020204020204" pitchFamily="34" charset="-122"/>
                      </a:rPr>
                      <m:t>层数</m:t>
                    </m:r>
                  </m:oMath>
                </a14:m>
                <a:r>
                  <a:rPr lang="zh-CN" altLang="en-US" sz="2800" dirty="0">
                    <a:solidFill>
                      <a:schemeClr val="tx1"/>
                    </a:solidFill>
                    <a:latin typeface="微软雅黑" panose="020B0503020204020204" pitchFamily="34" charset="-122"/>
                    <a:ea typeface="微软雅黑" panose="020B0503020204020204" pitchFamily="34" charset="-122"/>
                  </a:rPr>
                  <a:t>、</a:t>
                </a:r>
                <a:r>
                  <a:rPr lang="zh-CN" altLang="en-US" sz="2800" dirty="0">
                    <a:latin typeface="微软雅黑" panose="020B0503020204020204" pitchFamily="34" charset="-122"/>
                    <a:ea typeface="微软雅黑" panose="020B0503020204020204" pitchFamily="34" charset="-122"/>
                  </a:rPr>
                  <a:t>每层神经元个数、激活函数、学习率（各优化算法中包含的参数）、正则化系数、</a:t>
                </a:r>
                <a:r>
                  <a:rPr lang="en-US" altLang="zh-CN" sz="2800" dirty="0">
                    <a:latin typeface="微软雅黑" panose="020B0503020204020204" pitchFamily="34" charset="-122"/>
                    <a:ea typeface="微软雅黑" panose="020B0503020204020204" pitchFamily="34" charset="-122"/>
                  </a:rPr>
                  <a:t>mini-batch </a:t>
                </a:r>
                <a:r>
                  <a:rPr lang="zh-CN" altLang="en-US" sz="2800" dirty="0">
                    <a:latin typeface="微软雅黑" panose="020B0503020204020204" pitchFamily="34" charset="-122"/>
                    <a:ea typeface="微软雅黑" panose="020B0503020204020204" pitchFamily="34" charset="-122"/>
                  </a:rPr>
                  <a:t>大小</a:t>
                </a:r>
                <a:endParaRPr lang="zh-CN" altLang="en-US" sz="2800" dirty="0">
                  <a:latin typeface="微软雅黑" panose="020B0503020204020204" pitchFamily="34" charset="-122"/>
                  <a:ea typeface="微软雅黑" panose="020B0503020204020204" pitchFamily="34" charset="-122"/>
                </a:endParaRPr>
              </a:p>
              <a:p>
                <a:pPr marL="457200" indent="-457200">
                  <a:lnSpc>
                    <a:spcPct val="150000"/>
                  </a:lnSpc>
                  <a:buFont typeface="Wingdings" panose="05000000000000000000" pitchFamily="2" charset="2"/>
                  <a:buChar char="Ø"/>
                </a:pPr>
                <a:endParaRPr lang="zh-CN" altLang="en-US" sz="2800" dirty="0">
                  <a:latin typeface="微软雅黑" panose="020B0503020204020204" pitchFamily="34" charset="-122"/>
                  <a:ea typeface="微软雅黑" panose="020B0503020204020204" pitchFamily="34" charset="-122"/>
                </a:endParaRPr>
              </a:p>
              <a:p>
                <a:pPr marL="457200" indent="-457200">
                  <a:lnSpc>
                    <a:spcPct val="150000"/>
                  </a:lnSpc>
                  <a:buFont typeface="Wingdings" panose="05000000000000000000" pitchFamily="2" charset="2"/>
                  <a:buChar char="Ø"/>
                </a:pPr>
                <a:endParaRPr lang="zh-CN" altLang="en-US" sz="2800" dirty="0">
                  <a:solidFill>
                    <a:schemeClr val="tx1"/>
                  </a:solidFill>
                  <a:latin typeface="微软雅黑" panose="020B0503020204020204" pitchFamily="34" charset="-122"/>
                  <a:ea typeface="微软雅黑" panose="020B0503020204020204" pitchFamily="34" charset="-122"/>
                </a:endParaRPr>
              </a:p>
              <a:p>
                <a:pPr>
                  <a:lnSpc>
                    <a:spcPct val="150000"/>
                  </a:lnSpc>
                </a:pPr>
                <a:endParaRPr lang="zh-CN" altLang="en-US" sz="3200" dirty="0">
                  <a:solidFill>
                    <a:srgbClr val="000000"/>
                  </a:solidFill>
                  <a:latin typeface="微软雅黑" panose="020B0503020204020204" pitchFamily="34" charset="-122"/>
                  <a:ea typeface="微软雅黑" panose="020B0503020204020204" pitchFamily="34" charset="-122"/>
                </a:endParaRPr>
              </a:p>
              <a:p>
                <a:pPr>
                  <a:lnSpc>
                    <a:spcPct val="150000"/>
                  </a:lnSpc>
                </a:pPr>
                <a:endParaRPr lang="en-US" altLang="zh-CN" sz="3200" dirty="0">
                  <a:solidFill>
                    <a:srgbClr val="000000"/>
                  </a:solidFill>
                  <a:latin typeface="微软雅黑" panose="020B0503020204020204" pitchFamily="34" charset="-122"/>
                  <a:ea typeface="微软雅黑" panose="020B0503020204020204" pitchFamily="34" charset="-122"/>
                </a:endParaRPr>
              </a:p>
            </p:txBody>
          </p:sp>
        </mc:Choice>
        <mc:Fallback>
          <p:sp>
            <p:nvSpPr>
              <p:cNvPr id="4" name="文本框 3"/>
              <p:cNvSpPr txBox="1">
                <a:spLocks noRot="1" noChangeAspect="1" noMove="1" noResize="1" noEditPoints="1" noAdjustHandles="1" noChangeArrowheads="1" noChangeShapeType="1" noTextEdit="1"/>
              </p:cNvSpPr>
              <p:nvPr/>
            </p:nvSpPr>
            <p:spPr>
              <a:xfrm>
                <a:off x="0" y="1486697"/>
                <a:ext cx="12065000" cy="1474548"/>
              </a:xfrm>
              <a:prstGeom prst="rect">
                <a:avLst/>
              </a:prstGeom>
              <a:blipFill rotWithShape="1">
                <a:blip r:embed="rId1"/>
                <a:stretch>
                  <a:fillRect t="-11" r="-1811" b="-191963"/>
                </a:stretch>
              </a:blipFill>
            </p:spPr>
            <p:txBody>
              <a:bodyPr/>
              <a:lstStyle/>
              <a:p>
                <a:r>
                  <a:rPr lang="zh-CN" altLang="en-US">
                    <a:noFill/>
                  </a:rPr>
                  <a:t> </a:t>
                </a:r>
              </a:p>
            </p:txBody>
          </p:sp>
        </mc:Fallback>
      </mc:AlternateContent>
      <p:sp>
        <p:nvSpPr>
          <p:cNvPr id="7" name="文本框 6"/>
          <p:cNvSpPr txBox="1"/>
          <p:nvPr/>
        </p:nvSpPr>
        <p:spPr>
          <a:xfrm>
            <a:off x="31890" y="2879352"/>
            <a:ext cx="9401535" cy="2614756"/>
          </a:xfrm>
          <a:prstGeom prst="rect">
            <a:avLst/>
          </a:prstGeom>
          <a:noFill/>
        </p:spPr>
        <p:txBody>
          <a:bodyPr wrap="square" rtlCol="0">
            <a:noAutofit/>
          </a:bodyPr>
          <a:lstStyle/>
          <a:p>
            <a:pPr>
              <a:lnSpc>
                <a:spcPct val="150000"/>
              </a:lnSpc>
            </a:pPr>
            <a:r>
              <a:rPr lang="zh-CN" altLang="en-US" sz="3200" dirty="0">
                <a:solidFill>
                  <a:srgbClr val="0000FF"/>
                </a:solidFill>
                <a:latin typeface="微软雅黑" panose="020B0503020204020204" pitchFamily="34" charset="-122"/>
                <a:ea typeface="微软雅黑" panose="020B0503020204020204" pitchFamily="34" charset="-122"/>
              </a:rPr>
              <a:t>优化难点：</a:t>
            </a:r>
            <a:endParaRPr lang="zh-CN" altLang="en-US" sz="3200" dirty="0">
              <a:solidFill>
                <a:srgbClr val="0000FF"/>
              </a:solidFill>
              <a:latin typeface="微软雅黑" panose="020B0503020204020204" pitchFamily="34" charset="-122"/>
              <a:ea typeface="微软雅黑" panose="020B0503020204020204" pitchFamily="34" charset="-122"/>
            </a:endParaRPr>
          </a:p>
          <a:p>
            <a:pPr>
              <a:lnSpc>
                <a:spcPct val="150000"/>
              </a:lnSpc>
            </a:pPr>
            <a:endParaRPr lang="zh-CN" altLang="en-US" sz="2800" dirty="0">
              <a:solidFill>
                <a:srgbClr val="000000"/>
              </a:solidFill>
              <a:latin typeface="微软雅黑" panose="020B0503020204020204" pitchFamily="34" charset="-122"/>
              <a:ea typeface="微软雅黑" panose="020B0503020204020204" pitchFamily="34" charset="-122"/>
            </a:endParaRPr>
          </a:p>
          <a:p>
            <a:pPr>
              <a:lnSpc>
                <a:spcPct val="150000"/>
              </a:lnSpc>
            </a:pPr>
            <a:endParaRPr lang="zh-CN" altLang="en-US" sz="3200" dirty="0">
              <a:solidFill>
                <a:srgbClr val="000000"/>
              </a:solidFill>
              <a:latin typeface="微软雅黑" panose="020B0503020204020204" pitchFamily="34" charset="-122"/>
              <a:ea typeface="微软雅黑" panose="020B0503020204020204" pitchFamily="34" charset="-122"/>
            </a:endParaRPr>
          </a:p>
          <a:p>
            <a:pPr>
              <a:lnSpc>
                <a:spcPct val="150000"/>
              </a:lnSpc>
            </a:pPr>
            <a:endParaRPr lang="en-US" altLang="zh-CN" sz="3200" dirty="0">
              <a:solidFill>
                <a:srgbClr val="000000"/>
              </a:solidFill>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sp>
            <p:nvSpPr>
              <p:cNvPr id="8" name="文本框 7"/>
              <p:cNvSpPr txBox="1"/>
              <p:nvPr/>
            </p:nvSpPr>
            <p:spPr>
              <a:xfrm>
                <a:off x="31889" y="3561316"/>
                <a:ext cx="10785834" cy="1353584"/>
              </a:xfrm>
              <a:prstGeom prst="rect">
                <a:avLst/>
              </a:prstGeom>
              <a:noFill/>
            </p:spPr>
            <p:txBody>
              <a:bodyPr wrap="square" rtlCol="0">
                <a:noAutofit/>
              </a:bodyPr>
              <a:lstStyle/>
              <a:p>
                <a:pPr marL="457200" indent="-457200">
                  <a:lnSpc>
                    <a:spcPct val="150000"/>
                  </a:lnSpc>
                  <a:buFont typeface="Wingdings" panose="05000000000000000000" pitchFamily="2" charset="2"/>
                  <a:buChar char="Ø"/>
                </a:pPr>
                <a14:m>
                  <m:oMath xmlns:m="http://schemas.openxmlformats.org/officeDocument/2006/math">
                    <m:r>
                      <a:rPr lang="zh-CN" altLang="en-US" sz="2800" i="1" smtClean="0">
                        <a:latin typeface="Cambria Math" panose="02040503050406030204" pitchFamily="18" charset="0"/>
                        <a:ea typeface="微软雅黑" panose="020B0503020204020204" pitchFamily="34" charset="-122"/>
                      </a:rPr>
                      <m:t>超参数优化是一个组合优化</m:t>
                    </m:r>
                    <m:r>
                      <a:rPr lang="zh-CN" altLang="en-US" sz="2800" i="1">
                        <a:latin typeface="Cambria Math" panose="02040503050406030204" pitchFamily="18" charset="0"/>
                        <a:ea typeface="微软雅黑" panose="020B0503020204020204" pitchFamily="34" charset="-122"/>
                      </a:rPr>
                      <m:t>问题</m:t>
                    </m:r>
                  </m:oMath>
                </a14:m>
                <a:r>
                  <a:rPr lang="zh-CN" altLang="en-US" sz="2800" dirty="0">
                    <a:latin typeface="微软雅黑" panose="020B0503020204020204" pitchFamily="34" charset="-122"/>
                    <a:ea typeface="微软雅黑" panose="020B0503020204020204" pitchFamily="34" charset="-122"/>
                  </a:rPr>
                  <a:t>：无法像用</a:t>
                </a:r>
                <a:r>
                  <a:rPr lang="en-US" altLang="zh-CN" sz="2800" dirty="0">
                    <a:latin typeface="微软雅黑" panose="020B0503020204020204" pitchFamily="34" charset="-122"/>
                    <a:ea typeface="微软雅黑" panose="020B0503020204020204" pitchFamily="34" charset="-122"/>
                  </a:rPr>
                  <a:t>GD</a:t>
                </a:r>
                <a:r>
                  <a:rPr lang="zh-CN" altLang="en-US" sz="2800" dirty="0">
                    <a:latin typeface="微软雅黑" panose="020B0503020204020204" pitchFamily="34" charset="-122"/>
                    <a:ea typeface="微软雅黑" panose="020B0503020204020204" pitchFamily="34" charset="-122"/>
                  </a:rPr>
                  <a:t>来优化</a:t>
                </a:r>
                <a:endParaRPr lang="en-US" altLang="zh-CN" sz="2800" dirty="0">
                  <a:latin typeface="微软雅黑" panose="020B0503020204020204" pitchFamily="34" charset="-122"/>
                  <a:ea typeface="微软雅黑" panose="020B0503020204020204" pitchFamily="34" charset="-122"/>
                </a:endParaRPr>
              </a:p>
              <a:p>
                <a:pPr marL="457200" indent="-457200">
                  <a:lnSpc>
                    <a:spcPct val="150000"/>
                  </a:lnSpc>
                  <a:buFont typeface="Wingdings" panose="05000000000000000000" pitchFamily="2" charset="2"/>
                  <a:buChar char="Ø"/>
                </a:pPr>
                <a:r>
                  <a:rPr lang="zh-CN" altLang="en-US" sz="2800" dirty="0">
                    <a:latin typeface="微软雅黑" panose="020B0503020204020204" pitchFamily="34" charset="-122"/>
                    <a:ea typeface="微软雅黑" panose="020B0503020204020204" pitchFamily="34" charset="-122"/>
                  </a:rPr>
                  <a:t>评估一组超参数配置的时间代价非常高</a:t>
                </a:r>
                <a:endParaRPr lang="en-US" altLang="zh-CN" sz="2800" dirty="0">
                  <a:latin typeface="微软雅黑" panose="020B0503020204020204" pitchFamily="34" charset="-122"/>
                  <a:ea typeface="微软雅黑" panose="020B0503020204020204" pitchFamily="34" charset="-122"/>
                </a:endParaRPr>
              </a:p>
              <a:p>
                <a:pPr>
                  <a:lnSpc>
                    <a:spcPct val="150000"/>
                  </a:lnSpc>
                </a:pPr>
                <a:endParaRPr lang="zh-CN" altLang="en-US" sz="2800" dirty="0">
                  <a:latin typeface="微软雅黑" panose="020B0503020204020204" pitchFamily="34" charset="-122"/>
                  <a:ea typeface="微软雅黑" panose="020B0503020204020204" pitchFamily="34" charset="-122"/>
                </a:endParaRPr>
              </a:p>
              <a:p>
                <a:pPr marL="457200" indent="-457200">
                  <a:lnSpc>
                    <a:spcPct val="150000"/>
                  </a:lnSpc>
                  <a:buFont typeface="Wingdings" panose="05000000000000000000" pitchFamily="2" charset="2"/>
                  <a:buChar char="Ø"/>
                </a:pPr>
                <a:endParaRPr lang="zh-CN" altLang="en-US" sz="2800" dirty="0">
                  <a:solidFill>
                    <a:schemeClr val="tx1"/>
                  </a:solidFill>
                  <a:latin typeface="微软雅黑" panose="020B0503020204020204" pitchFamily="34" charset="-122"/>
                  <a:ea typeface="微软雅黑" panose="020B0503020204020204" pitchFamily="34" charset="-122"/>
                </a:endParaRPr>
              </a:p>
              <a:p>
                <a:pPr>
                  <a:lnSpc>
                    <a:spcPct val="150000"/>
                  </a:lnSpc>
                </a:pPr>
                <a:endParaRPr lang="zh-CN" altLang="en-US" sz="3200" dirty="0">
                  <a:solidFill>
                    <a:srgbClr val="000000"/>
                  </a:solidFill>
                  <a:latin typeface="微软雅黑" panose="020B0503020204020204" pitchFamily="34" charset="-122"/>
                  <a:ea typeface="微软雅黑" panose="020B0503020204020204" pitchFamily="34" charset="-122"/>
                </a:endParaRPr>
              </a:p>
              <a:p>
                <a:pPr>
                  <a:lnSpc>
                    <a:spcPct val="150000"/>
                  </a:lnSpc>
                </a:pPr>
                <a:endParaRPr lang="en-US" altLang="zh-CN" sz="3200" dirty="0">
                  <a:solidFill>
                    <a:srgbClr val="000000"/>
                  </a:solidFill>
                  <a:latin typeface="微软雅黑" panose="020B0503020204020204" pitchFamily="34" charset="-122"/>
                  <a:ea typeface="微软雅黑" panose="020B0503020204020204" pitchFamily="34" charset="-122"/>
                </a:endParaRPr>
              </a:p>
            </p:txBody>
          </p:sp>
        </mc:Choice>
        <mc:Fallback>
          <p:sp>
            <p:nvSpPr>
              <p:cNvPr id="8" name="文本框 7"/>
              <p:cNvSpPr txBox="1">
                <a:spLocks noRot="1" noChangeAspect="1" noMove="1" noResize="1" noEditPoints="1" noAdjustHandles="1" noChangeArrowheads="1" noChangeShapeType="1" noTextEdit="1"/>
              </p:cNvSpPr>
              <p:nvPr/>
            </p:nvSpPr>
            <p:spPr>
              <a:xfrm>
                <a:off x="31889" y="3561316"/>
                <a:ext cx="10785834" cy="1353584"/>
              </a:xfrm>
              <a:prstGeom prst="rect">
                <a:avLst/>
              </a:prstGeom>
              <a:blipFill rotWithShape="1">
                <a:blip r:embed="rId2"/>
                <a:stretch>
                  <a:fillRect l="-1" t="-17" r="5" b="-218049"/>
                </a:stretch>
              </a:blipFill>
            </p:spPr>
            <p:txBody>
              <a:bodyPr/>
              <a:lstStyle/>
              <a:p>
                <a:r>
                  <a:rPr lang="zh-CN" altLang="en-US">
                    <a:noFill/>
                  </a:rPr>
                  <a:t> </a:t>
                </a:r>
              </a:p>
            </p:txBody>
          </p:sp>
        </mc:Fallback>
      </mc:AlternateContent>
      <p:sp>
        <p:nvSpPr>
          <p:cNvPr id="9" name="文本框 8"/>
          <p:cNvSpPr txBox="1"/>
          <p:nvPr/>
        </p:nvSpPr>
        <p:spPr>
          <a:xfrm>
            <a:off x="31888" y="4914900"/>
            <a:ext cx="9401535" cy="517907"/>
          </a:xfrm>
          <a:prstGeom prst="rect">
            <a:avLst/>
          </a:prstGeom>
          <a:noFill/>
        </p:spPr>
        <p:txBody>
          <a:bodyPr wrap="square" rtlCol="0">
            <a:noAutofit/>
          </a:bodyPr>
          <a:lstStyle/>
          <a:p>
            <a:pPr>
              <a:lnSpc>
                <a:spcPct val="150000"/>
              </a:lnSpc>
            </a:pPr>
            <a:r>
              <a:rPr lang="zh-CN" altLang="en-US" sz="3200" dirty="0">
                <a:solidFill>
                  <a:srgbClr val="0000FF"/>
                </a:solidFill>
                <a:latin typeface="微软雅黑" panose="020B0503020204020204" pitchFamily="34" charset="-122"/>
                <a:ea typeface="微软雅黑" panose="020B0503020204020204" pitchFamily="34" charset="-122"/>
              </a:rPr>
              <a:t>优化方法：</a:t>
            </a:r>
            <a:endParaRPr lang="zh-CN" altLang="en-US" sz="3200" dirty="0">
              <a:solidFill>
                <a:srgbClr val="0000FF"/>
              </a:solidFill>
              <a:latin typeface="微软雅黑" panose="020B0503020204020204" pitchFamily="34" charset="-122"/>
              <a:ea typeface="微软雅黑" panose="020B0503020204020204" pitchFamily="34" charset="-122"/>
            </a:endParaRPr>
          </a:p>
          <a:p>
            <a:pPr>
              <a:lnSpc>
                <a:spcPct val="150000"/>
              </a:lnSpc>
            </a:pPr>
            <a:endParaRPr lang="zh-CN" altLang="en-US" sz="2800" dirty="0">
              <a:solidFill>
                <a:srgbClr val="000000"/>
              </a:solidFill>
              <a:latin typeface="微软雅黑" panose="020B0503020204020204" pitchFamily="34" charset="-122"/>
              <a:ea typeface="微软雅黑" panose="020B0503020204020204" pitchFamily="34" charset="-122"/>
            </a:endParaRPr>
          </a:p>
          <a:p>
            <a:pPr>
              <a:lnSpc>
                <a:spcPct val="150000"/>
              </a:lnSpc>
            </a:pPr>
            <a:endParaRPr lang="zh-CN" altLang="en-US" sz="3200" dirty="0">
              <a:solidFill>
                <a:srgbClr val="000000"/>
              </a:solidFill>
              <a:latin typeface="微软雅黑" panose="020B0503020204020204" pitchFamily="34" charset="-122"/>
              <a:ea typeface="微软雅黑" panose="020B0503020204020204" pitchFamily="34" charset="-122"/>
            </a:endParaRPr>
          </a:p>
          <a:p>
            <a:pPr>
              <a:lnSpc>
                <a:spcPct val="150000"/>
              </a:lnSpc>
            </a:pPr>
            <a:endParaRPr lang="en-US" altLang="zh-CN" sz="3200" dirty="0">
              <a:solidFill>
                <a:srgbClr val="000000"/>
              </a:solidFill>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sp>
            <p:nvSpPr>
              <p:cNvPr id="10" name="文本框 9"/>
              <p:cNvSpPr txBox="1"/>
              <p:nvPr/>
            </p:nvSpPr>
            <p:spPr>
              <a:xfrm>
                <a:off x="31889" y="5596646"/>
                <a:ext cx="12445720" cy="1435372"/>
              </a:xfrm>
              <a:prstGeom prst="rect">
                <a:avLst/>
              </a:prstGeom>
              <a:noFill/>
            </p:spPr>
            <p:txBody>
              <a:bodyPr wrap="square" rtlCol="0">
                <a:noAutofit/>
              </a:bodyPr>
              <a:lstStyle/>
              <a:p>
                <a:pPr marL="457200" indent="-457200">
                  <a:lnSpc>
                    <a:spcPct val="150000"/>
                  </a:lnSpc>
                  <a:buFont typeface="Wingdings" panose="05000000000000000000" pitchFamily="2" charset="2"/>
                  <a:buChar char="Ø"/>
                </a:pPr>
                <a14:m>
                  <m:oMath xmlns:m="http://schemas.openxmlformats.org/officeDocument/2006/math">
                    <m:r>
                      <a:rPr lang="zh-CN" altLang="en-US" sz="2800" i="1">
                        <a:latin typeface="Cambria Math" panose="02040503050406030204" pitchFamily="18" charset="0"/>
                        <a:ea typeface="微软雅黑" panose="020B0503020204020204" pitchFamily="34" charset="-122"/>
                      </a:rPr>
                      <m:t>网格</m:t>
                    </m:r>
                  </m:oMath>
                </a14:m>
                <a:r>
                  <a:rPr lang="zh-CN" altLang="en-US" sz="2800" dirty="0">
                    <a:solidFill>
                      <a:schemeClr val="tx1"/>
                    </a:solidFill>
                    <a:latin typeface="微软雅黑" panose="020B0503020204020204" pitchFamily="34" charset="-122"/>
                    <a:ea typeface="微软雅黑" panose="020B0503020204020204" pitchFamily="34" charset="-122"/>
                  </a:rPr>
                  <a:t>搜索、</a:t>
                </a:r>
                <a:r>
                  <a:rPr lang="zh-CN" altLang="en-US" sz="2800" dirty="0">
                    <a:latin typeface="微软雅黑" panose="020B0503020204020204" pitchFamily="34" charset="-122"/>
                    <a:ea typeface="微软雅黑" panose="020B0503020204020204" pitchFamily="34" charset="-122"/>
                  </a:rPr>
                  <a:t>随机搜索、贝叶斯优化、动态资源分配、神经架构搜索</a:t>
                </a:r>
                <a:endParaRPr lang="zh-CN" altLang="en-US" sz="2800" dirty="0">
                  <a:latin typeface="微软雅黑" panose="020B0503020204020204" pitchFamily="34" charset="-122"/>
                  <a:ea typeface="微软雅黑" panose="020B0503020204020204" pitchFamily="34" charset="-122"/>
                </a:endParaRPr>
              </a:p>
              <a:p>
                <a:pPr marL="457200" indent="-457200">
                  <a:lnSpc>
                    <a:spcPct val="150000"/>
                  </a:lnSpc>
                  <a:buFont typeface="Wingdings" panose="05000000000000000000" pitchFamily="2" charset="2"/>
                  <a:buChar char="Ø"/>
                </a:pPr>
                <a:endParaRPr lang="zh-CN" altLang="en-US" sz="2800" dirty="0">
                  <a:latin typeface="微软雅黑" panose="020B0503020204020204" pitchFamily="34" charset="-122"/>
                  <a:ea typeface="微软雅黑" panose="020B0503020204020204" pitchFamily="34" charset="-122"/>
                </a:endParaRPr>
              </a:p>
              <a:p>
                <a:pPr marL="457200" indent="-457200">
                  <a:lnSpc>
                    <a:spcPct val="150000"/>
                  </a:lnSpc>
                  <a:buFont typeface="Wingdings" panose="05000000000000000000" pitchFamily="2" charset="2"/>
                  <a:buChar char="Ø"/>
                </a:pPr>
                <a:endParaRPr lang="zh-CN" altLang="en-US" sz="2800" dirty="0">
                  <a:solidFill>
                    <a:schemeClr val="tx1"/>
                  </a:solidFill>
                  <a:latin typeface="微软雅黑" panose="020B0503020204020204" pitchFamily="34" charset="-122"/>
                  <a:ea typeface="微软雅黑" panose="020B0503020204020204" pitchFamily="34" charset="-122"/>
                </a:endParaRPr>
              </a:p>
              <a:p>
                <a:pPr>
                  <a:lnSpc>
                    <a:spcPct val="150000"/>
                  </a:lnSpc>
                </a:pPr>
                <a:endParaRPr lang="zh-CN" altLang="en-US" sz="3200" dirty="0">
                  <a:solidFill>
                    <a:srgbClr val="000000"/>
                  </a:solidFill>
                  <a:latin typeface="微软雅黑" panose="020B0503020204020204" pitchFamily="34" charset="-122"/>
                  <a:ea typeface="微软雅黑" panose="020B0503020204020204" pitchFamily="34" charset="-122"/>
                </a:endParaRPr>
              </a:p>
              <a:p>
                <a:pPr>
                  <a:lnSpc>
                    <a:spcPct val="150000"/>
                  </a:lnSpc>
                </a:pPr>
                <a:endParaRPr lang="en-US" altLang="zh-CN" sz="3200" dirty="0">
                  <a:solidFill>
                    <a:srgbClr val="000000"/>
                  </a:solidFill>
                  <a:latin typeface="微软雅黑" panose="020B0503020204020204" pitchFamily="34" charset="-122"/>
                  <a:ea typeface="微软雅黑" panose="020B0503020204020204" pitchFamily="34" charset="-122"/>
                </a:endParaRPr>
              </a:p>
            </p:txBody>
          </p:sp>
        </mc:Choice>
        <mc:Fallback>
          <p:sp>
            <p:nvSpPr>
              <p:cNvPr id="10" name="文本框 9"/>
              <p:cNvSpPr txBox="1">
                <a:spLocks noRot="1" noChangeAspect="1" noMove="1" noResize="1" noEditPoints="1" noAdjustHandles="1" noChangeArrowheads="1" noChangeShapeType="1" noTextEdit="1"/>
              </p:cNvSpPr>
              <p:nvPr/>
            </p:nvSpPr>
            <p:spPr>
              <a:xfrm>
                <a:off x="31889" y="5596646"/>
                <a:ext cx="12445720" cy="1435372"/>
              </a:xfrm>
              <a:prstGeom prst="rect">
                <a:avLst/>
              </a:prstGeom>
              <a:blipFill rotWithShape="1">
                <a:blip r:embed="rId3"/>
                <a:stretch>
                  <a:fillRect l="-1" t="-27" r="4" b="-155323"/>
                </a:stretch>
              </a:blipFill>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arn(inVertical)">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barn(inVertical)">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barn(inVertical)">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P spid="8" grpId="0"/>
      <p:bldP spid="10"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777846" y="118538"/>
            <a:ext cx="11157480" cy="523220"/>
          </a:xfrm>
          <a:prstGeom prst="rect">
            <a:avLst/>
          </a:prstGeom>
          <a:noFill/>
        </p:spPr>
        <p:txBody>
          <a:bodyPr wrap="square" rtlCol="0">
            <a:spAutoFit/>
          </a:bodyPr>
          <a:lstStyle/>
          <a:p>
            <a:r>
              <a:rPr lang="zh-CN" altLang="en-US" sz="2800" b="1" dirty="0">
                <a:solidFill>
                  <a:srgbClr val="000000"/>
                </a:solidFill>
                <a:latin typeface="微软雅黑" panose="020B0503020204020204" pitchFamily="34" charset="-122"/>
                <a:ea typeface="微软雅黑" panose="020B0503020204020204" pitchFamily="34" charset="-122"/>
              </a:rPr>
              <a:t>网格搜索</a:t>
            </a:r>
            <a:endParaRPr lang="zh-CN" altLang="en-US" sz="2800" b="1" dirty="0">
              <a:solidFill>
                <a:srgbClr val="000000"/>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258582" y="941245"/>
            <a:ext cx="11674835" cy="1370155"/>
          </a:xfrm>
          <a:prstGeom prst="rect">
            <a:avLst/>
          </a:prstGeom>
          <a:noFill/>
        </p:spPr>
        <p:txBody>
          <a:bodyPr wrap="square" rtlCol="0">
            <a:noAutofit/>
          </a:bodyPr>
          <a:lstStyle/>
          <a:p>
            <a:pPr>
              <a:lnSpc>
                <a:spcPct val="150000"/>
              </a:lnSpc>
            </a:pPr>
            <a:r>
              <a:rPr lang="zh-CN" altLang="en-US" sz="2800" dirty="0">
                <a:solidFill>
                  <a:srgbClr val="0000FF"/>
                </a:solidFill>
                <a:latin typeface="微软雅黑" panose="020B0503020204020204" pitchFamily="34" charset="-122"/>
                <a:ea typeface="微软雅黑" panose="020B0503020204020204" pitchFamily="34" charset="-122"/>
              </a:rPr>
              <a:t>网格搜索（</a:t>
            </a:r>
            <a:r>
              <a:rPr lang="en-US" altLang="zh-CN" sz="2800" dirty="0">
                <a:solidFill>
                  <a:srgbClr val="0000FF"/>
                </a:solidFill>
                <a:latin typeface="微软雅黑" panose="020B0503020204020204" pitchFamily="34" charset="-122"/>
                <a:ea typeface="微软雅黑" panose="020B0503020204020204" pitchFamily="34" charset="-122"/>
              </a:rPr>
              <a:t>Grid Search</a:t>
            </a:r>
            <a:r>
              <a:rPr lang="zh-CN" altLang="en-US" sz="2800" dirty="0">
                <a:solidFill>
                  <a:srgbClr val="0000FF"/>
                </a:solidFill>
                <a:latin typeface="微软雅黑" panose="020B0503020204020204" pitchFamily="34" charset="-122"/>
                <a:ea typeface="微软雅黑" panose="020B0503020204020204" pitchFamily="34" charset="-122"/>
              </a:rPr>
              <a:t>）</a:t>
            </a:r>
            <a:r>
              <a:rPr lang="zh-CN" altLang="en-US" sz="2800" dirty="0">
                <a:latin typeface="微软雅黑" panose="020B0503020204020204" pitchFamily="34" charset="-122"/>
                <a:ea typeface="微软雅黑" panose="020B0503020204020204" pitchFamily="34" charset="-122"/>
              </a:rPr>
              <a:t>是一种通过尝试所有超参数的组合来寻址合适一组超参数配置的方法。</a:t>
            </a:r>
            <a:endParaRPr lang="zh-CN" altLang="en-US" sz="2800" dirty="0">
              <a:latin typeface="微软雅黑" panose="020B0503020204020204" pitchFamily="34" charset="-122"/>
              <a:ea typeface="微软雅黑" panose="020B0503020204020204" pitchFamily="34" charset="-122"/>
            </a:endParaRPr>
          </a:p>
          <a:p>
            <a:pPr>
              <a:lnSpc>
                <a:spcPct val="150000"/>
              </a:lnSpc>
            </a:pPr>
            <a:endParaRPr lang="en-US" altLang="zh-CN" sz="3200" dirty="0">
              <a:solidFill>
                <a:srgbClr val="000000"/>
              </a:solidFill>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sp>
            <p:nvSpPr>
              <p:cNvPr id="5" name="文本框 4"/>
              <p:cNvSpPr txBox="1"/>
              <p:nvPr/>
            </p:nvSpPr>
            <p:spPr>
              <a:xfrm>
                <a:off x="139700" y="2643674"/>
                <a:ext cx="11674835" cy="1370155"/>
              </a:xfrm>
              <a:prstGeom prst="rect">
                <a:avLst/>
              </a:prstGeom>
              <a:noFill/>
            </p:spPr>
            <p:txBody>
              <a:bodyPr wrap="square" rtlCol="0">
                <a:noAutofit/>
              </a:bodyPr>
              <a:lstStyle/>
              <a:p>
                <a:pPr marL="154305" lvl="1" algn="just" fontAlgn="base">
                  <a:spcBef>
                    <a:spcPts val="280"/>
                  </a:spcBef>
                  <a:spcAft>
                    <a:spcPct val="0"/>
                  </a:spcAft>
                  <a:buClr>
                    <a:srgbClr val="EB641B"/>
                  </a:buClr>
                  <a:buSzPct val="76000"/>
                </a:pPr>
                <a:r>
                  <a:rPr lang="zh-CN" altLang="en-US" sz="2800" dirty="0">
                    <a:solidFill>
                      <a:schemeClr val="tx1"/>
                    </a:solidFill>
                    <a:latin typeface="微软雅黑" panose="020B0503020204020204" pitchFamily="34" charset="-122"/>
                    <a:ea typeface="微软雅黑" panose="020B0503020204020204" pitchFamily="34" charset="-122"/>
                  </a:rPr>
                  <a:t>假设总共有</a:t>
                </a:r>
                <a:r>
                  <a:rPr lang="en-US" altLang="zh-CN" sz="2800" dirty="0">
                    <a:solidFill>
                      <a:schemeClr val="tx1"/>
                    </a:solidFill>
                    <a:latin typeface="微软雅黑" panose="020B0503020204020204" pitchFamily="34" charset="-122"/>
                    <a:ea typeface="微软雅黑" panose="020B0503020204020204" pitchFamily="34" charset="-122"/>
                  </a:rPr>
                  <a:t>K </a:t>
                </a:r>
                <a:r>
                  <a:rPr lang="zh-CN" altLang="en-US" sz="2800" dirty="0">
                    <a:solidFill>
                      <a:schemeClr val="tx1"/>
                    </a:solidFill>
                    <a:latin typeface="微软雅黑" panose="020B0503020204020204" pitchFamily="34" charset="-122"/>
                    <a:ea typeface="微软雅黑" panose="020B0503020204020204" pitchFamily="34" charset="-122"/>
                  </a:rPr>
                  <a:t>个超参数，第</a:t>
                </a:r>
                <a:r>
                  <a:rPr lang="en-US" altLang="zh-CN" sz="2800" dirty="0">
                    <a:solidFill>
                      <a:schemeClr val="tx1"/>
                    </a:solidFill>
                    <a:latin typeface="微软雅黑" panose="020B0503020204020204" pitchFamily="34" charset="-122"/>
                    <a:ea typeface="微软雅黑" panose="020B0503020204020204" pitchFamily="34" charset="-122"/>
                  </a:rPr>
                  <a:t>k</a:t>
                </a:r>
                <a:r>
                  <a:rPr lang="zh-CN" altLang="en-US" sz="2800" dirty="0">
                    <a:solidFill>
                      <a:schemeClr val="tx1"/>
                    </a:solidFill>
                    <a:latin typeface="微软雅黑" panose="020B0503020204020204" pitchFamily="34" charset="-122"/>
                    <a:ea typeface="微软雅黑" panose="020B0503020204020204" pitchFamily="34" charset="-122"/>
                  </a:rPr>
                  <a:t>个超参数的可以取</a:t>
                </a:r>
                <a14:m>
                  <m:oMath xmlns:m="http://schemas.openxmlformats.org/officeDocument/2006/math">
                    <m:sSub>
                      <m:sSubPr>
                        <m:ctrlPr>
                          <a:rPr lang="en-US" altLang="zh-CN" sz="2800" i="1" dirty="0">
                            <a:solidFill>
                              <a:schemeClr val="tx1"/>
                            </a:solidFill>
                            <a:latin typeface="Cambria Math" panose="02040503050406030204" pitchFamily="18" charset="0"/>
                          </a:rPr>
                        </m:ctrlPr>
                      </m:sSubPr>
                      <m:e>
                        <m:r>
                          <a:rPr lang="en-US" altLang="zh-CN" sz="2800" i="1" dirty="0">
                            <a:solidFill>
                              <a:schemeClr val="tx1"/>
                            </a:solidFill>
                            <a:latin typeface="Cambria Math" panose="02040503050406030204" pitchFamily="18" charset="0"/>
                          </a:rPr>
                          <m:t>𝑚</m:t>
                        </m:r>
                      </m:e>
                      <m:sub>
                        <m:r>
                          <a:rPr lang="en-US" altLang="zh-CN" sz="2800" i="1" dirty="0">
                            <a:solidFill>
                              <a:schemeClr val="tx1"/>
                            </a:solidFill>
                            <a:latin typeface="Cambria Math" panose="02040503050406030204" pitchFamily="18" charset="0"/>
                          </a:rPr>
                          <m:t>𝑘</m:t>
                        </m:r>
                      </m:sub>
                    </m:sSub>
                  </m:oMath>
                </a14:m>
                <a:r>
                  <a:rPr lang="en-US" altLang="zh-CN" sz="2800" dirty="0">
                    <a:solidFill>
                      <a:schemeClr val="tx1"/>
                    </a:solidFill>
                    <a:latin typeface="微软雅黑" panose="020B0503020204020204" pitchFamily="34" charset="-122"/>
                    <a:ea typeface="微软雅黑" panose="020B0503020204020204" pitchFamily="34" charset="-122"/>
                  </a:rPr>
                  <a:t> </a:t>
                </a:r>
                <a:r>
                  <a:rPr lang="zh-CN" altLang="en-US" sz="2800" dirty="0">
                    <a:solidFill>
                      <a:schemeClr val="tx1"/>
                    </a:solidFill>
                    <a:latin typeface="微软雅黑" panose="020B0503020204020204" pitchFamily="34" charset="-122"/>
                    <a:ea typeface="微软雅黑" panose="020B0503020204020204" pitchFamily="34" charset="-122"/>
                  </a:rPr>
                  <a:t>个值。比如学习率</a:t>
                </a:r>
                <a:r>
                  <a:rPr lang="en-US" altLang="zh-CN" sz="2800" dirty="0">
                    <a:solidFill>
                      <a:schemeClr val="tx1"/>
                    </a:solidFill>
                    <a:latin typeface="微软雅黑" panose="020B0503020204020204" pitchFamily="34" charset="-122"/>
                    <a:ea typeface="微软雅黑" panose="020B0503020204020204" pitchFamily="34" charset="-122"/>
                  </a:rPr>
                  <a:t>α</a:t>
                </a:r>
                <a:r>
                  <a:rPr lang="zh-CN" altLang="en-US" sz="2800" dirty="0">
                    <a:solidFill>
                      <a:schemeClr val="tx1"/>
                    </a:solidFill>
                    <a:latin typeface="微软雅黑" panose="020B0503020204020204" pitchFamily="34" charset="-122"/>
                    <a:ea typeface="微软雅黑" panose="020B0503020204020204" pitchFamily="34" charset="-122"/>
                  </a:rPr>
                  <a:t>，可以设置</a:t>
                </a:r>
                <a:r>
                  <a:rPr lang="zh-CN" altLang="en-US" sz="2800" dirty="0">
                    <a:latin typeface="微软雅黑" panose="020B0503020204020204" pitchFamily="34" charset="-122"/>
                    <a:ea typeface="微软雅黑" panose="020B0503020204020204" pitchFamily="34" charset="-122"/>
                  </a:rPr>
                  <a:t>：</a:t>
                </a:r>
                <a:r>
                  <a:rPr lang="en-US" altLang="zh-CN" sz="2800" dirty="0">
                    <a:latin typeface="微软雅黑" panose="020B0503020204020204" pitchFamily="34" charset="-122"/>
                    <a:ea typeface="微软雅黑" panose="020B0503020204020204" pitchFamily="34" charset="-122"/>
                  </a:rPr>
                  <a:t>α ∈ {0.01,0.1,0.5,1.0}.</a:t>
                </a:r>
                <a:endParaRPr lang="en-US" altLang="zh-CN" sz="2800" dirty="0">
                  <a:latin typeface="微软雅黑" panose="020B0503020204020204" pitchFamily="34" charset="-122"/>
                  <a:ea typeface="微软雅黑" panose="020B0503020204020204" pitchFamily="34" charset="-122"/>
                </a:endParaRPr>
              </a:p>
              <a:p>
                <a:pPr marL="153670" lvl="0" indent="-153670" algn="just" fontAlgn="base">
                  <a:spcBef>
                    <a:spcPts val="340"/>
                  </a:spcBef>
                  <a:spcAft>
                    <a:spcPct val="0"/>
                  </a:spcAft>
                  <a:buClr>
                    <a:srgbClr val="1C314E"/>
                  </a:buClr>
                  <a:buSzPct val="76000"/>
                  <a:buFont typeface="Wingdings 3" panose="05040102010807070707" pitchFamily="18" charset="2"/>
                  <a:buChar char=""/>
                </a:pPr>
                <a:endParaRPr lang="en-US" altLang="zh-CN" sz="2800" dirty="0">
                  <a:solidFill>
                    <a:srgbClr val="AD470F"/>
                  </a:solidFill>
                  <a:latin typeface="微软雅黑" panose="020B0503020204020204" pitchFamily="34" charset="-122"/>
                  <a:ea typeface="微软雅黑" panose="020B0503020204020204" pitchFamily="34" charset="-122"/>
                  <a:cs typeface="Arial" panose="020B0604020202020204" pitchFamily="34" charset="0"/>
                </a:endParaRPr>
              </a:p>
              <a:p>
                <a:pPr marL="154305" lvl="1" algn="just" fontAlgn="base">
                  <a:spcBef>
                    <a:spcPts val="280"/>
                  </a:spcBef>
                  <a:spcAft>
                    <a:spcPct val="0"/>
                  </a:spcAft>
                  <a:buClr>
                    <a:srgbClr val="EB641B"/>
                  </a:buClr>
                  <a:buSzPct val="76000"/>
                </a:pPr>
                <a:r>
                  <a:rPr lang="zh-CN" altLang="en-US" sz="2800" dirty="0">
                    <a:solidFill>
                      <a:schemeClr val="tx1"/>
                    </a:solidFill>
                    <a:latin typeface="微软雅黑" panose="020B0503020204020204" pitchFamily="34" charset="-122"/>
                    <a:ea typeface="微软雅黑" panose="020B0503020204020204" pitchFamily="34" charset="-122"/>
                  </a:rPr>
                  <a:t>这些超参数可以有</a:t>
                </a:r>
                <a:r>
                  <a:rPr lang="en-US" altLang="zh-CN" sz="2800" dirty="0">
                    <a:solidFill>
                      <a:schemeClr val="tx1"/>
                    </a:solidFill>
                    <a:latin typeface="微软雅黑" panose="020B0503020204020204" pitchFamily="34" charset="-122"/>
                    <a:ea typeface="微软雅黑" panose="020B0503020204020204" pitchFamily="34" charset="-122"/>
                  </a:rPr>
                  <a:t> </a:t>
                </a:r>
                <a14:m>
                  <m:oMath xmlns:m="http://schemas.openxmlformats.org/officeDocument/2006/math">
                    <m:sSub>
                      <m:sSubPr>
                        <m:ctrlPr>
                          <a:rPr lang="en-US" altLang="zh-CN" sz="2800" i="1" dirty="0">
                            <a:solidFill>
                              <a:schemeClr val="tx1"/>
                            </a:solidFill>
                            <a:latin typeface="Cambria Math" panose="02040503050406030204" pitchFamily="18" charset="0"/>
                          </a:rPr>
                        </m:ctrlPr>
                      </m:sSubPr>
                      <m:e>
                        <m:r>
                          <a:rPr lang="en-US" altLang="zh-CN" sz="2800" i="1" dirty="0">
                            <a:solidFill>
                              <a:schemeClr val="tx1"/>
                            </a:solidFill>
                            <a:latin typeface="Cambria Math" panose="02040503050406030204" pitchFamily="18" charset="0"/>
                          </a:rPr>
                          <m:t>𝑚</m:t>
                        </m:r>
                      </m:e>
                      <m:sub>
                        <m:r>
                          <a:rPr lang="en-US" altLang="zh-CN" sz="2800" i="1" dirty="0">
                            <a:solidFill>
                              <a:schemeClr val="tx1"/>
                            </a:solidFill>
                            <a:latin typeface="Cambria Math" panose="02040503050406030204" pitchFamily="18" charset="0"/>
                          </a:rPr>
                          <m:t>1</m:t>
                        </m:r>
                      </m:sub>
                    </m:sSub>
                    <m:r>
                      <a:rPr lang="en-US" altLang="zh-CN" sz="2800" i="1" dirty="0">
                        <a:solidFill>
                          <a:schemeClr val="tx1"/>
                        </a:solidFill>
                        <a:latin typeface="Cambria Math" panose="02040503050406030204" pitchFamily="18" charset="0"/>
                      </a:rPr>
                      <m:t> </m:t>
                    </m:r>
                  </m:oMath>
                </a14:m>
                <a:r>
                  <a:rPr lang="en-US" altLang="zh-CN" sz="2800" dirty="0">
                    <a:solidFill>
                      <a:schemeClr val="tx1"/>
                    </a:solidFill>
                    <a:latin typeface="微软雅黑" panose="020B0503020204020204" pitchFamily="34" charset="-122"/>
                    <a:ea typeface="微软雅黑" panose="020B0503020204020204" pitchFamily="34" charset="-122"/>
                  </a:rPr>
                  <a:t>× </a:t>
                </a:r>
                <a14:m>
                  <m:oMath xmlns:m="http://schemas.openxmlformats.org/officeDocument/2006/math">
                    <m:sSub>
                      <m:sSubPr>
                        <m:ctrlPr>
                          <a:rPr lang="en-US" altLang="zh-CN" sz="2800" i="1" dirty="0">
                            <a:solidFill>
                              <a:schemeClr val="tx1"/>
                            </a:solidFill>
                            <a:latin typeface="Cambria Math" panose="02040503050406030204" pitchFamily="18" charset="0"/>
                          </a:rPr>
                        </m:ctrlPr>
                      </m:sSubPr>
                      <m:e>
                        <m:r>
                          <a:rPr lang="en-US" altLang="zh-CN" sz="2800" i="1" dirty="0">
                            <a:solidFill>
                              <a:schemeClr val="tx1"/>
                            </a:solidFill>
                            <a:latin typeface="Cambria Math" panose="02040503050406030204" pitchFamily="18" charset="0"/>
                          </a:rPr>
                          <m:t>𝑚</m:t>
                        </m:r>
                      </m:e>
                      <m:sub>
                        <m:r>
                          <a:rPr lang="en-US" altLang="zh-CN" sz="2800" i="1" dirty="0">
                            <a:solidFill>
                              <a:schemeClr val="tx1"/>
                            </a:solidFill>
                            <a:latin typeface="Cambria Math" panose="02040503050406030204" pitchFamily="18" charset="0"/>
                          </a:rPr>
                          <m:t>2</m:t>
                        </m:r>
                      </m:sub>
                    </m:sSub>
                  </m:oMath>
                </a14:m>
                <a:r>
                  <a:rPr lang="en-US" altLang="zh-CN" sz="2800" dirty="0">
                    <a:solidFill>
                      <a:schemeClr val="tx1"/>
                    </a:solidFill>
                    <a:latin typeface="微软雅黑" panose="020B0503020204020204" pitchFamily="34" charset="-122"/>
                    <a:ea typeface="微软雅黑" panose="020B0503020204020204" pitchFamily="34" charset="-122"/>
                  </a:rPr>
                  <a:t> ×···× </a:t>
                </a:r>
                <a14:m>
                  <m:oMath xmlns:m="http://schemas.openxmlformats.org/officeDocument/2006/math">
                    <m:sSub>
                      <m:sSubPr>
                        <m:ctrlPr>
                          <a:rPr lang="en-US" altLang="zh-CN" sz="2800" i="1" dirty="0">
                            <a:solidFill>
                              <a:schemeClr val="tx1"/>
                            </a:solidFill>
                            <a:latin typeface="Cambria Math" panose="02040503050406030204" pitchFamily="18" charset="0"/>
                          </a:rPr>
                        </m:ctrlPr>
                      </m:sSubPr>
                      <m:e>
                        <m:r>
                          <a:rPr lang="en-US" altLang="zh-CN" sz="2800" i="1" dirty="0">
                            <a:solidFill>
                              <a:schemeClr val="tx1"/>
                            </a:solidFill>
                            <a:latin typeface="Cambria Math" panose="02040503050406030204" pitchFamily="18" charset="0"/>
                          </a:rPr>
                          <m:t>𝑚</m:t>
                        </m:r>
                      </m:e>
                      <m:sub>
                        <m:r>
                          <a:rPr lang="en-US" altLang="zh-CN" sz="2800" i="1" dirty="0">
                            <a:solidFill>
                              <a:schemeClr val="tx1"/>
                            </a:solidFill>
                            <a:latin typeface="Cambria Math" panose="02040503050406030204" pitchFamily="18" charset="0"/>
                          </a:rPr>
                          <m:t>𝐾</m:t>
                        </m:r>
                      </m:sub>
                    </m:sSub>
                  </m:oMath>
                </a14:m>
                <a:r>
                  <a:rPr lang="en-US" altLang="zh-CN" sz="2800" dirty="0">
                    <a:solidFill>
                      <a:schemeClr val="tx1"/>
                    </a:solidFill>
                    <a:latin typeface="微软雅黑" panose="020B0503020204020204" pitchFamily="34" charset="-122"/>
                    <a:ea typeface="微软雅黑" panose="020B0503020204020204" pitchFamily="34" charset="-122"/>
                  </a:rPr>
                  <a:t> </a:t>
                </a:r>
                <a:r>
                  <a:rPr lang="zh-CN" altLang="en-US" sz="2800" dirty="0">
                    <a:solidFill>
                      <a:schemeClr val="tx1"/>
                    </a:solidFill>
                    <a:latin typeface="微软雅黑" panose="020B0503020204020204" pitchFamily="34" charset="-122"/>
                    <a:ea typeface="微软雅黑" panose="020B0503020204020204" pitchFamily="34" charset="-122"/>
                  </a:rPr>
                  <a:t>个取值组合。</a:t>
                </a:r>
                <a:endParaRPr lang="en-US" altLang="zh-CN" sz="2800" dirty="0">
                  <a:solidFill>
                    <a:schemeClr val="tx1"/>
                  </a:solidFill>
                  <a:latin typeface="微软雅黑" panose="020B0503020204020204" pitchFamily="34" charset="-122"/>
                  <a:ea typeface="微软雅黑" panose="020B0503020204020204" pitchFamily="34" charset="-122"/>
                </a:endParaRPr>
              </a:p>
              <a:p>
                <a:pPr marL="154305" lvl="1" algn="just" fontAlgn="base">
                  <a:spcBef>
                    <a:spcPts val="280"/>
                  </a:spcBef>
                  <a:spcAft>
                    <a:spcPct val="0"/>
                  </a:spcAft>
                  <a:buClr>
                    <a:srgbClr val="EB641B"/>
                  </a:buClr>
                  <a:buSzPct val="76000"/>
                </a:pPr>
                <a:endParaRPr lang="zh-CN" altLang="en-US" sz="2800" dirty="0">
                  <a:solidFill>
                    <a:schemeClr val="tx1"/>
                  </a:solidFill>
                  <a:latin typeface="微软雅黑" panose="020B0503020204020204" pitchFamily="34" charset="-122"/>
                  <a:ea typeface="微软雅黑" panose="020B0503020204020204" pitchFamily="34" charset="-122"/>
                </a:endParaRPr>
              </a:p>
              <a:p>
                <a:pPr algn="just">
                  <a:lnSpc>
                    <a:spcPct val="150000"/>
                  </a:lnSpc>
                </a:pPr>
                <a:r>
                  <a:rPr lang="zh-CN" altLang="en-US" sz="2800" dirty="0">
                    <a:latin typeface="微软雅黑" panose="020B0503020204020204" pitchFamily="34" charset="-122"/>
                    <a:ea typeface="微软雅黑" panose="020B0503020204020204" pitchFamily="34" charset="-122"/>
                  </a:rPr>
                  <a:t>网格搜索根据这些超参数的不同组合分别训练一个模型，然后测试这些模型在验证集上的性能，选取一组性能最好的配置。</a:t>
                </a:r>
                <a:endParaRPr lang="en-US" altLang="zh-CN" sz="2800" dirty="0">
                  <a:latin typeface="微软雅黑" panose="020B0503020204020204" pitchFamily="34" charset="-122"/>
                  <a:ea typeface="微软雅黑" panose="020B0503020204020204" pitchFamily="34" charset="-122"/>
                </a:endParaRPr>
              </a:p>
            </p:txBody>
          </p:sp>
        </mc:Choice>
        <mc:Fallback>
          <p:sp>
            <p:nvSpPr>
              <p:cNvPr id="5" name="文本框 4"/>
              <p:cNvSpPr txBox="1">
                <a:spLocks noRot="1" noChangeAspect="1" noMove="1" noResize="1" noEditPoints="1" noAdjustHandles="1" noChangeArrowheads="1" noChangeShapeType="1" noTextEdit="1"/>
              </p:cNvSpPr>
              <p:nvPr/>
            </p:nvSpPr>
            <p:spPr>
              <a:xfrm>
                <a:off x="139700" y="2643674"/>
                <a:ext cx="11674835" cy="1370155"/>
              </a:xfrm>
              <a:prstGeom prst="rect">
                <a:avLst/>
              </a:prstGeom>
              <a:blipFill rotWithShape="1">
                <a:blip r:embed="rId1"/>
                <a:stretch>
                  <a:fillRect t="-12" r="3" b="-160818"/>
                </a:stretch>
              </a:blipFill>
            </p:spPr>
            <p:txBody>
              <a:bodyPr/>
              <a:lstStyle/>
              <a:p>
                <a:r>
                  <a:rPr lang="zh-CN" altLang="en-US">
                    <a:noFill/>
                  </a:rPr>
                  <a:t> </a:t>
                </a:r>
              </a:p>
            </p:txBody>
          </p:sp>
        </mc:Fallback>
      </mc:AlternateContent>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777846" y="118538"/>
            <a:ext cx="11157480" cy="523220"/>
          </a:xfrm>
          <a:prstGeom prst="rect">
            <a:avLst/>
          </a:prstGeom>
          <a:noFill/>
        </p:spPr>
        <p:txBody>
          <a:bodyPr wrap="square" rtlCol="0">
            <a:spAutoFit/>
          </a:bodyPr>
          <a:lstStyle/>
          <a:p>
            <a:r>
              <a:rPr lang="zh-CN" altLang="en-US" sz="2800" b="1" dirty="0">
                <a:solidFill>
                  <a:srgbClr val="000000"/>
                </a:solidFill>
                <a:latin typeface="微软雅黑" panose="020B0503020204020204" pitchFamily="34" charset="-122"/>
                <a:ea typeface="微软雅黑" panose="020B0503020204020204" pitchFamily="34" charset="-122"/>
              </a:rPr>
              <a:t>随机搜索</a:t>
            </a:r>
            <a:endParaRPr lang="zh-CN" altLang="en-US" sz="2800" b="1" dirty="0">
              <a:solidFill>
                <a:srgbClr val="000000"/>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258582" y="941245"/>
            <a:ext cx="11674835" cy="1370155"/>
          </a:xfrm>
          <a:prstGeom prst="rect">
            <a:avLst/>
          </a:prstGeom>
          <a:noFill/>
        </p:spPr>
        <p:txBody>
          <a:bodyPr wrap="square" rtlCol="0">
            <a:noAutofit/>
          </a:bodyPr>
          <a:lstStyle/>
          <a:p>
            <a:pPr>
              <a:lnSpc>
                <a:spcPct val="150000"/>
              </a:lnSpc>
            </a:pPr>
            <a:r>
              <a:rPr lang="zh-CN" altLang="en-US" sz="2800" dirty="0">
                <a:latin typeface="微软雅黑" panose="020B0503020204020204" pitchFamily="34" charset="-122"/>
                <a:ea typeface="微软雅黑" panose="020B0503020204020204" pitchFamily="34" charset="-122"/>
              </a:rPr>
              <a:t>超参数对模型性能影响程度不一样。采用网格搜索会在不重要的超参数上进行不必要的尝试。一种改进方法是对超参数进行随机组合，然后选取一个性能最好的配置，这就是</a:t>
            </a:r>
            <a:r>
              <a:rPr lang="zh-CN" altLang="en-US" sz="2800" dirty="0">
                <a:solidFill>
                  <a:srgbClr val="0000FF"/>
                </a:solidFill>
                <a:latin typeface="微软雅黑" panose="020B0503020204020204" pitchFamily="34" charset="-122"/>
                <a:ea typeface="微软雅黑" panose="020B0503020204020204" pitchFamily="34" charset="-122"/>
              </a:rPr>
              <a:t>随机搜索。</a:t>
            </a:r>
            <a:endParaRPr lang="en-US" altLang="zh-CN" sz="3200" dirty="0">
              <a:solidFill>
                <a:srgbClr val="000000"/>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1"/>
          <a:stretch>
            <a:fillRect/>
          </a:stretch>
        </p:blipFill>
        <p:spPr>
          <a:xfrm>
            <a:off x="1573459" y="2881409"/>
            <a:ext cx="6553111" cy="3321236"/>
          </a:xfrm>
          <a:prstGeom prst="rect">
            <a:avLst/>
          </a:prstGeom>
        </p:spPr>
      </p:pic>
      <p:sp>
        <p:nvSpPr>
          <p:cNvPr id="5" name="矩形 4"/>
          <p:cNvSpPr/>
          <p:nvPr/>
        </p:nvSpPr>
        <p:spPr>
          <a:xfrm>
            <a:off x="139701" y="6211669"/>
            <a:ext cx="11674834" cy="646331"/>
          </a:xfrm>
          <a:prstGeom prst="rect">
            <a:avLst/>
          </a:prstGeom>
        </p:spPr>
        <p:txBody>
          <a:bodyPr wrap="square">
            <a:spAutoFit/>
          </a:bodyPr>
          <a:lstStyle/>
          <a:p>
            <a:r>
              <a:rPr lang="en-US" altLang="zh-CN" dirty="0" err="1">
                <a:solidFill>
                  <a:srgbClr val="404040"/>
                </a:solidFill>
                <a:latin typeface="Arial" panose="020B0604020202020204" pitchFamily="34" charset="0"/>
              </a:rPr>
              <a:t>Bergstra</a:t>
            </a:r>
            <a:r>
              <a:rPr lang="en-US" altLang="zh-CN" dirty="0">
                <a:solidFill>
                  <a:srgbClr val="404040"/>
                </a:solidFill>
                <a:latin typeface="Arial" panose="020B0604020202020204" pitchFamily="34" charset="0"/>
              </a:rPr>
              <a:t> J, </a:t>
            </a:r>
            <a:r>
              <a:rPr lang="en-US" altLang="zh-CN" dirty="0" err="1">
                <a:solidFill>
                  <a:srgbClr val="404040"/>
                </a:solidFill>
                <a:latin typeface="Arial" panose="020B0604020202020204" pitchFamily="34" charset="0"/>
              </a:rPr>
              <a:t>Bengio</a:t>
            </a:r>
            <a:r>
              <a:rPr lang="en-US" altLang="zh-CN" dirty="0">
                <a:solidFill>
                  <a:srgbClr val="404040"/>
                </a:solidFill>
                <a:latin typeface="Arial" panose="020B0604020202020204" pitchFamily="34" charset="0"/>
              </a:rPr>
              <a:t> Y. Random search for hyper-parameter optimization[J]. Journal of Machine Learning Research, 2012, 13(1): 281-305.</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arn(inVertical)">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777846" y="118538"/>
            <a:ext cx="11157480" cy="523220"/>
          </a:xfrm>
          <a:prstGeom prst="rect">
            <a:avLst/>
          </a:prstGeom>
          <a:noFill/>
        </p:spPr>
        <p:txBody>
          <a:bodyPr wrap="square" rtlCol="0">
            <a:spAutoFit/>
          </a:bodyPr>
          <a:lstStyle/>
          <a:p>
            <a:r>
              <a:rPr lang="zh-CN" altLang="en-US" sz="2800" b="1" dirty="0">
                <a:solidFill>
                  <a:srgbClr val="000000"/>
                </a:solidFill>
                <a:latin typeface="微软雅黑" panose="020B0503020204020204" pitchFamily="34" charset="-122"/>
                <a:ea typeface="微软雅黑" panose="020B0503020204020204" pitchFamily="34" charset="-122"/>
              </a:rPr>
              <a:t>贝叶斯优化</a:t>
            </a:r>
            <a:endParaRPr lang="zh-CN" altLang="en-US" sz="2800" b="1" dirty="0">
              <a:solidFill>
                <a:srgbClr val="000000"/>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106182" y="819392"/>
            <a:ext cx="12085818" cy="1370155"/>
          </a:xfrm>
          <a:prstGeom prst="rect">
            <a:avLst/>
          </a:prstGeom>
          <a:noFill/>
        </p:spPr>
        <p:txBody>
          <a:bodyPr wrap="square" rtlCol="0">
            <a:noAutofit/>
          </a:bodyPr>
          <a:lstStyle/>
          <a:p>
            <a:pPr>
              <a:lnSpc>
                <a:spcPct val="150000"/>
              </a:lnSpc>
            </a:pPr>
            <a:r>
              <a:rPr lang="zh-CN" altLang="en-US" sz="2400" dirty="0">
                <a:solidFill>
                  <a:srgbClr val="0000FF"/>
                </a:solidFill>
                <a:latin typeface="微软雅黑" panose="020B0503020204020204" pitchFamily="34" charset="-122"/>
                <a:ea typeface="微软雅黑" panose="020B0503020204020204" pitchFamily="34" charset="-122"/>
              </a:rPr>
              <a:t>贝叶斯优化</a:t>
            </a:r>
            <a:r>
              <a:rPr lang="zh-CN" altLang="en-US" sz="2400" dirty="0">
                <a:latin typeface="微软雅黑" panose="020B0503020204020204" pitchFamily="34" charset="-122"/>
                <a:ea typeface="微软雅黑" panose="020B0503020204020204" pitchFamily="34" charset="-122"/>
              </a:rPr>
              <a:t>是一种自适应的超参数优化方法，根据当前已经试验的超参数组合，来预</a:t>
            </a:r>
            <a:endParaRPr lang="zh-CN" altLang="en-US" sz="2400" dirty="0">
              <a:latin typeface="微软雅黑" panose="020B0503020204020204" pitchFamily="34" charset="-122"/>
              <a:ea typeface="微软雅黑" panose="020B0503020204020204" pitchFamily="34" charset="-122"/>
            </a:endParaRPr>
          </a:p>
          <a:p>
            <a:pPr>
              <a:lnSpc>
                <a:spcPct val="150000"/>
              </a:lnSpc>
            </a:pPr>
            <a:r>
              <a:rPr lang="zh-CN" altLang="en-US" sz="2400" dirty="0">
                <a:latin typeface="微软雅黑" panose="020B0503020204020204" pitchFamily="34" charset="-122"/>
                <a:ea typeface="微软雅黑" panose="020B0503020204020204" pitchFamily="34" charset="-122"/>
              </a:rPr>
              <a:t>测下一个可能带来最大收益的组合．</a:t>
            </a:r>
            <a:endParaRPr lang="en-US" altLang="zh-CN" sz="2400" dirty="0">
              <a:solidFill>
                <a:srgbClr val="000000"/>
              </a:solidFill>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sp>
            <p:nvSpPr>
              <p:cNvPr id="8" name="文本框 7"/>
              <p:cNvSpPr txBox="1"/>
              <p:nvPr/>
            </p:nvSpPr>
            <p:spPr>
              <a:xfrm>
                <a:off x="106182" y="2189547"/>
                <a:ext cx="11628618" cy="934653"/>
              </a:xfrm>
              <a:prstGeom prst="rect">
                <a:avLst/>
              </a:prstGeom>
              <a:noFill/>
            </p:spPr>
            <p:txBody>
              <a:bodyPr wrap="square" rtlCol="0">
                <a:noAutofit/>
              </a:bodyPr>
              <a:lstStyle/>
              <a:p>
                <a:pPr marL="457200" indent="-457200">
                  <a:lnSpc>
                    <a:spcPct val="150000"/>
                  </a:lnSpc>
                  <a:buFont typeface="Wingdings" panose="05000000000000000000" pitchFamily="2" charset="2"/>
                  <a:buChar char="Ø"/>
                </a:pPr>
                <a14:m>
                  <m:oMath xmlns:m="http://schemas.openxmlformats.org/officeDocument/2006/math">
                    <m:r>
                      <a:rPr lang="zh-CN" altLang="en-US" sz="2400" i="1">
                        <a:latin typeface="Cambria Math" panose="02040503050406030204" pitchFamily="18" charset="0"/>
                        <a:ea typeface="微软雅黑" panose="020B0503020204020204" pitchFamily="34" charset="-122"/>
                      </a:rPr>
                      <m:t>假设超参数优化的函数</m:t>
                    </m:r>
                    <m:r>
                      <a:rPr lang="en-US" altLang="zh-CN" sz="2400" i="1">
                        <a:latin typeface="Cambria Math" panose="02040503050406030204" pitchFamily="18" charset="0"/>
                        <a:ea typeface="微软雅黑" panose="020B0503020204020204" pitchFamily="34" charset="-122"/>
                      </a:rPr>
                      <m:t>𝑓</m:t>
                    </m:r>
                    <m:r>
                      <a:rPr lang="en-US" altLang="zh-CN" sz="2400" i="1">
                        <a:latin typeface="Cambria Math" panose="02040503050406030204" pitchFamily="18" charset="0"/>
                        <a:ea typeface="微软雅黑" panose="020B0503020204020204" pitchFamily="34" charset="-122"/>
                      </a:rPr>
                      <m:t>(</m:t>
                    </m:r>
                    <m:r>
                      <a:rPr lang="en-US" altLang="zh-CN" sz="2400" i="1">
                        <a:latin typeface="Cambria Math" panose="02040503050406030204" pitchFamily="18" charset="0"/>
                        <a:ea typeface="微软雅黑" panose="020B0503020204020204" pitchFamily="34" charset="-122"/>
                      </a:rPr>
                      <m:t>𝑥</m:t>
                    </m:r>
                    <m:r>
                      <a:rPr lang="en-US" altLang="zh-CN" sz="2400" i="1">
                        <a:latin typeface="Cambria Math" panose="02040503050406030204" pitchFamily="18" charset="0"/>
                        <a:ea typeface="微软雅黑" panose="020B0503020204020204" pitchFamily="34" charset="-122"/>
                      </a:rPr>
                      <m:t>)</m:t>
                    </m:r>
                    <m:r>
                      <a:rPr lang="zh-CN" altLang="en-US" sz="2400" i="1">
                        <a:latin typeface="Cambria Math" panose="02040503050406030204" pitchFamily="18" charset="0"/>
                        <a:ea typeface="微软雅黑" panose="020B0503020204020204" pitchFamily="34" charset="-122"/>
                      </a:rPr>
                      <m:t>服从高斯过程，则</m:t>
                    </m:r>
                    <m:r>
                      <a:rPr lang="en-US" altLang="zh-CN" sz="2400" i="1">
                        <a:latin typeface="Cambria Math" panose="02040503050406030204" pitchFamily="18" charset="0"/>
                        <a:ea typeface="微软雅黑" panose="020B0503020204020204" pitchFamily="34" charset="-122"/>
                      </a:rPr>
                      <m:t>𝑝</m:t>
                    </m:r>
                    <m:r>
                      <a:rPr lang="en-US" altLang="zh-CN" sz="2400" i="1">
                        <a:latin typeface="Cambria Math" panose="02040503050406030204" pitchFamily="18" charset="0"/>
                        <a:ea typeface="微软雅黑" panose="020B0503020204020204" pitchFamily="34" charset="-122"/>
                      </a:rPr>
                      <m:t>(</m:t>
                    </m:r>
                    <m:r>
                      <a:rPr lang="en-US" altLang="zh-CN" sz="2400" i="1">
                        <a:latin typeface="Cambria Math" panose="02040503050406030204" pitchFamily="18" charset="0"/>
                        <a:ea typeface="微软雅黑" panose="020B0503020204020204" pitchFamily="34" charset="-122"/>
                      </a:rPr>
                      <m:t>𝑓</m:t>
                    </m:r>
                    <m:r>
                      <a:rPr lang="en-US" altLang="zh-CN" sz="2400" i="1">
                        <a:latin typeface="Cambria Math" panose="02040503050406030204" pitchFamily="18" charset="0"/>
                        <a:ea typeface="微软雅黑" panose="020B0503020204020204" pitchFamily="34" charset="-122"/>
                      </a:rPr>
                      <m:t>(</m:t>
                    </m:r>
                    <m:r>
                      <a:rPr lang="en-US" altLang="zh-CN" sz="2400" i="1">
                        <a:latin typeface="Cambria Math" panose="02040503050406030204" pitchFamily="18" charset="0"/>
                        <a:ea typeface="微软雅黑" panose="020B0503020204020204" pitchFamily="34" charset="-122"/>
                      </a:rPr>
                      <m:t>𝑥</m:t>
                    </m:r>
                    <m:r>
                      <a:rPr lang="en-US" altLang="zh-CN" sz="2400" i="1">
                        <a:latin typeface="Cambria Math" panose="02040503050406030204" pitchFamily="18" charset="0"/>
                        <a:ea typeface="微软雅黑" panose="020B0503020204020204" pitchFamily="34" charset="-122"/>
                      </a:rPr>
                      <m:t>)|</m:t>
                    </m:r>
                    <m:r>
                      <a:rPr lang="en-US" altLang="zh-CN" sz="2400" i="1">
                        <a:latin typeface="Cambria Math" panose="02040503050406030204" pitchFamily="18" charset="0"/>
                        <a:ea typeface="微软雅黑" panose="020B0503020204020204" pitchFamily="34" charset="-122"/>
                      </a:rPr>
                      <m:t>𝑥</m:t>
                    </m:r>
                    <m:r>
                      <a:rPr lang="en-US" altLang="zh-CN" sz="2400" i="1">
                        <a:latin typeface="Cambria Math" panose="02040503050406030204" pitchFamily="18" charset="0"/>
                        <a:ea typeface="微软雅黑" panose="020B0503020204020204" pitchFamily="34" charset="-122"/>
                      </a:rPr>
                      <m:t>)</m:t>
                    </m:r>
                    <m:r>
                      <a:rPr lang="zh-CN" altLang="en-US" sz="2400" i="1">
                        <a:latin typeface="Cambria Math" panose="02040503050406030204" pitchFamily="18" charset="0"/>
                        <a:ea typeface="微软雅黑" panose="020B0503020204020204" pitchFamily="34" charset="-122"/>
                      </a:rPr>
                      <m:t>为一个正态分布</m:t>
                    </m:r>
                  </m:oMath>
                </a14:m>
                <a:endParaRPr lang="zh-CN" altLang="en-US" sz="2800" dirty="0">
                  <a:latin typeface="微软雅黑" panose="020B0503020204020204" pitchFamily="34" charset="-122"/>
                  <a:ea typeface="微软雅黑" panose="020B0503020204020204" pitchFamily="34" charset="-122"/>
                </a:endParaRPr>
              </a:p>
              <a:p>
                <a:pPr marL="457200" indent="-457200">
                  <a:lnSpc>
                    <a:spcPct val="150000"/>
                  </a:lnSpc>
                  <a:buFont typeface="Wingdings" panose="05000000000000000000" pitchFamily="2" charset="2"/>
                  <a:buChar char="Ø"/>
                </a:pPr>
                <a:endParaRPr lang="zh-CN" altLang="en-US" sz="2800" dirty="0">
                  <a:solidFill>
                    <a:schemeClr val="tx1"/>
                  </a:solidFill>
                  <a:latin typeface="微软雅黑" panose="020B0503020204020204" pitchFamily="34" charset="-122"/>
                  <a:ea typeface="微软雅黑" panose="020B0503020204020204" pitchFamily="34" charset="-122"/>
                </a:endParaRPr>
              </a:p>
              <a:p>
                <a:pPr>
                  <a:lnSpc>
                    <a:spcPct val="150000"/>
                  </a:lnSpc>
                </a:pPr>
                <a:endParaRPr lang="zh-CN" altLang="en-US" sz="3200" dirty="0">
                  <a:solidFill>
                    <a:srgbClr val="000000"/>
                  </a:solidFill>
                  <a:latin typeface="微软雅黑" panose="020B0503020204020204" pitchFamily="34" charset="-122"/>
                  <a:ea typeface="微软雅黑" panose="020B0503020204020204" pitchFamily="34" charset="-122"/>
                </a:endParaRPr>
              </a:p>
              <a:p>
                <a:pPr>
                  <a:lnSpc>
                    <a:spcPct val="150000"/>
                  </a:lnSpc>
                </a:pPr>
                <a:endParaRPr lang="en-US" altLang="zh-CN" sz="3200" dirty="0">
                  <a:solidFill>
                    <a:srgbClr val="000000"/>
                  </a:solidFill>
                  <a:latin typeface="微软雅黑" panose="020B0503020204020204" pitchFamily="34" charset="-122"/>
                  <a:ea typeface="微软雅黑" panose="020B0503020204020204" pitchFamily="34" charset="-122"/>
                </a:endParaRPr>
              </a:p>
            </p:txBody>
          </p:sp>
        </mc:Choice>
        <mc:Fallback>
          <p:sp>
            <p:nvSpPr>
              <p:cNvPr id="8" name="文本框 7"/>
              <p:cNvSpPr txBox="1">
                <a:spLocks noRot="1" noChangeAspect="1" noMove="1" noResize="1" noEditPoints="1" noAdjustHandles="1" noChangeArrowheads="1" noChangeShapeType="1" noTextEdit="1"/>
              </p:cNvSpPr>
              <p:nvPr/>
            </p:nvSpPr>
            <p:spPr>
              <a:xfrm>
                <a:off x="106182" y="2189547"/>
                <a:ext cx="11628618" cy="934653"/>
              </a:xfrm>
              <a:prstGeom prst="rect">
                <a:avLst/>
              </a:prstGeom>
              <a:blipFill rotWithShape="1">
                <a:blip r:embed="rId1"/>
                <a:stretch>
                  <a:fillRect l="-1" t="-7" b="-210205"/>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9" name="文本框 8"/>
              <p:cNvSpPr txBox="1"/>
              <p:nvPr/>
            </p:nvSpPr>
            <p:spPr>
              <a:xfrm>
                <a:off x="106182" y="2961673"/>
                <a:ext cx="12466818" cy="934653"/>
              </a:xfrm>
              <a:prstGeom prst="rect">
                <a:avLst/>
              </a:prstGeom>
              <a:noFill/>
            </p:spPr>
            <p:txBody>
              <a:bodyPr wrap="square" rtlCol="0">
                <a:noAutofit/>
              </a:bodyPr>
              <a:lstStyle/>
              <a:p>
                <a:pPr marL="457200" indent="-457200">
                  <a:lnSpc>
                    <a:spcPct val="150000"/>
                  </a:lnSpc>
                  <a:buFont typeface="Wingdings" panose="05000000000000000000" pitchFamily="2" charset="2"/>
                  <a:buChar char="Ø"/>
                </a:pPr>
                <a14:m>
                  <m:oMath xmlns:m="http://schemas.openxmlformats.org/officeDocument/2006/math">
                    <m:r>
                      <a:rPr lang="zh-CN" altLang="en-US" sz="2400" i="1" smtClean="0">
                        <a:latin typeface="Cambria Math" panose="02040503050406030204" pitchFamily="18" charset="0"/>
                        <a:ea typeface="微软雅黑" panose="020B0503020204020204" pitchFamily="34" charset="-122"/>
                      </a:rPr>
                      <m:t>贝叶斯优化过程是根据已有的</m:t>
                    </m:r>
                    <m:r>
                      <a:rPr lang="en-US" altLang="zh-CN" sz="2400" i="1">
                        <a:latin typeface="Cambria Math" panose="02040503050406030204" pitchFamily="18" charset="0"/>
                        <a:ea typeface="微软雅黑" panose="020B0503020204020204" pitchFamily="34" charset="-122"/>
                      </a:rPr>
                      <m:t>𝑁</m:t>
                    </m:r>
                    <m:r>
                      <a:rPr lang="zh-CN" altLang="en-US" sz="2400" i="1">
                        <a:latin typeface="Cambria Math" panose="02040503050406030204" pitchFamily="18" charset="0"/>
                        <a:ea typeface="微软雅黑" panose="020B0503020204020204" pitchFamily="34" charset="-122"/>
                      </a:rPr>
                      <m:t>组试验结果</m:t>
                    </m:r>
                    <m:r>
                      <a:rPr lang="en-US" altLang="zh-CN" sz="2400" i="1">
                        <a:latin typeface="Cambria Math" panose="02040503050406030204" pitchFamily="18" charset="0"/>
                        <a:ea typeface="微软雅黑" panose="020B0503020204020204" pitchFamily="34" charset="-122"/>
                      </a:rPr>
                      <m:t>𝐻</m:t>
                    </m:r>
                    <m:r>
                      <a:rPr lang="en-US" altLang="zh-CN" sz="2400" i="1">
                        <a:latin typeface="Cambria Math" panose="02040503050406030204" pitchFamily="18" charset="0"/>
                        <a:ea typeface="微软雅黑" panose="020B0503020204020204" pitchFamily="34" charset="-122"/>
                      </a:rPr>
                      <m:t> = </m:t>
                    </m:r>
                    <m:sSubSup>
                      <m:sSubSupPr>
                        <m:ctrlPr>
                          <a:rPr lang="en-US" altLang="zh-CN" sz="2400" i="1" smtClean="0">
                            <a:latin typeface="Cambria Math" panose="02040503050406030204" pitchFamily="18" charset="0"/>
                          </a:rPr>
                        </m:ctrlPr>
                      </m:sSubSupPr>
                      <m:e>
                        <m:d>
                          <m:dPr>
                            <m:begChr m:val="{"/>
                            <m:endChr m:val="}"/>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i="1">
                                    <a:latin typeface="Cambria Math" panose="02040503050406030204" pitchFamily="18" charset="0"/>
                                  </a:rPr>
                                  <m:t>𝑛</m:t>
                                </m:r>
                              </m:sub>
                            </m:sSub>
                            <m:r>
                              <a:rPr lang="en-US" altLang="zh-CN" sz="2400" b="0" i="1" smtClean="0">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𝑦</m:t>
                                </m:r>
                              </m:e>
                              <m:sub>
                                <m:r>
                                  <a:rPr lang="en-US" altLang="zh-CN" sz="2400" i="1">
                                    <a:latin typeface="Cambria Math" panose="02040503050406030204" pitchFamily="18" charset="0"/>
                                  </a:rPr>
                                  <m:t>𝑛</m:t>
                                </m:r>
                              </m:sub>
                            </m:sSub>
                          </m:e>
                        </m:d>
                      </m:e>
                      <m:sub>
                        <m:r>
                          <a:rPr lang="en-US" altLang="zh-CN" sz="2400" i="1">
                            <a:latin typeface="Cambria Math" panose="02040503050406030204" pitchFamily="18" charset="0"/>
                          </a:rPr>
                          <m:t>𝑛</m:t>
                        </m:r>
                        <m:r>
                          <a:rPr lang="en-US" altLang="zh-CN" sz="2400" i="1" smtClean="0">
                            <a:latin typeface="Cambria Math" panose="02040503050406030204" pitchFamily="18" charset="0"/>
                          </a:rPr>
                          <m:t>=</m:t>
                        </m:r>
                        <m:r>
                          <a:rPr lang="en-US" altLang="zh-CN" sz="2400" i="1">
                            <a:latin typeface="Cambria Math" panose="02040503050406030204" pitchFamily="18" charset="0"/>
                          </a:rPr>
                          <m:t>1</m:t>
                        </m:r>
                      </m:sub>
                      <m:sup>
                        <m:r>
                          <a:rPr lang="en-US" altLang="zh-CN" sz="2400" b="0" i="1" smtClean="0">
                            <a:latin typeface="Cambria Math" panose="02040503050406030204" pitchFamily="18" charset="0"/>
                          </a:rPr>
                          <m:t>𝑁</m:t>
                        </m:r>
                      </m:sup>
                    </m:sSubSup>
                    <m:d>
                      <m:dPr>
                        <m:begChr m:val="（"/>
                        <m:endChr m:val="）"/>
                        <m:ctrlPr>
                          <a:rPr lang="zh-CN" altLang="en-US" sz="2400" b="0" i="1">
                            <a:latin typeface="Cambria Math" panose="02040503050406030204" pitchFamily="18" charset="0"/>
                          </a:rPr>
                        </m:ctrlPr>
                      </m:dPr>
                      <m:e>
                        <m:sSub>
                          <m:sSubPr>
                            <m:ctrlPr>
                              <a:rPr lang="en-US" altLang="zh-CN" sz="2400" i="1" smtClean="0">
                                <a:latin typeface="Cambria Math" panose="02040503050406030204" pitchFamily="18" charset="0"/>
                              </a:rPr>
                            </m:ctrlPr>
                          </m:sSubPr>
                          <m:e>
                            <m:r>
                              <a:rPr lang="en-US" altLang="zh-CN" sz="2400" i="1">
                                <a:latin typeface="Cambria Math" panose="02040503050406030204" pitchFamily="18" charset="0"/>
                              </a:rPr>
                              <m:t>𝑦</m:t>
                            </m:r>
                          </m:e>
                          <m:sub>
                            <m:r>
                              <a:rPr lang="en-US" altLang="zh-CN" sz="2400" i="1">
                                <a:latin typeface="Cambria Math" panose="02040503050406030204" pitchFamily="18" charset="0"/>
                              </a:rPr>
                              <m:t>𝑛</m:t>
                            </m:r>
                          </m:sub>
                        </m:sSub>
                        <m:r>
                          <a:rPr lang="zh-CN" altLang="en-US" sz="2400" i="1">
                            <a:latin typeface="Cambria Math" panose="02040503050406030204" pitchFamily="18" charset="0"/>
                            <a:ea typeface="微软雅黑" panose="020B0503020204020204" pitchFamily="34" charset="-122"/>
                          </a:rPr>
                          <m:t>为</m:t>
                        </m:r>
                        <m:r>
                          <a:rPr lang="en-US" altLang="zh-CN" sz="2400" i="1">
                            <a:latin typeface="Cambria Math" panose="02040503050406030204" pitchFamily="18" charset="0"/>
                            <a:ea typeface="微软雅黑" panose="020B0503020204020204" pitchFamily="34" charset="-122"/>
                          </a:rPr>
                          <m:t>𝑓</m:t>
                        </m:r>
                        <m:d>
                          <m:dPr>
                            <m:ctrlPr>
                              <a:rPr lang="en-US" altLang="zh-CN" sz="2400" i="1">
                                <a:latin typeface="Cambria Math" panose="02040503050406030204" pitchFamily="18" charset="0"/>
                                <a:ea typeface="微软雅黑" panose="020B0503020204020204" pitchFamily="34" charset="-122"/>
                              </a:rPr>
                            </m:ctrlPr>
                          </m:dPr>
                          <m:e>
                            <m:sSub>
                              <m:sSubPr>
                                <m:ctrlPr>
                                  <a:rPr lang="en-US" altLang="zh-CN" sz="2400" i="1" smtClean="0">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i="1">
                                    <a:latin typeface="Cambria Math" panose="02040503050406030204" pitchFamily="18" charset="0"/>
                                  </a:rPr>
                                  <m:t>𝑛</m:t>
                                </m:r>
                              </m:sub>
                            </m:sSub>
                          </m:e>
                        </m:d>
                        <m:r>
                          <a:rPr lang="zh-CN" altLang="en-US" sz="2400" i="1">
                            <a:latin typeface="Cambria Math" panose="02040503050406030204" pitchFamily="18" charset="0"/>
                            <a:ea typeface="微软雅黑" panose="020B0503020204020204" pitchFamily="34" charset="-122"/>
                          </a:rPr>
                          <m:t>的观测值</m:t>
                        </m:r>
                      </m:e>
                    </m:d>
                    <m:r>
                      <a:rPr lang="zh-CN" altLang="en-US" sz="2400" i="1">
                        <a:latin typeface="Cambria Math" panose="02040503050406030204" pitchFamily="18" charset="0"/>
                        <a:ea typeface="微软雅黑" panose="020B0503020204020204" pitchFamily="34" charset="-122"/>
                      </a:rPr>
                      <m:t>来建模高斯过程，并计算</m:t>
                    </m:r>
                    <m:r>
                      <a:rPr lang="en-US" altLang="zh-CN" sz="2400" i="1">
                        <a:latin typeface="Cambria Math" panose="02040503050406030204" pitchFamily="18" charset="0"/>
                        <a:ea typeface="微软雅黑" panose="020B0503020204020204" pitchFamily="34" charset="-122"/>
                      </a:rPr>
                      <m:t>𝑓</m:t>
                    </m:r>
                    <m:d>
                      <m:dPr>
                        <m:ctrlPr>
                          <a:rPr lang="en-US" altLang="zh-CN" sz="2400" i="1">
                            <a:latin typeface="Cambria Math" panose="02040503050406030204" pitchFamily="18" charset="0"/>
                            <a:ea typeface="微软雅黑" panose="020B0503020204020204" pitchFamily="34" charset="-122"/>
                          </a:rPr>
                        </m:ctrlPr>
                      </m:dPr>
                      <m:e>
                        <m:r>
                          <a:rPr lang="en-US" altLang="zh-CN" sz="2400" i="1">
                            <a:latin typeface="Cambria Math" panose="02040503050406030204" pitchFamily="18" charset="0"/>
                            <a:ea typeface="微软雅黑" panose="020B0503020204020204" pitchFamily="34" charset="-122"/>
                          </a:rPr>
                          <m:t>𝑥</m:t>
                        </m:r>
                      </m:e>
                    </m:d>
                    <m:r>
                      <a:rPr lang="zh-CN" altLang="en-US" sz="2400" i="1">
                        <a:latin typeface="Cambria Math" panose="02040503050406030204" pitchFamily="18" charset="0"/>
                        <a:ea typeface="微软雅黑" panose="020B0503020204020204" pitchFamily="34" charset="-122"/>
                      </a:rPr>
                      <m:t>的后验分布</m:t>
                    </m:r>
                    <m:r>
                      <a:rPr lang="en-US" altLang="zh-CN" sz="2400" b="0" i="1" smtClean="0">
                        <a:latin typeface="Cambria Math" panose="02040503050406030204" pitchFamily="18" charset="0"/>
                        <a:ea typeface="微软雅黑" panose="020B0503020204020204" pitchFamily="34" charset="-122"/>
                      </a:rPr>
                      <m:t>  </m:t>
                    </m:r>
                    <m:r>
                      <a:rPr lang="zh-CN" altLang="en-US" sz="2400" i="1">
                        <a:latin typeface="Cambria Math" panose="02040503050406030204" pitchFamily="18" charset="0"/>
                        <a:ea typeface="微软雅黑" panose="020B0503020204020204" pitchFamily="34" charset="-122"/>
                      </a:rPr>
                      <m:t>𝑝𝐺𝑃</m:t>
                    </m:r>
                    <m:r>
                      <a:rPr lang="en-US" altLang="zh-CN" sz="2400" i="1">
                        <a:latin typeface="Cambria Math" panose="02040503050406030204" pitchFamily="18" charset="0"/>
                        <a:ea typeface="微软雅黑" panose="020B0503020204020204" pitchFamily="34" charset="-122"/>
                      </a:rPr>
                      <m:t>(</m:t>
                    </m:r>
                    <m:r>
                      <a:rPr lang="zh-CN" altLang="en-US" sz="2400" i="1">
                        <a:latin typeface="Cambria Math" panose="02040503050406030204" pitchFamily="18" charset="0"/>
                        <a:ea typeface="微软雅黑" panose="020B0503020204020204" pitchFamily="34" charset="-122"/>
                      </a:rPr>
                      <m:t>𝑓</m:t>
                    </m:r>
                    <m:r>
                      <a:rPr lang="en-US" altLang="zh-CN" sz="2400" i="1">
                        <a:latin typeface="Cambria Math" panose="02040503050406030204" pitchFamily="18" charset="0"/>
                        <a:ea typeface="微软雅黑" panose="020B0503020204020204" pitchFamily="34" charset="-122"/>
                      </a:rPr>
                      <m:t>(</m:t>
                    </m:r>
                    <m:r>
                      <a:rPr lang="zh-CN" altLang="en-US" sz="2400" i="1">
                        <a:latin typeface="Cambria Math" panose="02040503050406030204" pitchFamily="18" charset="0"/>
                        <a:ea typeface="微软雅黑" panose="020B0503020204020204" pitchFamily="34" charset="-122"/>
                      </a:rPr>
                      <m:t>𝑥</m:t>
                    </m:r>
                    <m:r>
                      <a:rPr lang="en-US" altLang="zh-CN" sz="2400" i="1">
                        <a:latin typeface="Cambria Math" panose="02040503050406030204" pitchFamily="18" charset="0"/>
                        <a:ea typeface="微软雅黑" panose="020B0503020204020204" pitchFamily="34" charset="-122"/>
                      </a:rPr>
                      <m:t>)|</m:t>
                    </m:r>
                    <m:r>
                      <a:rPr lang="zh-CN" altLang="en-US" sz="2400" i="1">
                        <a:latin typeface="Cambria Math" panose="02040503050406030204" pitchFamily="18" charset="0"/>
                        <a:ea typeface="微软雅黑" panose="020B0503020204020204" pitchFamily="34" charset="-122"/>
                      </a:rPr>
                      <m:t>𝑥</m:t>
                    </m:r>
                    <m:r>
                      <a:rPr lang="en-US" altLang="zh-CN" sz="2400" i="1">
                        <a:latin typeface="Cambria Math" panose="02040503050406030204" pitchFamily="18" charset="0"/>
                        <a:ea typeface="微软雅黑" panose="020B0503020204020204" pitchFamily="34" charset="-122"/>
                      </a:rPr>
                      <m:t>,</m:t>
                    </m:r>
                    <m:r>
                      <a:rPr lang="zh-CN" altLang="en-US" sz="2400" i="1">
                        <a:latin typeface="Cambria Math" panose="02040503050406030204" pitchFamily="18" charset="0"/>
                        <a:ea typeface="微软雅黑" panose="020B0503020204020204" pitchFamily="34" charset="-122"/>
                      </a:rPr>
                      <m:t>𝐻</m:t>
                    </m:r>
                    <m:r>
                      <a:rPr lang="en-US" altLang="zh-CN" sz="2400" i="1">
                        <a:latin typeface="Cambria Math" panose="02040503050406030204" pitchFamily="18" charset="0"/>
                        <a:ea typeface="微软雅黑" panose="020B0503020204020204" pitchFamily="34" charset="-122"/>
                      </a:rPr>
                      <m:t>)</m:t>
                    </m:r>
                  </m:oMath>
                </a14:m>
                <a:endParaRPr lang="zh-CN" altLang="en-US" sz="2800" dirty="0">
                  <a:solidFill>
                    <a:schemeClr val="tx1"/>
                  </a:solidFill>
                  <a:latin typeface="微软雅黑" panose="020B0503020204020204" pitchFamily="34" charset="-122"/>
                  <a:ea typeface="微软雅黑" panose="020B0503020204020204" pitchFamily="34" charset="-122"/>
                </a:endParaRPr>
              </a:p>
              <a:p>
                <a:pPr>
                  <a:lnSpc>
                    <a:spcPct val="150000"/>
                  </a:lnSpc>
                </a:pPr>
                <a:endParaRPr lang="zh-CN" altLang="en-US" sz="3200" dirty="0">
                  <a:solidFill>
                    <a:srgbClr val="000000"/>
                  </a:solidFill>
                  <a:latin typeface="微软雅黑" panose="020B0503020204020204" pitchFamily="34" charset="-122"/>
                  <a:ea typeface="微软雅黑" panose="020B0503020204020204" pitchFamily="34" charset="-122"/>
                </a:endParaRPr>
              </a:p>
              <a:p>
                <a:pPr>
                  <a:lnSpc>
                    <a:spcPct val="150000"/>
                  </a:lnSpc>
                </a:pPr>
                <a:endParaRPr lang="en-US" altLang="zh-CN" sz="3200" dirty="0">
                  <a:solidFill>
                    <a:srgbClr val="000000"/>
                  </a:solidFill>
                  <a:latin typeface="微软雅黑" panose="020B0503020204020204" pitchFamily="34" charset="-122"/>
                  <a:ea typeface="微软雅黑" panose="020B0503020204020204" pitchFamily="34" charset="-122"/>
                </a:endParaRPr>
              </a:p>
            </p:txBody>
          </p:sp>
        </mc:Choice>
        <mc:Fallback>
          <p:sp>
            <p:nvSpPr>
              <p:cNvPr id="9" name="文本框 8"/>
              <p:cNvSpPr txBox="1">
                <a:spLocks noRot="1" noChangeAspect="1" noMove="1" noResize="1" noEditPoints="1" noAdjustHandles="1" noChangeArrowheads="1" noChangeShapeType="1" noTextEdit="1"/>
              </p:cNvSpPr>
              <p:nvPr/>
            </p:nvSpPr>
            <p:spPr>
              <a:xfrm>
                <a:off x="106182" y="2961673"/>
                <a:ext cx="12466818" cy="934653"/>
              </a:xfrm>
              <a:prstGeom prst="rect">
                <a:avLst/>
              </a:prstGeom>
              <a:blipFill rotWithShape="1">
                <a:blip r:embed="rId2"/>
                <a:stretch>
                  <a:fillRect l="-1" t="-4" b="-222030"/>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0" name="文本框 9"/>
              <p:cNvSpPr txBox="1"/>
              <p:nvPr/>
            </p:nvSpPr>
            <p:spPr>
              <a:xfrm>
                <a:off x="106182" y="4307873"/>
                <a:ext cx="11829144" cy="934653"/>
              </a:xfrm>
              <a:prstGeom prst="rect">
                <a:avLst/>
              </a:prstGeom>
              <a:noFill/>
            </p:spPr>
            <p:txBody>
              <a:bodyPr wrap="square" rtlCol="0">
                <a:noAutofit/>
              </a:bodyPr>
              <a:lstStyle/>
              <a:p>
                <a:pPr marL="457200" indent="-457200">
                  <a:lnSpc>
                    <a:spcPct val="150000"/>
                  </a:lnSpc>
                  <a:buFont typeface="Wingdings" panose="05000000000000000000" pitchFamily="2" charset="2"/>
                  <a:buChar char="Ø"/>
                </a:pPr>
                <a14:m>
                  <m:oMath xmlns:m="http://schemas.openxmlformats.org/officeDocument/2006/math">
                    <m:r>
                      <a:rPr lang="zh-CN" altLang="en-US" sz="2400" i="1" smtClean="0">
                        <a:latin typeface="Cambria Math" panose="02040503050406030204" pitchFamily="18" charset="0"/>
                        <a:ea typeface="微软雅黑" panose="020B0503020204020204" pitchFamily="34" charset="-122"/>
                      </a:rPr>
                      <m:t>需用尽可能少的样本使得后验分布</m:t>
                    </m:r>
                    <m:r>
                      <a:rPr lang="zh-CN" altLang="en-US" sz="2400" i="1">
                        <a:latin typeface="Cambria Math" panose="02040503050406030204" pitchFamily="18" charset="0"/>
                        <a:ea typeface="微软雅黑" panose="020B0503020204020204" pitchFamily="34" charset="-122"/>
                      </a:rPr>
                      <m:t>接近</m:t>
                    </m:r>
                  </m:oMath>
                </a14:m>
                <a:r>
                  <a:rPr lang="zh-CN" altLang="en-US" sz="2400" dirty="0">
                    <a:latin typeface="Cambria Math" panose="02040503050406030204" pitchFamily="18" charset="0"/>
                    <a:ea typeface="微软雅黑" panose="020B0503020204020204" pitchFamily="34" charset="-122"/>
                  </a:rPr>
                  <a:t>真实分布，定义一个收益函数</a:t>
                </a:r>
                <a14:m>
                  <m:oMath xmlns:m="http://schemas.openxmlformats.org/officeDocument/2006/math">
                    <m:r>
                      <m:rPr>
                        <m:sty m:val="p"/>
                      </m:rPr>
                      <a:rPr lang="en-US" altLang="zh-CN" sz="2400" i="1" dirty="0" smtClean="0">
                        <a:latin typeface="Cambria Math" panose="02040503050406030204" pitchFamily="18" charset="0"/>
                        <a:ea typeface="微软雅黑" panose="020B0503020204020204" pitchFamily="34" charset="-122"/>
                      </a:rPr>
                      <m:t>a</m:t>
                    </m:r>
                    <m:d>
                      <m:dPr>
                        <m:ctrlPr>
                          <a:rPr lang="en-US" altLang="zh-CN" sz="2400" i="1">
                            <a:latin typeface="Cambria Math" panose="02040503050406030204" pitchFamily="18" charset="0"/>
                            <a:ea typeface="微软雅黑" panose="020B0503020204020204" pitchFamily="34" charset="-122"/>
                          </a:rPr>
                        </m:ctrlPr>
                      </m:dPr>
                      <m:e>
                        <m:r>
                          <a:rPr lang="en-US" altLang="zh-CN" sz="2400" b="0" i="1" smtClean="0">
                            <a:latin typeface="Cambria Math" panose="02040503050406030204" pitchFamily="18" charset="0"/>
                          </a:rPr>
                          <m:t>𝑥</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𝐻</m:t>
                        </m:r>
                      </m:e>
                    </m:d>
                  </m:oMath>
                </a14:m>
                <a:endParaRPr lang="en-US" altLang="zh-CN" sz="2400" i="1" dirty="0">
                  <a:latin typeface="Cambria Math" panose="02040503050406030204" pitchFamily="18" charset="0"/>
                  <a:ea typeface="微软雅黑" panose="020B0503020204020204" pitchFamily="34" charset="-122"/>
                </a:endParaRPr>
              </a:p>
              <a:p>
                <a:pPr marL="457200" indent="-457200">
                  <a:lnSpc>
                    <a:spcPct val="150000"/>
                  </a:lnSpc>
                  <a:buFont typeface="Wingdings" panose="05000000000000000000" pitchFamily="2" charset="2"/>
                  <a:buChar char="Ø"/>
                </a:pPr>
                <a14:m>
                  <m:oMath xmlns:m="http://schemas.openxmlformats.org/officeDocument/2006/math">
                    <m:r>
                      <a:rPr lang="zh-CN" altLang="en-US" sz="2400" i="1">
                        <a:latin typeface="Cambria Math" panose="02040503050406030204" pitchFamily="18" charset="0"/>
                        <a:ea typeface="微软雅黑" panose="020B0503020204020204" pitchFamily="34" charset="-122"/>
                      </a:rPr>
                      <m:t>收益函数来判断一个样本是否能够给</m:t>
                    </m:r>
                    <m:r>
                      <a:rPr lang="zh-CN" altLang="en-US" sz="2400" i="1" smtClean="0">
                        <a:latin typeface="Cambria Math" panose="02040503050406030204" pitchFamily="18" charset="0"/>
                        <a:ea typeface="微软雅黑" panose="020B0503020204020204" pitchFamily="34" charset="-122"/>
                      </a:rPr>
                      <m:t>建模</m:t>
                    </m:r>
                    <m:r>
                      <a:rPr lang="zh-CN" altLang="en-US" sz="2400" i="1">
                        <a:latin typeface="Cambria Math" panose="02040503050406030204" pitchFamily="18" charset="0"/>
                        <a:ea typeface="微软雅黑" panose="020B0503020204020204" pitchFamily="34" charset="-122"/>
                      </a:rPr>
                      <m:t>后验概率</m:t>
                    </m:r>
                  </m:oMath>
                </a14:m>
                <a:r>
                  <a:rPr lang="zh-CN" altLang="en-US" sz="2400" dirty="0">
                    <a:latin typeface="Cambria Math" panose="02040503050406030204" pitchFamily="18" charset="0"/>
                    <a:ea typeface="微软雅黑" panose="020B0503020204020204" pitchFamily="34" charset="-122"/>
                  </a:rPr>
                  <a:t>提供更多的收益，收益函数的定义有很多种方式，一个常用的是期望改善。</a:t>
                </a:r>
                <a:endParaRPr lang="zh-CN" altLang="en-US" sz="2400" dirty="0">
                  <a:latin typeface="Cambria Math" panose="02040503050406030204" pitchFamily="18" charset="0"/>
                  <a:ea typeface="微软雅黑" panose="020B0503020204020204" pitchFamily="34" charset="-122"/>
                </a:endParaRPr>
              </a:p>
              <a:p>
                <a:pPr>
                  <a:lnSpc>
                    <a:spcPct val="150000"/>
                  </a:lnSpc>
                </a:pPr>
                <a:endParaRPr lang="en-US" altLang="zh-CN" sz="3200" dirty="0">
                  <a:solidFill>
                    <a:srgbClr val="000000"/>
                  </a:solidFill>
                  <a:latin typeface="微软雅黑" panose="020B0503020204020204" pitchFamily="34" charset="-122"/>
                  <a:ea typeface="微软雅黑" panose="020B0503020204020204" pitchFamily="34" charset="-122"/>
                </a:endParaRPr>
              </a:p>
            </p:txBody>
          </p:sp>
        </mc:Choice>
        <mc:Fallback>
          <p:sp>
            <p:nvSpPr>
              <p:cNvPr id="10" name="文本框 9"/>
              <p:cNvSpPr txBox="1">
                <a:spLocks noRot="1" noChangeAspect="1" noMove="1" noResize="1" noEditPoints="1" noAdjustHandles="1" noChangeArrowheads="1" noChangeShapeType="1" noTextEdit="1"/>
              </p:cNvSpPr>
              <p:nvPr/>
            </p:nvSpPr>
            <p:spPr>
              <a:xfrm>
                <a:off x="106182" y="4307873"/>
                <a:ext cx="11829144" cy="934653"/>
              </a:xfrm>
              <a:prstGeom prst="rect">
                <a:avLst/>
              </a:prstGeom>
              <a:blipFill rotWithShape="1">
                <a:blip r:embed="rId3"/>
                <a:stretch>
                  <a:fillRect l="-1" t="-4" r="4" b="-202464"/>
                </a:stretch>
              </a:blipFill>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arn(inVertical)">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barn(inVertical)">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777846" y="118538"/>
            <a:ext cx="11157480" cy="523220"/>
          </a:xfrm>
          <a:prstGeom prst="rect">
            <a:avLst/>
          </a:prstGeom>
          <a:noFill/>
        </p:spPr>
        <p:txBody>
          <a:bodyPr wrap="square" rtlCol="0">
            <a:spAutoFit/>
          </a:bodyPr>
          <a:lstStyle/>
          <a:p>
            <a:r>
              <a:rPr lang="zh-CN" altLang="en-US" sz="2800" b="1" dirty="0">
                <a:solidFill>
                  <a:srgbClr val="000000"/>
                </a:solidFill>
                <a:latin typeface="微软雅黑" panose="020B0503020204020204" pitchFamily="34" charset="-122"/>
                <a:ea typeface="微软雅黑" panose="020B0503020204020204" pitchFamily="34" charset="-122"/>
              </a:rPr>
              <a:t>贝叶斯优化</a:t>
            </a:r>
            <a:endParaRPr lang="zh-CN" altLang="en-US" sz="2800" b="1" dirty="0">
              <a:solidFill>
                <a:srgbClr val="000000"/>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106182" y="819392"/>
            <a:ext cx="12797018" cy="1370155"/>
          </a:xfrm>
          <a:prstGeom prst="rect">
            <a:avLst/>
          </a:prstGeom>
          <a:noFill/>
        </p:spPr>
        <p:txBody>
          <a:bodyPr wrap="square" rtlCol="0">
            <a:noAutofit/>
          </a:bodyPr>
          <a:lstStyle/>
          <a:p>
            <a:pPr>
              <a:lnSpc>
                <a:spcPct val="150000"/>
              </a:lnSpc>
            </a:pPr>
            <a:r>
              <a:rPr lang="zh-CN" altLang="en-US" sz="2400" dirty="0">
                <a:solidFill>
                  <a:srgbClr val="000000"/>
                </a:solidFill>
                <a:latin typeface="微软雅黑" panose="020B0503020204020204" pitchFamily="34" charset="-122"/>
                <a:ea typeface="微软雅黑" panose="020B0503020204020204" pitchFamily="34" charset="-122"/>
              </a:rPr>
              <a:t>一种比较常用的贝叶斯优化方法为时序模型优化（</a:t>
            </a:r>
            <a:r>
              <a:rPr lang="en-US" altLang="zh-CN" sz="2400" dirty="0">
                <a:solidFill>
                  <a:srgbClr val="000000"/>
                </a:solidFill>
                <a:latin typeface="微软雅黑" panose="020B0503020204020204" pitchFamily="34" charset="-122"/>
                <a:ea typeface="微软雅黑" panose="020B0503020204020204" pitchFamily="34" charset="-122"/>
              </a:rPr>
              <a:t>SMBO </a:t>
            </a:r>
            <a:r>
              <a:rPr lang="zh-CN" altLang="en-US" sz="2400" dirty="0">
                <a:solidFill>
                  <a:srgbClr val="000000"/>
                </a:solidFill>
                <a:latin typeface="微软雅黑" panose="020B0503020204020204" pitchFamily="34" charset="-122"/>
                <a:ea typeface="微软雅黑" panose="020B0503020204020204" pitchFamily="34" charset="-122"/>
              </a:rPr>
              <a:t>）．</a:t>
            </a:r>
            <a:endParaRPr lang="en-US" altLang="zh-CN" sz="2400" dirty="0">
              <a:solidFill>
                <a:srgbClr val="000000"/>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1928275" y="1458726"/>
            <a:ext cx="7837488" cy="4634617"/>
          </a:xfrm>
          <a:prstGeom prst="rect">
            <a:avLst/>
          </a:prstGeom>
        </p:spPr>
      </p:pic>
      <p:sp>
        <p:nvSpPr>
          <p:cNvPr id="5" name="矩形 4"/>
          <p:cNvSpPr/>
          <p:nvPr/>
        </p:nvSpPr>
        <p:spPr>
          <a:xfrm>
            <a:off x="243591" y="6211669"/>
            <a:ext cx="11948409" cy="646331"/>
          </a:xfrm>
          <a:prstGeom prst="rect">
            <a:avLst/>
          </a:prstGeom>
        </p:spPr>
        <p:txBody>
          <a:bodyPr wrap="square">
            <a:spAutoFit/>
          </a:bodyPr>
          <a:lstStyle/>
          <a:p>
            <a:r>
              <a:rPr lang="en-US" altLang="zh-CN" dirty="0">
                <a:solidFill>
                  <a:srgbClr val="404040"/>
                </a:solidFill>
                <a:latin typeface="Arial" panose="020B0604020202020204" pitchFamily="34" charset="0"/>
              </a:rPr>
              <a:t>Snoek J, Larochelle H, Adams R P, et al. Practical Bayesian Optimization of Machine Learning Algorithms[C]. neural information processing systems, 2012: 2951-2959.</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arn(inVertical)">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777846" y="118538"/>
            <a:ext cx="11157480" cy="523220"/>
          </a:xfrm>
          <a:prstGeom prst="rect">
            <a:avLst/>
          </a:prstGeom>
          <a:noFill/>
        </p:spPr>
        <p:txBody>
          <a:bodyPr wrap="square" rtlCol="0">
            <a:spAutoFit/>
          </a:bodyPr>
          <a:lstStyle/>
          <a:p>
            <a:r>
              <a:rPr lang="zh-CN" altLang="en-US" sz="2800" b="1" dirty="0">
                <a:solidFill>
                  <a:srgbClr val="000000"/>
                </a:solidFill>
                <a:latin typeface="微软雅黑" panose="020B0503020204020204" pitchFamily="34" charset="-122"/>
                <a:ea typeface="微软雅黑" panose="020B0503020204020204" pitchFamily="34" charset="-122"/>
              </a:rPr>
              <a:t>网络优化难点</a:t>
            </a:r>
            <a:endParaRPr lang="zh-CN" altLang="en-US" sz="2800" b="1" dirty="0">
              <a:solidFill>
                <a:srgbClr val="000000"/>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326665" y="1371599"/>
            <a:ext cx="8664935" cy="5486401"/>
          </a:xfrm>
          <a:prstGeom prst="rect">
            <a:avLst/>
          </a:prstGeom>
          <a:noFill/>
        </p:spPr>
        <p:txBody>
          <a:bodyPr wrap="square" rtlCol="0">
            <a:noAutofit/>
          </a:bodyPr>
          <a:lstStyle/>
          <a:p>
            <a:pPr marL="457200" indent="-457200">
              <a:lnSpc>
                <a:spcPct val="150000"/>
              </a:lnSpc>
              <a:buFont typeface="Wingdings" panose="05000000000000000000" pitchFamily="2" charset="2"/>
              <a:buChar char="Ø"/>
            </a:pPr>
            <a:r>
              <a:rPr lang="zh-CN" altLang="en-US" sz="3200" dirty="0">
                <a:solidFill>
                  <a:srgbClr val="0000FF"/>
                </a:solidFill>
                <a:latin typeface="微软雅黑" panose="020B0503020204020204" pitchFamily="34" charset="-122"/>
                <a:ea typeface="微软雅黑" panose="020B0503020204020204" pitchFamily="34" charset="-122"/>
              </a:rPr>
              <a:t>网络结构多样性：</a:t>
            </a:r>
            <a:endParaRPr lang="en-US" altLang="zh-CN" sz="3200" dirty="0">
              <a:solidFill>
                <a:srgbClr val="0000FF"/>
              </a:solidFill>
              <a:latin typeface="微软雅黑" panose="020B0503020204020204" pitchFamily="34" charset="-122"/>
              <a:ea typeface="微软雅黑" panose="020B0503020204020204" pitchFamily="34" charset="-122"/>
            </a:endParaRPr>
          </a:p>
          <a:p>
            <a:pPr>
              <a:lnSpc>
                <a:spcPct val="150000"/>
              </a:lnSpc>
            </a:pPr>
            <a:r>
              <a:rPr lang="zh-CN" altLang="en-US" sz="2800" dirty="0">
                <a:solidFill>
                  <a:srgbClr val="000000"/>
                </a:solidFill>
                <a:latin typeface="微软雅黑" panose="020B0503020204020204" pitchFamily="34" charset="-122"/>
                <a:ea typeface="微软雅黑" panose="020B0503020204020204" pitchFamily="34" charset="-122"/>
              </a:rPr>
              <a:t>很难找到一种通用的、高效的、稳定的优化方法</a:t>
            </a:r>
            <a:endParaRPr lang="en-US" altLang="zh-CN" sz="2800" dirty="0">
              <a:solidFill>
                <a:srgbClr val="000000"/>
              </a:solidFill>
              <a:latin typeface="微软雅黑" panose="020B0503020204020204" pitchFamily="34" charset="-122"/>
              <a:ea typeface="微软雅黑" panose="020B0503020204020204" pitchFamily="34" charset="-122"/>
            </a:endParaRPr>
          </a:p>
          <a:p>
            <a:pPr>
              <a:lnSpc>
                <a:spcPct val="150000"/>
              </a:lnSpc>
            </a:pPr>
            <a:r>
              <a:rPr lang="zh-CN" altLang="en-US" sz="2800" dirty="0">
                <a:solidFill>
                  <a:srgbClr val="000000"/>
                </a:solidFill>
                <a:latin typeface="微软雅黑" panose="020B0503020204020204" pitchFamily="34" charset="-122"/>
                <a:ea typeface="微软雅黑" panose="020B0503020204020204" pitchFamily="34" charset="-122"/>
              </a:rPr>
              <a:t>超参数一般也比较多</a:t>
            </a:r>
            <a:endParaRPr lang="en-US" altLang="zh-CN" sz="2800" dirty="0">
              <a:solidFill>
                <a:srgbClr val="000000"/>
              </a:solidFill>
              <a:latin typeface="微软雅黑" panose="020B0503020204020204" pitchFamily="34" charset="-122"/>
              <a:ea typeface="微软雅黑" panose="020B0503020204020204" pitchFamily="34" charset="-122"/>
            </a:endParaRPr>
          </a:p>
          <a:p>
            <a:pPr>
              <a:lnSpc>
                <a:spcPct val="150000"/>
              </a:lnSpc>
            </a:pPr>
            <a:endParaRPr lang="zh-CN" altLang="en-US" sz="2800" dirty="0">
              <a:solidFill>
                <a:srgbClr val="000000"/>
              </a:solidFill>
              <a:latin typeface="微软雅黑" panose="020B0503020204020204" pitchFamily="34" charset="-122"/>
              <a:ea typeface="微软雅黑" panose="020B0503020204020204" pitchFamily="34" charset="-122"/>
            </a:endParaRPr>
          </a:p>
          <a:p>
            <a:pPr>
              <a:lnSpc>
                <a:spcPct val="150000"/>
              </a:lnSpc>
            </a:pPr>
            <a:endParaRPr lang="zh-CN" altLang="en-US" sz="3200" dirty="0">
              <a:solidFill>
                <a:srgbClr val="000000"/>
              </a:solidFill>
              <a:latin typeface="微软雅黑" panose="020B0503020204020204" pitchFamily="34" charset="-122"/>
              <a:ea typeface="微软雅黑" panose="020B0503020204020204" pitchFamily="34" charset="-122"/>
            </a:endParaRPr>
          </a:p>
          <a:p>
            <a:pPr>
              <a:lnSpc>
                <a:spcPct val="150000"/>
              </a:lnSpc>
            </a:pPr>
            <a:endParaRPr lang="en-US" altLang="zh-CN" sz="3200" dirty="0">
              <a:solidFill>
                <a:srgbClr val="000000"/>
              </a:solidFill>
              <a:latin typeface="微软雅黑" panose="020B0503020204020204" pitchFamily="34" charset="-122"/>
              <a:ea typeface="微软雅黑" panose="020B0503020204020204" pitchFamily="34" charset="-122"/>
            </a:endParaRPr>
          </a:p>
        </p:txBody>
      </p:sp>
      <p:sp>
        <p:nvSpPr>
          <p:cNvPr id="2" name="矩形 1"/>
          <p:cNvSpPr/>
          <p:nvPr/>
        </p:nvSpPr>
        <p:spPr>
          <a:xfrm>
            <a:off x="326665" y="3980165"/>
            <a:ext cx="6096000" cy="1401217"/>
          </a:xfrm>
          <a:prstGeom prst="rect">
            <a:avLst/>
          </a:prstGeom>
        </p:spPr>
        <p:txBody>
          <a:bodyPr>
            <a:spAutoFit/>
          </a:bodyPr>
          <a:lstStyle/>
          <a:p>
            <a:pPr marL="457200" indent="-457200">
              <a:lnSpc>
                <a:spcPct val="150000"/>
              </a:lnSpc>
              <a:buFont typeface="Wingdings" panose="05000000000000000000" pitchFamily="2" charset="2"/>
              <a:buChar char="Ø"/>
            </a:pPr>
            <a:r>
              <a:rPr lang="zh-CN" altLang="en-US" sz="3200" dirty="0">
                <a:solidFill>
                  <a:srgbClr val="0000FF"/>
                </a:solidFill>
                <a:latin typeface="微软雅黑" panose="020B0503020204020204" pitchFamily="34" charset="-122"/>
                <a:ea typeface="微软雅黑" panose="020B0503020204020204" pitchFamily="34" charset="-122"/>
              </a:rPr>
              <a:t>非凸优化问题：</a:t>
            </a:r>
            <a:endParaRPr lang="en-US" altLang="zh-CN" sz="3200" dirty="0">
              <a:solidFill>
                <a:srgbClr val="0000FF"/>
              </a:solidFill>
              <a:latin typeface="微软雅黑" panose="020B0503020204020204" pitchFamily="34" charset="-122"/>
              <a:ea typeface="微软雅黑" panose="020B0503020204020204" pitchFamily="34" charset="-122"/>
            </a:endParaRPr>
          </a:p>
          <a:p>
            <a:pPr>
              <a:lnSpc>
                <a:spcPct val="150000"/>
              </a:lnSpc>
            </a:pPr>
            <a:r>
              <a:rPr lang="zh-CN" altLang="en-US" sz="2800" dirty="0">
                <a:solidFill>
                  <a:srgbClr val="000000"/>
                </a:solidFill>
                <a:latin typeface="微软雅黑" panose="020B0503020204020204" pitchFamily="34" charset="-122"/>
                <a:ea typeface="微软雅黑" panose="020B0503020204020204" pitchFamily="34" charset="-122"/>
              </a:rPr>
              <a:t>逃离局部最优</a:t>
            </a:r>
            <a:endParaRPr lang="en-US" altLang="zh-CN" sz="2800" dirty="0">
              <a:solidFill>
                <a:srgbClr val="00000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777846" y="118538"/>
            <a:ext cx="11157480" cy="523220"/>
          </a:xfrm>
          <a:prstGeom prst="rect">
            <a:avLst/>
          </a:prstGeom>
          <a:noFill/>
        </p:spPr>
        <p:txBody>
          <a:bodyPr wrap="square" rtlCol="0">
            <a:spAutoFit/>
          </a:bodyPr>
          <a:lstStyle/>
          <a:p>
            <a:r>
              <a:rPr lang="zh-CN" altLang="en-US" sz="2800" b="1" dirty="0">
                <a:solidFill>
                  <a:srgbClr val="000000"/>
                </a:solidFill>
                <a:latin typeface="微软雅黑" panose="020B0503020204020204" pitchFamily="34" charset="-122"/>
                <a:ea typeface="微软雅黑" panose="020B0503020204020204" pitchFamily="34" charset="-122"/>
              </a:rPr>
              <a:t>动态资源分配</a:t>
            </a:r>
            <a:endParaRPr lang="zh-CN" altLang="en-US" sz="2800" b="1" dirty="0">
              <a:solidFill>
                <a:srgbClr val="000000"/>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106182" y="819392"/>
            <a:ext cx="12085818" cy="1370155"/>
          </a:xfrm>
          <a:prstGeom prst="rect">
            <a:avLst/>
          </a:prstGeom>
          <a:noFill/>
        </p:spPr>
        <p:txBody>
          <a:bodyPr wrap="square" rtlCol="0">
            <a:noAutofit/>
          </a:bodyPr>
          <a:lstStyle/>
          <a:p>
            <a:pPr>
              <a:lnSpc>
                <a:spcPct val="150000"/>
              </a:lnSpc>
            </a:pPr>
            <a:r>
              <a:rPr lang="zh-CN" altLang="en-US" sz="2400" dirty="0">
                <a:latin typeface="微软雅黑" panose="020B0503020204020204" pitchFamily="34" charset="-122"/>
                <a:ea typeface="微软雅黑" panose="020B0503020204020204" pitchFamily="34" charset="-122"/>
              </a:rPr>
              <a:t>超参数优化中，每组超参数配置的评估代价比较高。如果可以在较早的阶段就可以估计出一组配置的效果会比较差，那么就可以中止这组配置的评估，将更多的资源留给其它配置。</a:t>
            </a:r>
            <a:endParaRPr lang="en-US" altLang="zh-CN" sz="2400" dirty="0">
              <a:solidFill>
                <a:srgbClr val="000000"/>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2355850" y="2048427"/>
            <a:ext cx="7480300" cy="480957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777846" y="118538"/>
            <a:ext cx="11157480" cy="523220"/>
          </a:xfrm>
          <a:prstGeom prst="rect">
            <a:avLst/>
          </a:prstGeom>
          <a:noFill/>
        </p:spPr>
        <p:txBody>
          <a:bodyPr wrap="square" rtlCol="0">
            <a:spAutoFit/>
          </a:bodyPr>
          <a:lstStyle/>
          <a:p>
            <a:r>
              <a:rPr lang="zh-CN" altLang="en-US" sz="2800" b="1" dirty="0">
                <a:solidFill>
                  <a:srgbClr val="000000"/>
                </a:solidFill>
                <a:latin typeface="微软雅黑" panose="020B0503020204020204" pitchFamily="34" charset="-122"/>
                <a:ea typeface="微软雅黑" panose="020B0503020204020204" pitchFamily="34" charset="-122"/>
              </a:rPr>
              <a:t>目录</a:t>
            </a:r>
            <a:endParaRPr lang="zh-CN" altLang="en-US" sz="2800" b="1" dirty="0">
              <a:solidFill>
                <a:srgbClr val="000000"/>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428265" y="1030144"/>
            <a:ext cx="11308466" cy="5486401"/>
          </a:xfrm>
          <a:prstGeom prst="rect">
            <a:avLst/>
          </a:prstGeom>
          <a:noFill/>
        </p:spPr>
        <p:txBody>
          <a:bodyPr wrap="square" rtlCol="0">
            <a:noAutofit/>
          </a:bodyPr>
          <a:lstStyle/>
          <a:p>
            <a:pPr>
              <a:lnSpc>
                <a:spcPct val="150000"/>
              </a:lnSpc>
            </a:pPr>
            <a:r>
              <a:rPr lang="en-US" altLang="zh-CN" sz="3200" dirty="0">
                <a:latin typeface="微软雅黑" panose="020B0503020204020204" pitchFamily="34" charset="-122"/>
                <a:ea typeface="微软雅黑" panose="020B0503020204020204" pitchFamily="34" charset="-122"/>
              </a:rPr>
              <a:t>5.1 </a:t>
            </a:r>
            <a:r>
              <a:rPr lang="zh-CN" altLang="en-US" sz="3200" dirty="0">
                <a:latin typeface="微软雅黑" panose="020B0503020204020204" pitchFamily="34" charset="-122"/>
                <a:ea typeface="微软雅黑" panose="020B0503020204020204" pitchFamily="34" charset="-122"/>
              </a:rPr>
              <a:t>网络优化</a:t>
            </a:r>
            <a:endParaRPr lang="en-US" altLang="zh-CN" sz="3200" dirty="0">
              <a:latin typeface="微软雅黑" panose="020B0503020204020204" pitchFamily="34" charset="-122"/>
              <a:ea typeface="微软雅黑" panose="020B0503020204020204" pitchFamily="34" charset="-122"/>
            </a:endParaRPr>
          </a:p>
          <a:p>
            <a:pPr>
              <a:lnSpc>
                <a:spcPct val="150000"/>
              </a:lnSpc>
            </a:pPr>
            <a:r>
              <a:rPr lang="en-US" altLang="zh-CN" sz="3200" dirty="0">
                <a:latin typeface="微软雅黑" panose="020B0503020204020204" pitchFamily="34" charset="-122"/>
                <a:ea typeface="微软雅黑" panose="020B0503020204020204" pitchFamily="34" charset="-122"/>
              </a:rPr>
              <a:t>5.2 </a:t>
            </a:r>
            <a:r>
              <a:rPr lang="zh-CN" altLang="en-US" sz="3200" dirty="0">
                <a:latin typeface="微软雅黑" panose="020B0503020204020204" pitchFamily="34" charset="-122"/>
                <a:ea typeface="微软雅黑" panose="020B0503020204020204" pitchFamily="34" charset="-122"/>
              </a:rPr>
              <a:t>小批量梯度下降</a:t>
            </a:r>
            <a:endParaRPr lang="en-US" altLang="zh-CN" sz="3200" dirty="0">
              <a:latin typeface="微软雅黑" panose="020B0503020204020204" pitchFamily="34" charset="-122"/>
              <a:ea typeface="微软雅黑" panose="020B0503020204020204" pitchFamily="34" charset="-122"/>
            </a:endParaRPr>
          </a:p>
          <a:p>
            <a:pPr>
              <a:lnSpc>
                <a:spcPct val="150000"/>
              </a:lnSpc>
            </a:pPr>
            <a:r>
              <a:rPr lang="en-US" altLang="zh-CN" sz="3200" dirty="0">
                <a:latin typeface="微软雅黑" panose="020B0503020204020204" pitchFamily="34" charset="-122"/>
                <a:ea typeface="微软雅黑" panose="020B0503020204020204" pitchFamily="34" charset="-122"/>
              </a:rPr>
              <a:t>5.3 </a:t>
            </a:r>
            <a:r>
              <a:rPr lang="zh-CN" altLang="en-US" sz="3200" dirty="0">
                <a:latin typeface="微软雅黑" panose="020B0503020204020204" pitchFamily="34" charset="-122"/>
                <a:ea typeface="微软雅黑" panose="020B0503020204020204" pitchFamily="34" charset="-122"/>
              </a:rPr>
              <a:t>学习率与梯度优化</a:t>
            </a:r>
            <a:endParaRPr lang="en-US" altLang="zh-CN" sz="3200" dirty="0">
              <a:latin typeface="微软雅黑" panose="020B0503020204020204" pitchFamily="34" charset="-122"/>
              <a:ea typeface="微软雅黑" panose="020B0503020204020204" pitchFamily="34" charset="-122"/>
            </a:endParaRPr>
          </a:p>
          <a:p>
            <a:pPr>
              <a:lnSpc>
                <a:spcPct val="150000"/>
              </a:lnSpc>
            </a:pPr>
            <a:r>
              <a:rPr lang="en-US" altLang="zh-CN" sz="3200" dirty="0">
                <a:latin typeface="微软雅黑" panose="020B0503020204020204" pitchFamily="34" charset="-122"/>
                <a:ea typeface="微软雅黑" panose="020B0503020204020204" pitchFamily="34" charset="-122"/>
              </a:rPr>
              <a:t>5.4 </a:t>
            </a:r>
            <a:r>
              <a:rPr lang="zh-CN" altLang="en-US" sz="3200" dirty="0">
                <a:latin typeface="微软雅黑" panose="020B0503020204020204" pitchFamily="34" charset="-122"/>
                <a:ea typeface="微软雅黑" panose="020B0503020204020204" pitchFamily="34" charset="-122"/>
              </a:rPr>
              <a:t>参数初始化与数据预处理</a:t>
            </a:r>
            <a:endParaRPr lang="en-US" altLang="zh-CN" sz="3200" dirty="0">
              <a:latin typeface="微软雅黑" panose="020B0503020204020204" pitchFamily="34" charset="-122"/>
              <a:ea typeface="微软雅黑" panose="020B0503020204020204" pitchFamily="34" charset="-122"/>
            </a:endParaRPr>
          </a:p>
          <a:p>
            <a:pPr>
              <a:lnSpc>
                <a:spcPct val="150000"/>
              </a:lnSpc>
            </a:pPr>
            <a:r>
              <a:rPr lang="en-US" altLang="zh-CN" sz="3200" dirty="0">
                <a:latin typeface="微软雅黑" panose="020B0503020204020204" pitchFamily="34" charset="-122"/>
                <a:ea typeface="微软雅黑" panose="020B0503020204020204" pitchFamily="34" charset="-122"/>
              </a:rPr>
              <a:t>5.5 </a:t>
            </a:r>
            <a:r>
              <a:rPr lang="zh-CN" altLang="en-US" sz="3200" dirty="0">
                <a:latin typeface="微软雅黑" panose="020B0503020204020204" pitchFamily="34" charset="-122"/>
                <a:ea typeface="微软雅黑" panose="020B0503020204020204" pitchFamily="34" charset="-122"/>
              </a:rPr>
              <a:t>逐层归一化</a:t>
            </a:r>
            <a:endParaRPr lang="en-US" altLang="zh-CN" sz="3200" dirty="0">
              <a:latin typeface="微软雅黑" panose="020B0503020204020204" pitchFamily="34" charset="-122"/>
              <a:ea typeface="微软雅黑" panose="020B0503020204020204" pitchFamily="34" charset="-122"/>
            </a:endParaRPr>
          </a:p>
          <a:p>
            <a:pPr>
              <a:lnSpc>
                <a:spcPct val="150000"/>
              </a:lnSpc>
            </a:pPr>
            <a:r>
              <a:rPr lang="en-US" altLang="zh-CN" sz="3200" dirty="0">
                <a:latin typeface="微软雅黑" panose="020B0503020204020204" pitchFamily="34" charset="-122"/>
                <a:ea typeface="微软雅黑" panose="020B0503020204020204" pitchFamily="34" charset="-122"/>
              </a:rPr>
              <a:t>5.6 </a:t>
            </a:r>
            <a:r>
              <a:rPr lang="zh-CN" altLang="en-US" sz="3200" dirty="0">
                <a:latin typeface="微软雅黑" panose="020B0503020204020204" pitchFamily="34" charset="-122"/>
                <a:ea typeface="微软雅黑" panose="020B0503020204020204" pitchFamily="34" charset="-122"/>
              </a:rPr>
              <a:t>超参数优化</a:t>
            </a:r>
            <a:endParaRPr lang="en-US" altLang="zh-CN" sz="3200" dirty="0">
              <a:latin typeface="微软雅黑" panose="020B0503020204020204" pitchFamily="34" charset="-122"/>
              <a:ea typeface="微软雅黑" panose="020B0503020204020204" pitchFamily="34" charset="-122"/>
            </a:endParaRPr>
          </a:p>
          <a:p>
            <a:pPr>
              <a:lnSpc>
                <a:spcPct val="150000"/>
              </a:lnSpc>
            </a:pPr>
            <a:r>
              <a:rPr lang="en-US" altLang="zh-CN" sz="3200" dirty="0">
                <a:solidFill>
                  <a:srgbClr val="0000FF"/>
                </a:solidFill>
                <a:latin typeface="微软雅黑" panose="020B0503020204020204" pitchFamily="34" charset="-122"/>
                <a:ea typeface="微软雅黑" panose="020B0503020204020204" pitchFamily="34" charset="-122"/>
              </a:rPr>
              <a:t>5.7</a:t>
            </a:r>
            <a:r>
              <a:rPr lang="zh-CN" altLang="en-US" sz="3200" dirty="0">
                <a:solidFill>
                  <a:srgbClr val="0000FF"/>
                </a:solidFill>
                <a:latin typeface="微软雅黑" panose="020B0503020204020204" pitchFamily="34" charset="-122"/>
                <a:ea typeface="微软雅黑" panose="020B0503020204020204" pitchFamily="34" charset="-122"/>
              </a:rPr>
              <a:t>过拟合与正则化</a:t>
            </a:r>
            <a:endParaRPr lang="zh-CN" altLang="en-US" sz="3200" dirty="0">
              <a:solidFill>
                <a:srgbClr val="0000FF"/>
              </a:solidFill>
              <a:latin typeface="微软雅黑" panose="020B0503020204020204" pitchFamily="34" charset="-122"/>
              <a:ea typeface="微软雅黑" panose="020B0503020204020204" pitchFamily="34" charset="-122"/>
            </a:endParaRPr>
          </a:p>
          <a:p>
            <a:pPr>
              <a:lnSpc>
                <a:spcPct val="150000"/>
              </a:lnSpc>
            </a:pPr>
            <a:endParaRPr lang="zh-CN" altLang="en-US" sz="3200" dirty="0">
              <a:solidFill>
                <a:srgbClr val="0000FF"/>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777846" y="118538"/>
            <a:ext cx="11157480" cy="954107"/>
          </a:xfrm>
          <a:prstGeom prst="rect">
            <a:avLst/>
          </a:prstGeom>
          <a:noFill/>
        </p:spPr>
        <p:txBody>
          <a:bodyPr wrap="square" rtlCol="0">
            <a:spAutoFit/>
          </a:bodyPr>
          <a:lstStyle/>
          <a:p>
            <a:r>
              <a:rPr lang="en-US" altLang="zh-CN" sz="2800" b="1" dirty="0">
                <a:solidFill>
                  <a:srgbClr val="000000"/>
                </a:solidFill>
                <a:latin typeface="微软雅黑" panose="020B0503020204020204" pitchFamily="34" charset="-122"/>
                <a:ea typeface="微软雅黑" panose="020B0503020204020204" pitchFamily="34" charset="-122"/>
              </a:rPr>
              <a:t>5.7 </a:t>
            </a:r>
            <a:r>
              <a:rPr lang="zh-CN" altLang="en-US" sz="2800" b="1" dirty="0">
                <a:solidFill>
                  <a:srgbClr val="000000"/>
                </a:solidFill>
                <a:latin typeface="微软雅黑" panose="020B0503020204020204" pitchFamily="34" charset="-122"/>
                <a:ea typeface="微软雅黑" panose="020B0503020204020204" pitchFamily="34" charset="-122"/>
              </a:rPr>
              <a:t>过拟合与正则化</a:t>
            </a:r>
            <a:endParaRPr lang="zh-CN" altLang="en-US" sz="2800" b="1" dirty="0">
              <a:solidFill>
                <a:srgbClr val="000000"/>
              </a:solidFill>
              <a:latin typeface="微软雅黑" panose="020B0503020204020204" pitchFamily="34" charset="-122"/>
              <a:ea typeface="微软雅黑" panose="020B0503020204020204" pitchFamily="34" charset="-122"/>
            </a:endParaRPr>
          </a:p>
          <a:p>
            <a:endParaRPr lang="zh-CN" altLang="en-US" sz="2800" b="1" dirty="0">
              <a:solidFill>
                <a:srgbClr val="000000"/>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288565" y="1030145"/>
            <a:ext cx="9401535" cy="2614756"/>
          </a:xfrm>
          <a:prstGeom prst="rect">
            <a:avLst/>
          </a:prstGeom>
          <a:noFill/>
        </p:spPr>
        <p:txBody>
          <a:bodyPr wrap="square" rtlCol="0">
            <a:noAutofit/>
          </a:bodyPr>
          <a:lstStyle/>
          <a:p>
            <a:pPr>
              <a:lnSpc>
                <a:spcPct val="150000"/>
              </a:lnSpc>
            </a:pPr>
            <a:r>
              <a:rPr lang="zh-CN" altLang="en-US" sz="3200" dirty="0">
                <a:latin typeface="微软雅黑" panose="020B0503020204020204" pitchFamily="34" charset="-122"/>
                <a:ea typeface="微软雅黑" panose="020B0503020204020204" pitchFamily="34" charset="-122"/>
              </a:rPr>
              <a:t>如何提高神经网络的泛化能力：</a:t>
            </a:r>
            <a:endParaRPr lang="zh-CN" altLang="en-US" sz="3200" dirty="0">
              <a:latin typeface="微软雅黑" panose="020B0503020204020204" pitchFamily="34" charset="-122"/>
              <a:ea typeface="微软雅黑" panose="020B0503020204020204" pitchFamily="34" charset="-122"/>
            </a:endParaRPr>
          </a:p>
          <a:p>
            <a:pPr>
              <a:lnSpc>
                <a:spcPct val="150000"/>
              </a:lnSpc>
            </a:pPr>
            <a:endParaRPr lang="zh-CN" altLang="en-US" sz="2800" dirty="0">
              <a:solidFill>
                <a:srgbClr val="000000"/>
              </a:solidFill>
              <a:latin typeface="微软雅黑" panose="020B0503020204020204" pitchFamily="34" charset="-122"/>
              <a:ea typeface="微软雅黑" panose="020B0503020204020204" pitchFamily="34" charset="-122"/>
            </a:endParaRPr>
          </a:p>
          <a:p>
            <a:pPr>
              <a:lnSpc>
                <a:spcPct val="150000"/>
              </a:lnSpc>
            </a:pPr>
            <a:endParaRPr lang="zh-CN" altLang="en-US" sz="3200" dirty="0">
              <a:solidFill>
                <a:srgbClr val="000000"/>
              </a:solidFill>
              <a:latin typeface="微软雅黑" panose="020B0503020204020204" pitchFamily="34" charset="-122"/>
              <a:ea typeface="微软雅黑" panose="020B0503020204020204" pitchFamily="34" charset="-122"/>
            </a:endParaRPr>
          </a:p>
          <a:p>
            <a:pPr>
              <a:lnSpc>
                <a:spcPct val="150000"/>
              </a:lnSpc>
            </a:pPr>
            <a:endParaRPr lang="en-US" altLang="zh-CN" sz="3200" dirty="0">
              <a:solidFill>
                <a:srgbClr val="000000"/>
              </a:solidFill>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sp>
            <p:nvSpPr>
              <p:cNvPr id="4" name="文本框 3"/>
              <p:cNvSpPr txBox="1"/>
              <p:nvPr/>
            </p:nvSpPr>
            <p:spPr>
              <a:xfrm>
                <a:off x="390165" y="1941752"/>
                <a:ext cx="9401535" cy="2614756"/>
              </a:xfrm>
              <a:prstGeom prst="rect">
                <a:avLst/>
              </a:prstGeom>
              <a:noFill/>
            </p:spPr>
            <p:txBody>
              <a:bodyPr wrap="square" rtlCol="0">
                <a:noAutofit/>
              </a:bodyPr>
              <a:lstStyle/>
              <a:p>
                <a:pPr marL="457200" indent="-457200">
                  <a:lnSpc>
                    <a:spcPct val="150000"/>
                  </a:lnSpc>
                  <a:buFont typeface="Wingdings" panose="05000000000000000000" pitchFamily="2" charset="2"/>
                  <a:buChar char="Ø"/>
                </a:pPr>
                <a14:m>
                  <m:oMath xmlns:m="http://schemas.openxmlformats.org/officeDocument/2006/math">
                    <m:sSub>
                      <m:sSubPr>
                        <m:ctrlPr>
                          <a:rPr lang="en-US" altLang="zh-CN" sz="3200" i="1">
                            <a:solidFill>
                              <a:srgbClr val="0000FF"/>
                            </a:solidFill>
                            <a:latin typeface="Cambria Math" panose="02040503050406030204" pitchFamily="18" charset="0"/>
                            <a:ea typeface="微软雅黑" panose="020B0503020204020204" pitchFamily="34" charset="-122"/>
                          </a:rPr>
                        </m:ctrlPr>
                      </m:sSubPr>
                      <m:e>
                        <m:r>
                          <a:rPr lang="en-US" altLang="zh-CN" sz="3200">
                            <a:solidFill>
                              <a:srgbClr val="0000FF"/>
                            </a:solidFill>
                            <a:latin typeface="Cambria Math" panose="02040503050406030204" pitchFamily="18" charset="0"/>
                            <a:ea typeface="微软雅黑" panose="020B0503020204020204" pitchFamily="34" charset="-122"/>
                          </a:rPr>
                          <m:t>ℓ</m:t>
                        </m:r>
                      </m:e>
                      <m:sub>
                        <m:r>
                          <a:rPr lang="en-US" altLang="zh-CN" sz="3200">
                            <a:solidFill>
                              <a:srgbClr val="0000FF"/>
                            </a:solidFill>
                            <a:latin typeface="Cambria Math" panose="02040503050406030204" pitchFamily="18" charset="0"/>
                            <a:ea typeface="微软雅黑" panose="020B0503020204020204" pitchFamily="34" charset="-122"/>
                          </a:rPr>
                          <m:t>1</m:t>
                        </m:r>
                      </m:sub>
                    </m:sSub>
                  </m:oMath>
                </a14:m>
                <a:r>
                  <a:rPr lang="zh-CN" altLang="en-US" sz="3200" dirty="0">
                    <a:solidFill>
                      <a:srgbClr val="0000FF"/>
                    </a:solidFill>
                    <a:latin typeface="微软雅黑" panose="020B0503020204020204" pitchFamily="34" charset="-122"/>
                    <a:ea typeface="微软雅黑" panose="020B0503020204020204" pitchFamily="34" charset="-122"/>
                  </a:rPr>
                  <a:t>和</a:t>
                </a:r>
                <a14:m>
                  <m:oMath xmlns:m="http://schemas.openxmlformats.org/officeDocument/2006/math">
                    <m:sSub>
                      <m:sSubPr>
                        <m:ctrlPr>
                          <a:rPr lang="en-US" altLang="zh-CN" sz="3200" i="1">
                            <a:solidFill>
                              <a:srgbClr val="0000FF"/>
                            </a:solidFill>
                            <a:latin typeface="Cambria Math" panose="02040503050406030204" pitchFamily="18" charset="0"/>
                            <a:ea typeface="微软雅黑" panose="020B0503020204020204" pitchFamily="34" charset="-122"/>
                          </a:rPr>
                        </m:ctrlPr>
                      </m:sSubPr>
                      <m:e>
                        <m:r>
                          <a:rPr lang="en-US" altLang="zh-CN" sz="3200">
                            <a:solidFill>
                              <a:srgbClr val="0000FF"/>
                            </a:solidFill>
                            <a:latin typeface="Cambria Math" panose="02040503050406030204" pitchFamily="18" charset="0"/>
                            <a:ea typeface="微软雅黑" panose="020B0503020204020204" pitchFamily="34" charset="-122"/>
                          </a:rPr>
                          <m:t>ℓ</m:t>
                        </m:r>
                      </m:e>
                      <m:sub>
                        <m:r>
                          <a:rPr lang="en-US" altLang="zh-CN" sz="3200">
                            <a:solidFill>
                              <a:srgbClr val="0000FF"/>
                            </a:solidFill>
                            <a:latin typeface="Cambria Math" panose="02040503050406030204" pitchFamily="18" charset="0"/>
                            <a:ea typeface="微软雅黑" panose="020B0503020204020204" pitchFamily="34" charset="-122"/>
                          </a:rPr>
                          <m:t>2</m:t>
                        </m:r>
                      </m:sub>
                    </m:sSub>
                  </m:oMath>
                </a14:m>
                <a:r>
                  <a:rPr lang="zh-CN" altLang="en-US" sz="3200" dirty="0">
                    <a:solidFill>
                      <a:srgbClr val="0000FF"/>
                    </a:solidFill>
                    <a:latin typeface="微软雅黑" panose="020B0503020204020204" pitchFamily="34" charset="-122"/>
                    <a:ea typeface="微软雅黑" panose="020B0503020204020204" pitchFamily="34" charset="-122"/>
                  </a:rPr>
                  <a:t>正则化</a:t>
                </a:r>
                <a:endParaRPr lang="en-US" altLang="zh-CN" sz="3200" dirty="0">
                  <a:solidFill>
                    <a:srgbClr val="0000FF"/>
                  </a:solidFill>
                  <a:latin typeface="微软雅黑" panose="020B0503020204020204" pitchFamily="34" charset="-122"/>
                  <a:ea typeface="微软雅黑" panose="020B0503020204020204" pitchFamily="34" charset="-122"/>
                </a:endParaRPr>
              </a:p>
              <a:p>
                <a:pPr marL="457200" indent="-457200">
                  <a:lnSpc>
                    <a:spcPct val="150000"/>
                  </a:lnSpc>
                  <a:buFont typeface="Wingdings" panose="05000000000000000000" pitchFamily="2" charset="2"/>
                  <a:buChar char="Ø"/>
                </a:pPr>
                <a:r>
                  <a:rPr lang="zh-CN" altLang="en-US" sz="3200" dirty="0">
                    <a:solidFill>
                      <a:srgbClr val="0000FF"/>
                    </a:solidFill>
                    <a:latin typeface="微软雅黑" panose="020B0503020204020204" pitchFamily="34" charset="-122"/>
                    <a:ea typeface="微软雅黑" panose="020B0503020204020204" pitchFamily="34" charset="-122"/>
                  </a:rPr>
                  <a:t>提前停止</a:t>
                </a:r>
                <a:endParaRPr lang="en-US" altLang="zh-CN" sz="3200" dirty="0">
                  <a:solidFill>
                    <a:srgbClr val="0000FF"/>
                  </a:solidFill>
                  <a:latin typeface="微软雅黑" panose="020B0503020204020204" pitchFamily="34" charset="-122"/>
                  <a:ea typeface="微软雅黑" panose="020B0503020204020204" pitchFamily="34" charset="-122"/>
                </a:endParaRPr>
              </a:p>
              <a:p>
                <a:pPr marL="457200" indent="-457200">
                  <a:lnSpc>
                    <a:spcPct val="150000"/>
                  </a:lnSpc>
                  <a:buFont typeface="Wingdings" panose="05000000000000000000" pitchFamily="2" charset="2"/>
                  <a:buChar char="Ø"/>
                </a:pPr>
                <a:r>
                  <a:rPr lang="en-US" altLang="zh-CN" sz="3200" dirty="0">
                    <a:solidFill>
                      <a:srgbClr val="0000FF"/>
                    </a:solidFill>
                    <a:latin typeface="微软雅黑" panose="020B0503020204020204" pitchFamily="34" charset="-122"/>
                    <a:ea typeface="微软雅黑" panose="020B0503020204020204" pitchFamily="34" charset="-122"/>
                  </a:rPr>
                  <a:t>Dropout</a:t>
                </a:r>
                <a:endParaRPr lang="en-US" altLang="zh-CN" sz="3200" dirty="0">
                  <a:solidFill>
                    <a:srgbClr val="0000FF"/>
                  </a:solidFill>
                  <a:latin typeface="微软雅黑" panose="020B0503020204020204" pitchFamily="34" charset="-122"/>
                  <a:ea typeface="微软雅黑" panose="020B0503020204020204" pitchFamily="34" charset="-122"/>
                </a:endParaRPr>
              </a:p>
              <a:p>
                <a:pPr marL="457200" indent="-457200">
                  <a:lnSpc>
                    <a:spcPct val="150000"/>
                  </a:lnSpc>
                  <a:buFont typeface="Wingdings" panose="05000000000000000000" pitchFamily="2" charset="2"/>
                  <a:buChar char="Ø"/>
                </a:pPr>
                <a:r>
                  <a:rPr lang="zh-CN" altLang="en-US" sz="3200" dirty="0">
                    <a:solidFill>
                      <a:srgbClr val="0000FF"/>
                    </a:solidFill>
                    <a:latin typeface="微软雅黑" panose="020B0503020204020204" pitchFamily="34" charset="-122"/>
                    <a:ea typeface="微软雅黑" panose="020B0503020204020204" pitchFamily="34" charset="-122"/>
                  </a:rPr>
                  <a:t>数据增强</a:t>
                </a:r>
                <a:endParaRPr lang="en-US" altLang="zh-CN" sz="3200" dirty="0">
                  <a:solidFill>
                    <a:srgbClr val="0000FF"/>
                  </a:solidFill>
                  <a:latin typeface="微软雅黑" panose="020B0503020204020204" pitchFamily="34" charset="-122"/>
                  <a:ea typeface="微软雅黑" panose="020B0503020204020204" pitchFamily="34" charset="-122"/>
                </a:endParaRPr>
              </a:p>
              <a:p>
                <a:pPr marL="457200" indent="-457200">
                  <a:lnSpc>
                    <a:spcPct val="150000"/>
                  </a:lnSpc>
                  <a:buFont typeface="Wingdings" panose="05000000000000000000" pitchFamily="2" charset="2"/>
                  <a:buChar char="Ø"/>
                </a:pPr>
                <a:endParaRPr lang="zh-CN" altLang="en-US" sz="3200" dirty="0">
                  <a:solidFill>
                    <a:srgbClr val="0000FF"/>
                  </a:solidFill>
                  <a:latin typeface="微软雅黑" panose="020B0503020204020204" pitchFamily="34" charset="-122"/>
                  <a:ea typeface="微软雅黑" panose="020B0503020204020204" pitchFamily="34" charset="-122"/>
                </a:endParaRPr>
              </a:p>
              <a:p>
                <a:pPr>
                  <a:lnSpc>
                    <a:spcPct val="150000"/>
                  </a:lnSpc>
                </a:pPr>
                <a:endParaRPr lang="zh-CN" altLang="en-US" sz="3200" dirty="0">
                  <a:solidFill>
                    <a:srgbClr val="000000"/>
                  </a:solidFill>
                  <a:latin typeface="微软雅黑" panose="020B0503020204020204" pitchFamily="34" charset="-122"/>
                  <a:ea typeface="微软雅黑" panose="020B0503020204020204" pitchFamily="34" charset="-122"/>
                </a:endParaRPr>
              </a:p>
              <a:p>
                <a:pPr>
                  <a:lnSpc>
                    <a:spcPct val="150000"/>
                  </a:lnSpc>
                </a:pPr>
                <a:endParaRPr lang="en-US" altLang="zh-CN" sz="3200" dirty="0">
                  <a:solidFill>
                    <a:srgbClr val="000000"/>
                  </a:solidFill>
                  <a:latin typeface="微软雅黑" panose="020B0503020204020204" pitchFamily="34" charset="-122"/>
                  <a:ea typeface="微软雅黑" panose="020B0503020204020204" pitchFamily="34" charset="-122"/>
                </a:endParaRPr>
              </a:p>
            </p:txBody>
          </p:sp>
        </mc:Choice>
        <mc:Fallback>
          <p:sp>
            <p:nvSpPr>
              <p:cNvPr id="4" name="文本框 3"/>
              <p:cNvSpPr txBox="1">
                <a:spLocks noRot="1" noChangeAspect="1" noMove="1" noResize="1" noEditPoints="1" noAdjustHandles="1" noChangeArrowheads="1" noChangeShapeType="1" noTextEdit="1"/>
              </p:cNvSpPr>
              <p:nvPr/>
            </p:nvSpPr>
            <p:spPr>
              <a:xfrm>
                <a:off x="390165" y="1941752"/>
                <a:ext cx="9401535" cy="2614756"/>
              </a:xfrm>
              <a:prstGeom prst="rect">
                <a:avLst/>
              </a:prstGeom>
              <a:blipFill rotWithShape="1">
                <a:blip r:embed="rId1"/>
                <a:stretch>
                  <a:fillRect l="-3" t="-21" b="-97563"/>
                </a:stretch>
              </a:blipFill>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777846" y="118538"/>
            <a:ext cx="11157480" cy="1815882"/>
          </a:xfrm>
          <a:prstGeom prst="rect">
            <a:avLst/>
          </a:prstGeom>
          <a:noFill/>
        </p:spPr>
        <p:txBody>
          <a:bodyPr wrap="square" rtlCol="0">
            <a:spAutoFit/>
          </a:bodyPr>
          <a:lstStyle/>
          <a:p>
            <a:r>
              <a:rPr lang="en-US" altLang="zh-CN" sz="2800" b="1" dirty="0">
                <a:solidFill>
                  <a:srgbClr val="000000"/>
                </a:solidFill>
                <a:latin typeface="微软雅黑" panose="020B0503020204020204" pitchFamily="34" charset="-122"/>
                <a:ea typeface="微软雅黑" panose="020B0503020204020204" pitchFamily="34" charset="-122"/>
              </a:rPr>
              <a:t>ℓ_1</a:t>
            </a:r>
            <a:r>
              <a:rPr lang="zh-CN" altLang="en-US" sz="2800" b="1" dirty="0">
                <a:solidFill>
                  <a:srgbClr val="000000"/>
                </a:solidFill>
                <a:latin typeface="微软雅黑" panose="020B0503020204020204" pitchFamily="34" charset="-122"/>
                <a:ea typeface="微软雅黑" panose="020B0503020204020204" pitchFamily="34" charset="-122"/>
              </a:rPr>
              <a:t>和</a:t>
            </a:r>
            <a:r>
              <a:rPr lang="en-US" altLang="zh-CN" sz="2800" b="1" dirty="0">
                <a:solidFill>
                  <a:srgbClr val="000000"/>
                </a:solidFill>
                <a:latin typeface="微软雅黑" panose="020B0503020204020204" pitchFamily="34" charset="-122"/>
                <a:ea typeface="微软雅黑" panose="020B0503020204020204" pitchFamily="34" charset="-122"/>
              </a:rPr>
              <a:t>ℓ_2</a:t>
            </a:r>
            <a:r>
              <a:rPr lang="zh-CN" altLang="en-US" sz="2800" b="1" dirty="0">
                <a:solidFill>
                  <a:srgbClr val="000000"/>
                </a:solidFill>
                <a:latin typeface="微软雅黑" panose="020B0503020204020204" pitchFamily="34" charset="-122"/>
                <a:ea typeface="微软雅黑" panose="020B0503020204020204" pitchFamily="34" charset="-122"/>
              </a:rPr>
              <a:t>正则化</a:t>
            </a:r>
            <a:endParaRPr lang="zh-CN" altLang="en-US" sz="2800" b="1" dirty="0">
              <a:solidFill>
                <a:srgbClr val="000000"/>
              </a:solidFill>
              <a:latin typeface="微软雅黑" panose="020B0503020204020204" pitchFamily="34" charset="-122"/>
              <a:ea typeface="微软雅黑" panose="020B0503020204020204" pitchFamily="34" charset="-122"/>
            </a:endParaRPr>
          </a:p>
          <a:p>
            <a:endParaRPr lang="zh-CN" altLang="en-US" sz="2800" b="1" dirty="0">
              <a:solidFill>
                <a:srgbClr val="000000"/>
              </a:solidFill>
              <a:latin typeface="微软雅黑" panose="020B0503020204020204" pitchFamily="34" charset="-122"/>
              <a:ea typeface="微软雅黑" panose="020B0503020204020204" pitchFamily="34" charset="-122"/>
            </a:endParaRPr>
          </a:p>
          <a:p>
            <a:endParaRPr lang="zh-CN" altLang="en-US" sz="2800" b="1" dirty="0">
              <a:solidFill>
                <a:srgbClr val="000000"/>
              </a:solidFill>
              <a:latin typeface="微软雅黑" panose="020B0503020204020204" pitchFamily="34" charset="-122"/>
              <a:ea typeface="微软雅黑" panose="020B0503020204020204" pitchFamily="34" charset="-122"/>
            </a:endParaRPr>
          </a:p>
          <a:p>
            <a:endParaRPr lang="zh-CN" altLang="en-US" sz="2800" b="1" dirty="0">
              <a:solidFill>
                <a:srgbClr val="000000"/>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272619" y="979345"/>
            <a:ext cx="11646761" cy="1471755"/>
          </a:xfrm>
          <a:prstGeom prst="rect">
            <a:avLst/>
          </a:prstGeom>
          <a:noFill/>
        </p:spPr>
        <p:txBody>
          <a:bodyPr wrap="square" rtlCol="0">
            <a:noAutofit/>
          </a:bodyPr>
          <a:lstStyle/>
          <a:p>
            <a:pPr>
              <a:lnSpc>
                <a:spcPct val="150000"/>
              </a:lnSpc>
            </a:pPr>
            <a:r>
              <a:rPr lang="en-US" altLang="zh-CN" sz="2800" dirty="0">
                <a:solidFill>
                  <a:srgbClr val="0000FF"/>
                </a:solidFill>
                <a:latin typeface="微软雅黑" panose="020B0503020204020204" pitchFamily="34" charset="-122"/>
                <a:ea typeface="微软雅黑" panose="020B0503020204020204" pitchFamily="34" charset="-122"/>
              </a:rPr>
              <a:t>ℓ_1</a:t>
            </a:r>
            <a:r>
              <a:rPr lang="zh-CN" altLang="en-US" sz="2800" dirty="0">
                <a:solidFill>
                  <a:srgbClr val="0000FF"/>
                </a:solidFill>
                <a:latin typeface="微软雅黑" panose="020B0503020204020204" pitchFamily="34" charset="-122"/>
                <a:ea typeface="微软雅黑" panose="020B0503020204020204" pitchFamily="34" charset="-122"/>
              </a:rPr>
              <a:t>和</a:t>
            </a:r>
            <a:r>
              <a:rPr lang="en-US" altLang="zh-CN" sz="2800" dirty="0">
                <a:solidFill>
                  <a:srgbClr val="0000FF"/>
                </a:solidFill>
                <a:latin typeface="微软雅黑" panose="020B0503020204020204" pitchFamily="34" charset="-122"/>
                <a:ea typeface="微软雅黑" panose="020B0503020204020204" pitchFamily="34" charset="-122"/>
              </a:rPr>
              <a:t>ℓ_2</a:t>
            </a:r>
            <a:r>
              <a:rPr lang="zh-CN" altLang="en-US" sz="2800" dirty="0">
                <a:solidFill>
                  <a:srgbClr val="0000FF"/>
                </a:solidFill>
                <a:latin typeface="微软雅黑" panose="020B0503020204020204" pitchFamily="34" charset="-122"/>
                <a:ea typeface="微软雅黑" panose="020B0503020204020204" pitchFamily="34" charset="-122"/>
              </a:rPr>
              <a:t>正则化</a:t>
            </a:r>
            <a:r>
              <a:rPr lang="zh-CN" altLang="en-US" sz="2800" dirty="0">
                <a:latin typeface="微软雅黑" panose="020B0503020204020204" pitchFamily="34" charset="-122"/>
                <a:ea typeface="微软雅黑" panose="020B0503020204020204" pitchFamily="34" charset="-122"/>
              </a:rPr>
              <a:t>是最常用的正则化方法，通过约束参数的 </a:t>
            </a:r>
            <a:r>
              <a:rPr lang="en-US" altLang="zh-CN" sz="2800" dirty="0">
                <a:latin typeface="微软雅黑" panose="020B0503020204020204" pitchFamily="34" charset="-122"/>
                <a:ea typeface="微软雅黑" panose="020B0503020204020204" pitchFamily="34" charset="-122"/>
              </a:rPr>
              <a:t>ℓ 1 </a:t>
            </a:r>
            <a:r>
              <a:rPr lang="zh-CN" altLang="en-US" sz="2800" dirty="0">
                <a:latin typeface="微软雅黑" panose="020B0503020204020204" pitchFamily="34" charset="-122"/>
                <a:ea typeface="微软雅黑" panose="020B0503020204020204" pitchFamily="34" charset="-122"/>
              </a:rPr>
              <a:t>和 </a:t>
            </a:r>
            <a:r>
              <a:rPr lang="en-US" altLang="zh-CN" sz="2800" dirty="0">
                <a:latin typeface="微软雅黑" panose="020B0503020204020204" pitchFamily="34" charset="-122"/>
                <a:ea typeface="微软雅黑" panose="020B0503020204020204" pitchFamily="34" charset="-122"/>
              </a:rPr>
              <a:t>ℓ 2</a:t>
            </a:r>
            <a:r>
              <a:rPr lang="zh-CN" altLang="en-US" sz="2800" dirty="0">
                <a:latin typeface="微软雅黑" panose="020B0503020204020204" pitchFamily="34" charset="-122"/>
                <a:ea typeface="微软雅黑" panose="020B0503020204020204" pitchFamily="34" charset="-122"/>
              </a:rPr>
              <a:t>范数来减小模型在训练数据集上的过拟合现象。</a:t>
            </a:r>
            <a:endParaRPr lang="zh-CN" altLang="en-US" sz="3200" dirty="0">
              <a:latin typeface="微软雅黑" panose="020B0503020204020204" pitchFamily="34" charset="-122"/>
              <a:ea typeface="微软雅黑" panose="020B0503020204020204" pitchFamily="34" charset="-122"/>
            </a:endParaRPr>
          </a:p>
          <a:p>
            <a:pPr>
              <a:lnSpc>
                <a:spcPct val="150000"/>
              </a:lnSpc>
            </a:pPr>
            <a:endParaRPr lang="zh-CN" altLang="en-US" sz="2800" dirty="0">
              <a:solidFill>
                <a:srgbClr val="000000"/>
              </a:solidFill>
              <a:latin typeface="微软雅黑" panose="020B0503020204020204" pitchFamily="34" charset="-122"/>
              <a:ea typeface="微软雅黑" panose="020B0503020204020204" pitchFamily="34" charset="-122"/>
            </a:endParaRPr>
          </a:p>
          <a:p>
            <a:pPr>
              <a:lnSpc>
                <a:spcPct val="150000"/>
              </a:lnSpc>
            </a:pPr>
            <a:endParaRPr lang="zh-CN" altLang="en-US" sz="3200" dirty="0">
              <a:solidFill>
                <a:srgbClr val="000000"/>
              </a:solidFill>
              <a:latin typeface="微软雅黑" panose="020B0503020204020204" pitchFamily="34" charset="-122"/>
              <a:ea typeface="微软雅黑" panose="020B0503020204020204" pitchFamily="34" charset="-122"/>
            </a:endParaRPr>
          </a:p>
          <a:p>
            <a:pPr>
              <a:lnSpc>
                <a:spcPct val="150000"/>
              </a:lnSpc>
            </a:pPr>
            <a:endParaRPr lang="en-US" altLang="zh-CN" sz="3200" dirty="0">
              <a:solidFill>
                <a:srgbClr val="000000"/>
              </a:solidFill>
              <a:latin typeface="微软雅黑" panose="020B0503020204020204" pitchFamily="34" charset="-122"/>
              <a:ea typeface="微软雅黑" panose="020B0503020204020204" pitchFamily="34" charset="-122"/>
            </a:endParaRPr>
          </a:p>
        </p:txBody>
      </p:sp>
      <p:grpSp>
        <p:nvGrpSpPr>
          <p:cNvPr id="2" name="组合 1"/>
          <p:cNvGrpSpPr/>
          <p:nvPr/>
        </p:nvGrpSpPr>
        <p:grpSpPr>
          <a:xfrm>
            <a:off x="288565" y="2451100"/>
            <a:ext cx="11646761" cy="1471755"/>
            <a:chOff x="288565" y="2451100"/>
            <a:chExt cx="11646761" cy="1471755"/>
          </a:xfrm>
        </p:grpSpPr>
        <p:sp>
          <p:nvSpPr>
            <p:cNvPr id="15" name="文本框 14"/>
            <p:cNvSpPr txBox="1"/>
            <p:nvPr/>
          </p:nvSpPr>
          <p:spPr>
            <a:xfrm>
              <a:off x="288565" y="2451100"/>
              <a:ext cx="11646761" cy="1471755"/>
            </a:xfrm>
            <a:prstGeom prst="rect">
              <a:avLst/>
            </a:prstGeom>
            <a:noFill/>
          </p:spPr>
          <p:txBody>
            <a:bodyPr wrap="square" rtlCol="0">
              <a:noAutofit/>
            </a:bodyPr>
            <a:lstStyle/>
            <a:p>
              <a:pPr>
                <a:lnSpc>
                  <a:spcPct val="150000"/>
                </a:lnSpc>
              </a:pPr>
              <a:r>
                <a:rPr lang="zh-CN" altLang="en-US" sz="2800" dirty="0">
                  <a:solidFill>
                    <a:srgbClr val="0000FF"/>
                  </a:solidFill>
                  <a:latin typeface="微软雅黑" panose="020B0503020204020204" pitchFamily="34" charset="-122"/>
                  <a:ea typeface="微软雅黑" panose="020B0503020204020204" pitchFamily="34" charset="-122"/>
                </a:rPr>
                <a:t>优化问题可以写成：</a:t>
              </a:r>
              <a:endParaRPr lang="zh-CN" altLang="en-US" sz="2800" dirty="0">
                <a:solidFill>
                  <a:srgbClr val="000000"/>
                </a:solidFill>
                <a:latin typeface="微软雅黑" panose="020B0503020204020204" pitchFamily="34" charset="-122"/>
                <a:ea typeface="微软雅黑" panose="020B0503020204020204" pitchFamily="34" charset="-122"/>
              </a:endParaRPr>
            </a:p>
            <a:p>
              <a:pPr>
                <a:lnSpc>
                  <a:spcPct val="150000"/>
                </a:lnSpc>
              </a:pPr>
              <a:endParaRPr lang="zh-CN" altLang="en-US" sz="3200" dirty="0">
                <a:solidFill>
                  <a:srgbClr val="000000"/>
                </a:solidFill>
                <a:latin typeface="微软雅黑" panose="020B0503020204020204" pitchFamily="34" charset="-122"/>
                <a:ea typeface="微软雅黑" panose="020B0503020204020204" pitchFamily="34" charset="-122"/>
              </a:endParaRPr>
            </a:p>
            <a:p>
              <a:pPr>
                <a:lnSpc>
                  <a:spcPct val="150000"/>
                </a:lnSpc>
              </a:pPr>
              <a:endParaRPr lang="en-US" altLang="zh-CN" sz="3200" dirty="0">
                <a:solidFill>
                  <a:srgbClr val="000000"/>
                </a:solidFill>
                <a:latin typeface="微软雅黑" panose="020B0503020204020204" pitchFamily="34" charset="-122"/>
                <a:ea typeface="微软雅黑" panose="020B0503020204020204" pitchFamily="34" charset="-122"/>
              </a:endParaRPr>
            </a:p>
          </p:txBody>
        </p:sp>
        <p:graphicFrame>
          <p:nvGraphicFramePr>
            <p:cNvPr id="16" name="对象 15"/>
            <p:cNvGraphicFramePr>
              <a:graphicFrameLocks noChangeAspect="1"/>
            </p:cNvGraphicFramePr>
            <p:nvPr/>
          </p:nvGraphicFramePr>
          <p:xfrm>
            <a:off x="3938588" y="2586038"/>
            <a:ext cx="3173412" cy="674687"/>
          </p:xfrm>
          <a:graphic>
            <a:graphicData uri="http://schemas.openxmlformats.org/presentationml/2006/ole">
              <mc:AlternateContent xmlns:mc="http://schemas.openxmlformats.org/markup-compatibility/2006">
                <mc:Choice xmlns:v="urn:schemas-microsoft-com:vml" Requires="v">
                  <p:oleObj spid="_x0000_s28695" name="Equation" r:id="rId1" imgW="28651200" imgH="6096000" progId="Equation.DSMT4">
                    <p:embed/>
                  </p:oleObj>
                </mc:Choice>
                <mc:Fallback>
                  <p:oleObj name="Equation" r:id="rId1" imgW="28651200" imgH="6096000" progId="Equation.DSMT4">
                    <p:embed/>
                    <p:pic>
                      <p:nvPicPr>
                        <p:cNvPr id="0" name="对象 14"/>
                        <p:cNvPicPr/>
                        <p:nvPr/>
                      </p:nvPicPr>
                      <p:blipFill>
                        <a:blip r:embed="rId2"/>
                        <a:stretch>
                          <a:fillRect/>
                        </a:stretch>
                      </p:blipFill>
                      <p:spPr>
                        <a:xfrm>
                          <a:off x="3938588" y="2586038"/>
                          <a:ext cx="3173412" cy="674687"/>
                        </a:xfrm>
                        <a:prstGeom prst="rect">
                          <a:avLst/>
                        </a:prstGeom>
                      </p:spPr>
                    </p:pic>
                  </p:oleObj>
                </mc:Fallback>
              </mc:AlternateContent>
            </a:graphicData>
          </a:graphic>
        </p:graphicFrame>
      </p:grpSp>
      <p:grpSp>
        <p:nvGrpSpPr>
          <p:cNvPr id="17" name="组合 16"/>
          <p:cNvGrpSpPr/>
          <p:nvPr/>
        </p:nvGrpSpPr>
        <p:grpSpPr>
          <a:xfrm>
            <a:off x="4846529" y="3311907"/>
            <a:ext cx="1427272" cy="1604197"/>
            <a:chOff x="4119383" y="3790950"/>
            <a:chExt cx="1427272" cy="1604197"/>
          </a:xfrm>
        </p:grpSpPr>
        <p:sp>
          <p:nvSpPr>
            <p:cNvPr id="18" name="文本框 17"/>
            <p:cNvSpPr txBox="1"/>
            <p:nvPr/>
          </p:nvSpPr>
          <p:spPr>
            <a:xfrm>
              <a:off x="4119383" y="4635871"/>
              <a:ext cx="1427272" cy="759276"/>
            </a:xfrm>
            <a:prstGeom prst="rect">
              <a:avLst/>
            </a:prstGeom>
            <a:noFill/>
          </p:spPr>
          <p:txBody>
            <a:bodyPr wrap="square" rtlCol="0">
              <a:noAutofit/>
            </a:bodyPr>
            <a:lstStyle/>
            <a:p>
              <a:pPr>
                <a:lnSpc>
                  <a:spcPct val="150000"/>
                </a:lnSpc>
              </a:pPr>
              <a:r>
                <a:rPr lang="zh-CN" altLang="en-US" sz="2800" dirty="0">
                  <a:solidFill>
                    <a:srgbClr val="FF0000"/>
                  </a:solidFill>
                  <a:latin typeface="微软雅黑" panose="020B0503020204020204" pitchFamily="34" charset="-122"/>
                  <a:ea typeface="微软雅黑" panose="020B0503020204020204" pitchFamily="34" charset="-122"/>
                </a:rPr>
                <a:t>原始损失函数</a:t>
              </a:r>
              <a:endParaRPr lang="en-US" altLang="zh-CN" sz="2800" dirty="0">
                <a:solidFill>
                  <a:srgbClr val="FF0000"/>
                </a:solidFill>
                <a:latin typeface="微软雅黑" panose="020B0503020204020204" pitchFamily="34" charset="-122"/>
                <a:ea typeface="微软雅黑" panose="020B0503020204020204" pitchFamily="34" charset="-122"/>
              </a:endParaRPr>
            </a:p>
          </p:txBody>
        </p:sp>
        <p:cxnSp>
          <p:nvCxnSpPr>
            <p:cNvPr id="19" name="直接连接符 18"/>
            <p:cNvCxnSpPr/>
            <p:nvPr/>
          </p:nvCxnSpPr>
          <p:spPr>
            <a:xfrm>
              <a:off x="4489450" y="3790950"/>
              <a:ext cx="460304"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直線單箭頭接點 25"/>
            <p:cNvCxnSpPr/>
            <p:nvPr/>
          </p:nvCxnSpPr>
          <p:spPr>
            <a:xfrm>
              <a:off x="4743450" y="3908043"/>
              <a:ext cx="0" cy="856467"/>
            </a:xfrm>
            <a:prstGeom prst="straightConnector1">
              <a:avLst/>
            </a:prstGeom>
            <a:ln w="381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23" name="组合 22"/>
          <p:cNvGrpSpPr/>
          <p:nvPr/>
        </p:nvGrpSpPr>
        <p:grpSpPr>
          <a:xfrm>
            <a:off x="6273800" y="3311907"/>
            <a:ext cx="3987800" cy="1604197"/>
            <a:chOff x="4119382" y="3790950"/>
            <a:chExt cx="3987800" cy="1604197"/>
          </a:xfrm>
        </p:grpSpPr>
        <mc:AlternateContent xmlns:mc="http://schemas.openxmlformats.org/markup-compatibility/2006">
          <mc:Choice xmlns:a14="http://schemas.microsoft.com/office/drawing/2010/main" Requires="a14">
            <p:sp>
              <p:nvSpPr>
                <p:cNvPr id="24" name="文本框 23"/>
                <p:cNvSpPr txBox="1"/>
                <p:nvPr/>
              </p:nvSpPr>
              <p:spPr>
                <a:xfrm>
                  <a:off x="4119382" y="4635871"/>
                  <a:ext cx="3987800" cy="759276"/>
                </a:xfrm>
                <a:prstGeom prst="rect">
                  <a:avLst/>
                </a:prstGeom>
                <a:noFill/>
              </p:spPr>
              <p:txBody>
                <a:bodyPr wrap="square" rtlCol="0">
                  <a:noAutofit/>
                </a:bodyPr>
                <a:lstStyle/>
                <a:p>
                  <a:pPr>
                    <a:lnSpc>
                      <a:spcPct val="150000"/>
                    </a:lnSpc>
                  </a:pPr>
                  <a:r>
                    <a:rPr lang="zh-CN" altLang="en-US" sz="2800" dirty="0">
                      <a:solidFill>
                        <a:srgbClr val="FF0000"/>
                      </a:solidFill>
                      <a:latin typeface="微软雅黑" panose="020B0503020204020204" pitchFamily="34" charset="-122"/>
                      <a:ea typeface="微软雅黑" panose="020B0503020204020204" pitchFamily="34" charset="-122"/>
                      <a:cs typeface="Arial" panose="020B0604020202020204" pitchFamily="34" charset="0"/>
                    </a:rPr>
                    <a:t>范数函数，</a:t>
                  </a:r>
                  <a:r>
                    <a:rPr lang="en-US" altLang="zh-CN" sz="2800" dirty="0">
                      <a:solidFill>
                        <a:srgbClr val="FF0000"/>
                      </a:solidFill>
                      <a:latin typeface="微软雅黑" panose="020B0503020204020204" pitchFamily="34" charset="-122"/>
                      <a:ea typeface="微软雅黑" panose="020B0503020204020204" pitchFamily="34" charset="-122"/>
                      <a:cs typeface="Arial" panose="020B0604020202020204" pitchFamily="34" charset="0"/>
                    </a:rPr>
                    <a:t>p</a:t>
                  </a:r>
                  <a:r>
                    <a:rPr lang="zh-CN" altLang="en-US" sz="2800" dirty="0">
                      <a:solidFill>
                        <a:srgbClr val="FF0000"/>
                      </a:solidFill>
                      <a:latin typeface="微软雅黑" panose="020B0503020204020204" pitchFamily="34" charset="-122"/>
                      <a:ea typeface="微软雅黑" panose="020B0503020204020204" pitchFamily="34" charset="-122"/>
                      <a:cs typeface="Arial" panose="020B0604020202020204" pitchFamily="34" charset="0"/>
                    </a:rPr>
                    <a:t>的取值通常为</a:t>
                  </a:r>
                  <a:r>
                    <a:rPr lang="en-US" altLang="zh-CN" sz="2800" dirty="0">
                      <a:solidFill>
                        <a:srgbClr val="FF0000"/>
                      </a:solidFill>
                      <a:latin typeface="微软雅黑" panose="020B0503020204020204" pitchFamily="34" charset="-122"/>
                      <a:ea typeface="微软雅黑" panose="020B0503020204020204" pitchFamily="34" charset="-122"/>
                      <a:cs typeface="Arial" panose="020B0604020202020204" pitchFamily="34" charset="0"/>
                    </a:rPr>
                    <a:t>{1,2}</a:t>
                  </a:r>
                  <a:r>
                    <a:rPr lang="zh-CN" altLang="en-US" sz="2800" dirty="0">
                      <a:solidFill>
                        <a:srgbClr val="FF0000"/>
                      </a:solidFill>
                      <a:latin typeface="微软雅黑" panose="020B0503020204020204" pitchFamily="34" charset="-122"/>
                      <a:ea typeface="微软雅黑" panose="020B0503020204020204" pitchFamily="34" charset="-122"/>
                      <a:cs typeface="Arial" panose="020B0604020202020204" pitchFamily="34" charset="0"/>
                    </a:rPr>
                    <a:t>代表</a:t>
                  </a:r>
                  <a14:m>
                    <m:oMath xmlns:m="http://schemas.openxmlformats.org/officeDocument/2006/math">
                      <m:sSub>
                        <m:sSubPr>
                          <m:ctrlPr>
                            <a:rPr lang="en-US" altLang="zh-CN" sz="2800" i="1">
                              <a:solidFill>
                                <a:srgbClr val="FF0000"/>
                              </a:solidFill>
                              <a:latin typeface="Cambria Math" panose="02040503050406030204" pitchFamily="18" charset="0"/>
                            </a:rPr>
                          </m:ctrlPr>
                        </m:sSubPr>
                        <m:e>
                          <m:r>
                            <a:rPr lang="en-US" altLang="zh-CN" sz="2800">
                              <a:solidFill>
                                <a:srgbClr val="FF0000"/>
                              </a:solidFill>
                              <a:latin typeface="Cambria Math" panose="02040503050406030204" pitchFamily="18" charset="0"/>
                            </a:rPr>
                            <m:t>ℓ</m:t>
                          </m:r>
                        </m:e>
                        <m:sub>
                          <m:r>
                            <a:rPr lang="en-US" altLang="zh-CN" sz="2800">
                              <a:solidFill>
                                <a:srgbClr val="FF0000"/>
                              </a:solidFill>
                              <a:latin typeface="Cambria Math" panose="02040503050406030204" pitchFamily="18" charset="0"/>
                            </a:rPr>
                            <m:t>1</m:t>
                          </m:r>
                        </m:sub>
                      </m:sSub>
                    </m:oMath>
                  </a14:m>
                  <a:r>
                    <a:rPr lang="zh-CN" altLang="en-US" sz="2800" dirty="0">
                      <a:solidFill>
                        <a:srgbClr val="FF0000"/>
                      </a:solidFill>
                      <a:latin typeface="微软雅黑" panose="020B0503020204020204" pitchFamily="34" charset="-122"/>
                      <a:ea typeface="微软雅黑" panose="020B0503020204020204" pitchFamily="34" charset="-122"/>
                      <a:cs typeface="Arial" panose="020B0604020202020204" pitchFamily="34" charset="0"/>
                    </a:rPr>
                    <a:t>和</a:t>
                  </a:r>
                  <a14:m>
                    <m:oMath xmlns:m="http://schemas.openxmlformats.org/officeDocument/2006/math">
                      <m:sSub>
                        <m:sSubPr>
                          <m:ctrlPr>
                            <a:rPr lang="en-US" altLang="zh-CN" sz="2800" i="1">
                              <a:solidFill>
                                <a:srgbClr val="FF0000"/>
                              </a:solidFill>
                              <a:latin typeface="Cambria Math" panose="02040503050406030204" pitchFamily="18" charset="0"/>
                            </a:rPr>
                          </m:ctrlPr>
                        </m:sSubPr>
                        <m:e>
                          <m:r>
                            <a:rPr lang="en-US" altLang="zh-CN" sz="2800">
                              <a:solidFill>
                                <a:srgbClr val="FF0000"/>
                              </a:solidFill>
                              <a:latin typeface="Cambria Math" panose="02040503050406030204" pitchFamily="18" charset="0"/>
                            </a:rPr>
                            <m:t>ℓ</m:t>
                          </m:r>
                        </m:e>
                        <m:sub>
                          <m:r>
                            <a:rPr lang="en-US" altLang="zh-CN" sz="2800">
                              <a:solidFill>
                                <a:srgbClr val="FF0000"/>
                              </a:solidFill>
                              <a:latin typeface="Cambria Math" panose="02040503050406030204" pitchFamily="18" charset="0"/>
                            </a:rPr>
                            <m:t>2</m:t>
                          </m:r>
                        </m:sub>
                      </m:sSub>
                    </m:oMath>
                  </a14:m>
                  <a:r>
                    <a:rPr lang="zh-CN" altLang="en-US" sz="2800" dirty="0">
                      <a:solidFill>
                        <a:srgbClr val="FF0000"/>
                      </a:solidFill>
                      <a:latin typeface="微软雅黑" panose="020B0503020204020204" pitchFamily="34" charset="-122"/>
                      <a:ea typeface="微软雅黑" panose="020B0503020204020204" pitchFamily="34" charset="-122"/>
                      <a:cs typeface="Arial" panose="020B0604020202020204" pitchFamily="34" charset="0"/>
                    </a:rPr>
                    <a:t>范数</a:t>
                  </a:r>
                  <a:endParaRPr lang="en-US" altLang="zh-CN" sz="2800" dirty="0">
                    <a:solidFill>
                      <a:srgbClr val="FF0000"/>
                    </a:solidFill>
                    <a:latin typeface="微软雅黑" panose="020B0503020204020204" pitchFamily="34" charset="-122"/>
                    <a:ea typeface="微软雅黑" panose="020B0503020204020204" pitchFamily="34" charset="-122"/>
                  </a:endParaRPr>
                </a:p>
              </p:txBody>
            </p:sp>
          </mc:Choice>
          <mc:Fallback>
            <p:sp>
              <p:nvSpPr>
                <p:cNvPr id="24" name="文本框 23"/>
                <p:cNvSpPr txBox="1">
                  <a:spLocks noRot="1" noChangeAspect="1" noMove="1" noResize="1" noEditPoints="1" noAdjustHandles="1" noChangeArrowheads="1" noChangeShapeType="1" noTextEdit="1"/>
                </p:cNvSpPr>
                <p:nvPr/>
              </p:nvSpPr>
              <p:spPr>
                <a:xfrm>
                  <a:off x="4119382" y="4635871"/>
                  <a:ext cx="3987800" cy="759276"/>
                </a:xfrm>
                <a:prstGeom prst="rect">
                  <a:avLst/>
                </a:prstGeom>
                <a:blipFill rotWithShape="1">
                  <a:blip r:embed="rId3"/>
                </a:blipFill>
              </p:spPr>
              <p:txBody>
                <a:bodyPr/>
                <a:lstStyle/>
                <a:p>
                  <a:r>
                    <a:rPr lang="zh-CN" altLang="en-US">
                      <a:noFill/>
                    </a:rPr>
                    <a:t> </a:t>
                  </a:r>
                </a:p>
              </p:txBody>
            </p:sp>
          </mc:Fallback>
        </mc:AlternateContent>
        <p:cxnSp>
          <p:nvCxnSpPr>
            <p:cNvPr id="25" name="直接连接符 24"/>
            <p:cNvCxnSpPr/>
            <p:nvPr/>
          </p:nvCxnSpPr>
          <p:spPr>
            <a:xfrm>
              <a:off x="4119382" y="3790950"/>
              <a:ext cx="830372"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 name="直線單箭頭接點 25"/>
            <p:cNvCxnSpPr/>
            <p:nvPr/>
          </p:nvCxnSpPr>
          <p:spPr>
            <a:xfrm>
              <a:off x="4743450" y="3908043"/>
              <a:ext cx="0" cy="856467"/>
            </a:xfrm>
            <a:prstGeom prst="straightConnector1">
              <a:avLst/>
            </a:prstGeom>
            <a:ln w="381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barn(inVertical)">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barn(inVertical)">
                                      <p:cBhvr>
                                        <p:cTn id="1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777846" y="118538"/>
            <a:ext cx="11157480" cy="1815882"/>
          </a:xfrm>
          <a:prstGeom prst="rect">
            <a:avLst/>
          </a:prstGeom>
          <a:noFill/>
        </p:spPr>
        <p:txBody>
          <a:bodyPr wrap="square" rtlCol="0">
            <a:spAutoFit/>
          </a:bodyPr>
          <a:lstStyle/>
          <a:p>
            <a:r>
              <a:rPr lang="en-US" altLang="zh-CN" sz="2800" b="1" dirty="0">
                <a:solidFill>
                  <a:srgbClr val="000000"/>
                </a:solidFill>
                <a:latin typeface="微软雅黑" panose="020B0503020204020204" pitchFamily="34" charset="-122"/>
                <a:ea typeface="微软雅黑" panose="020B0503020204020204" pitchFamily="34" charset="-122"/>
              </a:rPr>
              <a:t>ℓ_1</a:t>
            </a:r>
            <a:r>
              <a:rPr lang="zh-CN" altLang="en-US" sz="2800" b="1" dirty="0">
                <a:solidFill>
                  <a:srgbClr val="000000"/>
                </a:solidFill>
                <a:latin typeface="微软雅黑" panose="020B0503020204020204" pitchFamily="34" charset="-122"/>
                <a:ea typeface="微软雅黑" panose="020B0503020204020204" pitchFamily="34" charset="-122"/>
              </a:rPr>
              <a:t>和</a:t>
            </a:r>
            <a:r>
              <a:rPr lang="en-US" altLang="zh-CN" sz="2800" b="1" dirty="0">
                <a:solidFill>
                  <a:srgbClr val="000000"/>
                </a:solidFill>
                <a:latin typeface="微软雅黑" panose="020B0503020204020204" pitchFamily="34" charset="-122"/>
                <a:ea typeface="微软雅黑" panose="020B0503020204020204" pitchFamily="34" charset="-122"/>
              </a:rPr>
              <a:t>ℓ_2</a:t>
            </a:r>
            <a:r>
              <a:rPr lang="zh-CN" altLang="en-US" sz="2800" b="1" dirty="0">
                <a:solidFill>
                  <a:srgbClr val="000000"/>
                </a:solidFill>
                <a:latin typeface="微软雅黑" panose="020B0503020204020204" pitchFamily="34" charset="-122"/>
                <a:ea typeface="微软雅黑" panose="020B0503020204020204" pitchFamily="34" charset="-122"/>
              </a:rPr>
              <a:t>正则化</a:t>
            </a:r>
            <a:endParaRPr lang="zh-CN" altLang="en-US" sz="2800" b="1" dirty="0">
              <a:solidFill>
                <a:srgbClr val="000000"/>
              </a:solidFill>
              <a:latin typeface="微软雅黑" panose="020B0503020204020204" pitchFamily="34" charset="-122"/>
              <a:ea typeface="微软雅黑" panose="020B0503020204020204" pitchFamily="34" charset="-122"/>
            </a:endParaRPr>
          </a:p>
          <a:p>
            <a:endParaRPr lang="zh-CN" altLang="en-US" sz="2800" b="1" dirty="0">
              <a:solidFill>
                <a:srgbClr val="000000"/>
              </a:solidFill>
              <a:latin typeface="微软雅黑" panose="020B0503020204020204" pitchFamily="34" charset="-122"/>
              <a:ea typeface="微软雅黑" panose="020B0503020204020204" pitchFamily="34" charset="-122"/>
            </a:endParaRPr>
          </a:p>
          <a:p>
            <a:endParaRPr lang="zh-CN" altLang="en-US" sz="2800" b="1" dirty="0">
              <a:solidFill>
                <a:srgbClr val="000000"/>
              </a:solidFill>
              <a:latin typeface="微软雅黑" panose="020B0503020204020204" pitchFamily="34" charset="-122"/>
              <a:ea typeface="微软雅黑" panose="020B0503020204020204" pitchFamily="34" charset="-122"/>
            </a:endParaRPr>
          </a:p>
          <a:p>
            <a:endParaRPr lang="zh-CN" altLang="en-US" sz="2800" b="1" dirty="0">
              <a:solidFill>
                <a:srgbClr val="000000"/>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272619" y="979345"/>
            <a:ext cx="11646761" cy="1471755"/>
          </a:xfrm>
          <a:prstGeom prst="rect">
            <a:avLst/>
          </a:prstGeom>
          <a:noFill/>
        </p:spPr>
        <p:txBody>
          <a:bodyPr wrap="square" rtlCol="0">
            <a:noAutofit/>
          </a:bodyPr>
          <a:lstStyle/>
          <a:p>
            <a:pPr>
              <a:lnSpc>
                <a:spcPct val="150000"/>
              </a:lnSpc>
            </a:pPr>
            <a:r>
              <a:rPr lang="en-US" altLang="zh-CN" sz="2800" dirty="0">
                <a:solidFill>
                  <a:srgbClr val="0000FF"/>
                </a:solidFill>
                <a:latin typeface="微软雅黑" panose="020B0503020204020204" pitchFamily="34" charset="-122"/>
                <a:ea typeface="微软雅黑" panose="020B0503020204020204" pitchFamily="34" charset="-122"/>
              </a:rPr>
              <a:t>ℓ_2</a:t>
            </a:r>
            <a:r>
              <a:rPr lang="zh-CN" altLang="en-US" sz="2800" dirty="0">
                <a:solidFill>
                  <a:srgbClr val="0000FF"/>
                </a:solidFill>
                <a:latin typeface="微软雅黑" panose="020B0503020204020204" pitchFamily="34" charset="-122"/>
                <a:ea typeface="微软雅黑" panose="020B0503020204020204" pitchFamily="34" charset="-122"/>
              </a:rPr>
              <a:t>正则化：</a:t>
            </a:r>
            <a:endParaRPr lang="zh-CN" altLang="en-US" sz="2800" dirty="0">
              <a:solidFill>
                <a:srgbClr val="000000"/>
              </a:solidFill>
              <a:latin typeface="微软雅黑" panose="020B0503020204020204" pitchFamily="34" charset="-122"/>
              <a:ea typeface="微软雅黑" panose="020B0503020204020204" pitchFamily="34" charset="-122"/>
            </a:endParaRPr>
          </a:p>
          <a:p>
            <a:pPr>
              <a:lnSpc>
                <a:spcPct val="150000"/>
              </a:lnSpc>
            </a:pPr>
            <a:endParaRPr lang="zh-CN" altLang="en-US" sz="3200" dirty="0">
              <a:solidFill>
                <a:srgbClr val="000000"/>
              </a:solidFill>
              <a:latin typeface="微软雅黑" panose="020B0503020204020204" pitchFamily="34" charset="-122"/>
              <a:ea typeface="微软雅黑" panose="020B0503020204020204" pitchFamily="34" charset="-122"/>
            </a:endParaRPr>
          </a:p>
          <a:p>
            <a:pPr>
              <a:lnSpc>
                <a:spcPct val="150000"/>
              </a:lnSpc>
            </a:pPr>
            <a:endParaRPr lang="en-US" altLang="zh-CN" sz="3200" dirty="0">
              <a:solidFill>
                <a:srgbClr val="000000"/>
              </a:solidFill>
              <a:latin typeface="微软雅黑" panose="020B0503020204020204" pitchFamily="34" charset="-122"/>
              <a:ea typeface="微软雅黑" panose="020B0503020204020204" pitchFamily="34" charset="-122"/>
            </a:endParaRPr>
          </a:p>
        </p:txBody>
      </p:sp>
      <p:graphicFrame>
        <p:nvGraphicFramePr>
          <p:cNvPr id="22" name="Object 12"/>
          <p:cNvGraphicFramePr>
            <a:graphicFrameLocks noChangeAspect="1"/>
          </p:cNvGraphicFramePr>
          <p:nvPr/>
        </p:nvGraphicFramePr>
        <p:xfrm>
          <a:off x="2314574" y="901232"/>
          <a:ext cx="3781425" cy="1085850"/>
        </p:xfrm>
        <a:graphic>
          <a:graphicData uri="http://schemas.openxmlformats.org/presentationml/2006/ole">
            <mc:AlternateContent xmlns:mc="http://schemas.openxmlformats.org/markup-compatibility/2006">
              <mc:Choice xmlns:v="urn:schemas-microsoft-com:vml" Requires="v">
                <p:oleObj spid="_x0000_s29824" name="Equation" r:id="rId1" imgW="32613600" imgH="9448800" progId="Equation.DSMT4">
                  <p:embed/>
                </p:oleObj>
              </mc:Choice>
              <mc:Fallback>
                <p:oleObj name="Equation" r:id="rId1" imgW="32613600" imgH="9448800" progId="Equation.DSMT4">
                  <p:embed/>
                  <p:pic>
                    <p:nvPicPr>
                      <p:cNvPr id="0" name="Object 12"/>
                      <p:cNvPicPr>
                        <a:picLocks noChangeAspect="1" noChangeArrowheads="1"/>
                      </p:cNvPicPr>
                      <p:nvPr/>
                    </p:nvPicPr>
                    <p:blipFill>
                      <a:blip r:embed="rId2"/>
                      <a:srcRect/>
                      <a:stretch>
                        <a:fillRect/>
                      </a:stretch>
                    </p:blipFill>
                    <p:spPr bwMode="auto">
                      <a:xfrm>
                        <a:off x="2314574" y="901232"/>
                        <a:ext cx="3781425" cy="1085850"/>
                      </a:xfrm>
                      <a:prstGeom prst="rect">
                        <a:avLst/>
                      </a:prstGeom>
                      <a:noFill/>
                    </p:spPr>
                  </p:pic>
                </p:oleObj>
              </mc:Fallback>
            </mc:AlternateContent>
          </a:graphicData>
        </a:graphic>
      </p:graphicFrame>
      <p:graphicFrame>
        <p:nvGraphicFramePr>
          <p:cNvPr id="27" name="Object 12"/>
          <p:cNvGraphicFramePr>
            <a:graphicFrameLocks noChangeAspect="1"/>
          </p:cNvGraphicFramePr>
          <p:nvPr/>
        </p:nvGraphicFramePr>
        <p:xfrm>
          <a:off x="6502427" y="1024263"/>
          <a:ext cx="2260600" cy="839788"/>
        </p:xfrm>
        <a:graphic>
          <a:graphicData uri="http://schemas.openxmlformats.org/presentationml/2006/ole">
            <mc:AlternateContent xmlns:mc="http://schemas.openxmlformats.org/markup-compatibility/2006">
              <mc:Choice xmlns:v="urn:schemas-microsoft-com:vml" Requires="v">
                <p:oleObj spid="_x0000_s29825" name="Equation" r:id="rId3" imgW="19507200" imgH="7315200" progId="Equation.DSMT4">
                  <p:embed/>
                </p:oleObj>
              </mc:Choice>
              <mc:Fallback>
                <p:oleObj name="Equation" r:id="rId3" imgW="19507200" imgH="7315200" progId="Equation.DSMT4">
                  <p:embed/>
                  <p:pic>
                    <p:nvPicPr>
                      <p:cNvPr id="0" name="Object 12"/>
                      <p:cNvPicPr>
                        <a:picLocks noChangeAspect="1" noChangeArrowheads="1"/>
                      </p:cNvPicPr>
                      <p:nvPr/>
                    </p:nvPicPr>
                    <p:blipFill>
                      <a:blip r:embed="rId4"/>
                      <a:srcRect/>
                      <a:stretch>
                        <a:fillRect/>
                      </a:stretch>
                    </p:blipFill>
                    <p:spPr bwMode="auto">
                      <a:xfrm>
                        <a:off x="6502427" y="1024263"/>
                        <a:ext cx="2260600" cy="839788"/>
                      </a:xfrm>
                      <a:prstGeom prst="rect">
                        <a:avLst/>
                      </a:prstGeom>
                      <a:noFill/>
                    </p:spPr>
                  </p:pic>
                </p:oleObj>
              </mc:Fallback>
            </mc:AlternateContent>
          </a:graphicData>
        </a:graphic>
      </p:graphicFrame>
      <p:graphicFrame>
        <p:nvGraphicFramePr>
          <p:cNvPr id="28" name="Object 12"/>
          <p:cNvGraphicFramePr>
            <a:graphicFrameLocks noChangeAspect="1"/>
          </p:cNvGraphicFramePr>
          <p:nvPr/>
        </p:nvGraphicFramePr>
        <p:xfrm>
          <a:off x="1003300" y="2065195"/>
          <a:ext cx="8342313" cy="1050925"/>
        </p:xfrm>
        <a:graphic>
          <a:graphicData uri="http://schemas.openxmlformats.org/presentationml/2006/ole">
            <mc:AlternateContent xmlns:mc="http://schemas.openxmlformats.org/markup-compatibility/2006">
              <mc:Choice xmlns:v="urn:schemas-microsoft-com:vml" Requires="v">
                <p:oleObj spid="_x0000_s29826" name="Equation" r:id="rId5" imgW="71932800" imgH="9144000" progId="Equation.DSMT4">
                  <p:embed/>
                </p:oleObj>
              </mc:Choice>
              <mc:Fallback>
                <p:oleObj name="Equation" r:id="rId5" imgW="71932800" imgH="9144000" progId="Equation.DSMT4">
                  <p:embed/>
                  <p:pic>
                    <p:nvPicPr>
                      <p:cNvPr id="0" name="Object 12"/>
                      <p:cNvPicPr>
                        <a:picLocks noChangeAspect="1" noChangeArrowheads="1"/>
                      </p:cNvPicPr>
                      <p:nvPr/>
                    </p:nvPicPr>
                    <p:blipFill>
                      <a:blip r:embed="rId6"/>
                      <a:srcRect/>
                      <a:stretch>
                        <a:fillRect/>
                      </a:stretch>
                    </p:blipFill>
                    <p:spPr bwMode="auto">
                      <a:xfrm>
                        <a:off x="1003300" y="2065195"/>
                        <a:ext cx="8342313" cy="1050925"/>
                      </a:xfrm>
                      <a:prstGeom prst="rect">
                        <a:avLst/>
                      </a:prstGeom>
                      <a:noFill/>
                    </p:spPr>
                  </p:pic>
                </p:oleObj>
              </mc:Fallback>
            </mc:AlternateContent>
          </a:graphicData>
        </a:graphic>
      </p:graphicFrame>
      <p:sp>
        <p:nvSpPr>
          <p:cNvPr id="29" name="文本框 28"/>
          <p:cNvSpPr txBox="1"/>
          <p:nvPr/>
        </p:nvSpPr>
        <p:spPr>
          <a:xfrm>
            <a:off x="288565" y="3194233"/>
            <a:ext cx="11646761" cy="1471755"/>
          </a:xfrm>
          <a:prstGeom prst="rect">
            <a:avLst/>
          </a:prstGeom>
          <a:noFill/>
        </p:spPr>
        <p:txBody>
          <a:bodyPr wrap="square" rtlCol="0">
            <a:noAutofit/>
          </a:bodyPr>
          <a:lstStyle/>
          <a:p>
            <a:pPr>
              <a:lnSpc>
                <a:spcPct val="150000"/>
              </a:lnSpc>
            </a:pPr>
            <a:r>
              <a:rPr lang="en-US" altLang="zh-CN" sz="2800" dirty="0">
                <a:solidFill>
                  <a:srgbClr val="0000FF"/>
                </a:solidFill>
                <a:latin typeface="微软雅黑" panose="020B0503020204020204" pitchFamily="34" charset="-122"/>
                <a:ea typeface="微软雅黑" panose="020B0503020204020204" pitchFamily="34" charset="-122"/>
              </a:rPr>
              <a:t>ℓ_1</a:t>
            </a:r>
            <a:r>
              <a:rPr lang="zh-CN" altLang="en-US" sz="2800" dirty="0">
                <a:solidFill>
                  <a:srgbClr val="0000FF"/>
                </a:solidFill>
                <a:latin typeface="微软雅黑" panose="020B0503020204020204" pitchFamily="34" charset="-122"/>
                <a:ea typeface="微软雅黑" panose="020B0503020204020204" pitchFamily="34" charset="-122"/>
              </a:rPr>
              <a:t>正则化：</a:t>
            </a:r>
            <a:endParaRPr lang="zh-CN" altLang="en-US" sz="2800" dirty="0">
              <a:solidFill>
                <a:srgbClr val="000000"/>
              </a:solidFill>
              <a:latin typeface="微软雅黑" panose="020B0503020204020204" pitchFamily="34" charset="-122"/>
              <a:ea typeface="微软雅黑" panose="020B0503020204020204" pitchFamily="34" charset="-122"/>
            </a:endParaRPr>
          </a:p>
          <a:p>
            <a:pPr>
              <a:lnSpc>
                <a:spcPct val="150000"/>
              </a:lnSpc>
            </a:pPr>
            <a:endParaRPr lang="zh-CN" altLang="en-US" sz="3200" dirty="0">
              <a:solidFill>
                <a:srgbClr val="000000"/>
              </a:solidFill>
              <a:latin typeface="微软雅黑" panose="020B0503020204020204" pitchFamily="34" charset="-122"/>
              <a:ea typeface="微软雅黑" panose="020B0503020204020204" pitchFamily="34" charset="-122"/>
            </a:endParaRPr>
          </a:p>
          <a:p>
            <a:pPr>
              <a:lnSpc>
                <a:spcPct val="150000"/>
              </a:lnSpc>
            </a:pPr>
            <a:endParaRPr lang="en-US" altLang="zh-CN" sz="3200" dirty="0">
              <a:solidFill>
                <a:srgbClr val="000000"/>
              </a:solidFill>
              <a:latin typeface="微软雅黑" panose="020B0503020204020204" pitchFamily="34" charset="-122"/>
              <a:ea typeface="微软雅黑" panose="020B0503020204020204" pitchFamily="34" charset="-122"/>
            </a:endParaRPr>
          </a:p>
        </p:txBody>
      </p:sp>
      <p:sp>
        <p:nvSpPr>
          <p:cNvPr id="30" name="矩形 29"/>
          <p:cNvSpPr/>
          <p:nvPr/>
        </p:nvSpPr>
        <p:spPr>
          <a:xfrm>
            <a:off x="9691547" y="2260390"/>
            <a:ext cx="1620957" cy="523220"/>
          </a:xfrm>
          <a:prstGeom prst="rect">
            <a:avLst/>
          </a:prstGeom>
        </p:spPr>
        <p:style>
          <a:lnRef idx="0">
            <a:schemeClr val="accent2"/>
          </a:lnRef>
          <a:fillRef idx="3">
            <a:schemeClr val="accent2"/>
          </a:fillRef>
          <a:effectRef idx="3">
            <a:schemeClr val="accent2"/>
          </a:effectRef>
          <a:fontRef idx="minor">
            <a:schemeClr val="lt1"/>
          </a:fontRef>
        </p:style>
        <p:txBody>
          <a:bodyPr wrap="none">
            <a:spAutoFit/>
          </a:bodyPr>
          <a:lstStyle/>
          <a:p>
            <a:r>
              <a:rPr lang="zh-CN" altLang="en-US" sz="2800" dirty="0"/>
              <a:t>权重衰减</a:t>
            </a:r>
            <a:endParaRPr lang="zh-CN" altLang="en-US" sz="2800" dirty="0"/>
          </a:p>
        </p:txBody>
      </p:sp>
      <p:graphicFrame>
        <p:nvGraphicFramePr>
          <p:cNvPr id="31" name="Object 12"/>
          <p:cNvGraphicFramePr>
            <a:graphicFrameLocks noChangeAspect="1"/>
          </p:cNvGraphicFramePr>
          <p:nvPr/>
        </p:nvGraphicFramePr>
        <p:xfrm>
          <a:off x="2593975" y="3238500"/>
          <a:ext cx="3252788" cy="841375"/>
        </p:xfrm>
        <a:graphic>
          <a:graphicData uri="http://schemas.openxmlformats.org/presentationml/2006/ole">
            <mc:AlternateContent xmlns:mc="http://schemas.openxmlformats.org/markup-compatibility/2006">
              <mc:Choice xmlns:v="urn:schemas-microsoft-com:vml" Requires="v">
                <p:oleObj spid="_x0000_s29827" name="Equation" r:id="rId7" imgW="28041600" imgH="7315200" progId="Equation.DSMT4">
                  <p:embed/>
                </p:oleObj>
              </mc:Choice>
              <mc:Fallback>
                <p:oleObj name="Equation" r:id="rId7" imgW="28041600" imgH="7315200" progId="Equation.DSMT4">
                  <p:embed/>
                  <p:pic>
                    <p:nvPicPr>
                      <p:cNvPr id="0" name="Object 12"/>
                      <p:cNvPicPr>
                        <a:picLocks noChangeAspect="1" noChangeArrowheads="1"/>
                      </p:cNvPicPr>
                      <p:nvPr/>
                    </p:nvPicPr>
                    <p:blipFill>
                      <a:blip r:embed="rId8"/>
                      <a:srcRect/>
                      <a:stretch>
                        <a:fillRect/>
                      </a:stretch>
                    </p:blipFill>
                    <p:spPr bwMode="auto">
                      <a:xfrm>
                        <a:off x="2593975" y="3238500"/>
                        <a:ext cx="3252788" cy="841375"/>
                      </a:xfrm>
                      <a:prstGeom prst="rect">
                        <a:avLst/>
                      </a:prstGeom>
                      <a:noFill/>
                    </p:spPr>
                  </p:pic>
                </p:oleObj>
              </mc:Fallback>
            </mc:AlternateContent>
          </a:graphicData>
        </a:graphic>
      </p:graphicFrame>
      <p:graphicFrame>
        <p:nvGraphicFramePr>
          <p:cNvPr id="10" name="Object 12"/>
          <p:cNvGraphicFramePr>
            <a:graphicFrameLocks noChangeAspect="1"/>
          </p:cNvGraphicFramePr>
          <p:nvPr/>
        </p:nvGraphicFramePr>
        <p:xfrm>
          <a:off x="6224588" y="3246438"/>
          <a:ext cx="3073400" cy="839787"/>
        </p:xfrm>
        <a:graphic>
          <a:graphicData uri="http://schemas.openxmlformats.org/presentationml/2006/ole">
            <mc:AlternateContent xmlns:mc="http://schemas.openxmlformats.org/markup-compatibility/2006">
              <mc:Choice xmlns:v="urn:schemas-microsoft-com:vml" Requires="v">
                <p:oleObj spid="_x0000_s29828" name="Equation" r:id="rId9" imgW="26517600" imgH="7315200" progId="Equation.DSMT4">
                  <p:embed/>
                </p:oleObj>
              </mc:Choice>
              <mc:Fallback>
                <p:oleObj name="Equation" r:id="rId9" imgW="26517600" imgH="7315200" progId="Equation.DSMT4">
                  <p:embed/>
                  <p:pic>
                    <p:nvPicPr>
                      <p:cNvPr id="0" name="Object 12"/>
                      <p:cNvPicPr>
                        <a:picLocks noChangeAspect="1" noChangeArrowheads="1"/>
                      </p:cNvPicPr>
                      <p:nvPr/>
                    </p:nvPicPr>
                    <p:blipFill>
                      <a:blip r:embed="rId10"/>
                      <a:srcRect/>
                      <a:stretch>
                        <a:fillRect/>
                      </a:stretch>
                    </p:blipFill>
                    <p:spPr bwMode="auto">
                      <a:xfrm>
                        <a:off x="6224588" y="3246438"/>
                        <a:ext cx="3073400" cy="839787"/>
                      </a:xfrm>
                      <a:prstGeom prst="rect">
                        <a:avLst/>
                      </a:prstGeom>
                      <a:noFill/>
                    </p:spPr>
                  </p:pic>
                </p:oleObj>
              </mc:Fallback>
            </mc:AlternateContent>
          </a:graphicData>
        </a:graphic>
      </p:graphicFrame>
      <p:graphicFrame>
        <p:nvGraphicFramePr>
          <p:cNvPr id="11" name="Object 12"/>
          <p:cNvGraphicFramePr>
            <a:graphicFrameLocks noChangeAspect="1"/>
          </p:cNvGraphicFramePr>
          <p:nvPr/>
        </p:nvGraphicFramePr>
        <p:xfrm>
          <a:off x="212725" y="4430713"/>
          <a:ext cx="10004425" cy="1050925"/>
        </p:xfrm>
        <a:graphic>
          <a:graphicData uri="http://schemas.openxmlformats.org/presentationml/2006/ole">
            <mc:AlternateContent xmlns:mc="http://schemas.openxmlformats.org/markup-compatibility/2006">
              <mc:Choice xmlns:v="urn:schemas-microsoft-com:vml" Requires="v">
                <p:oleObj spid="_x0000_s29829" name="Equation" r:id="rId11" imgW="86258400" imgH="9144000" progId="Equation.DSMT4">
                  <p:embed/>
                </p:oleObj>
              </mc:Choice>
              <mc:Fallback>
                <p:oleObj name="Equation" r:id="rId11" imgW="86258400" imgH="9144000" progId="Equation.DSMT4">
                  <p:embed/>
                  <p:pic>
                    <p:nvPicPr>
                      <p:cNvPr id="0" name="Object 12"/>
                      <p:cNvPicPr>
                        <a:picLocks noChangeAspect="1" noChangeArrowheads="1"/>
                      </p:cNvPicPr>
                      <p:nvPr/>
                    </p:nvPicPr>
                    <p:blipFill>
                      <a:blip r:embed="rId12"/>
                      <a:srcRect/>
                      <a:stretch>
                        <a:fillRect/>
                      </a:stretch>
                    </p:blipFill>
                    <p:spPr bwMode="auto">
                      <a:xfrm>
                        <a:off x="212725" y="4430713"/>
                        <a:ext cx="10004425" cy="1050925"/>
                      </a:xfrm>
                      <a:prstGeom prst="rect">
                        <a:avLst/>
                      </a:prstGeom>
                      <a:noFill/>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barn(inVertical)">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barn(inVertical)">
                                      <p:cBhvr>
                                        <p:cTn id="12" dur="500"/>
                                        <p:tgtEl>
                                          <p:spTgt spid="27"/>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barn(inVertical)">
                                      <p:cBhvr>
                                        <p:cTn id="17" dur="500"/>
                                        <p:tgtEl>
                                          <p:spTgt spid="28"/>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30"/>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6" presetClass="entr" presetSubtype="21" fill="hold" grpId="0" nodeType="clickEffect">
                                  <p:stCondLst>
                                    <p:cond delay="0"/>
                                  </p:stCondLst>
                                  <p:childTnLst>
                                    <p:set>
                                      <p:cBhvr>
                                        <p:cTn id="25" dur="1" fill="hold">
                                          <p:stCondLst>
                                            <p:cond delay="0"/>
                                          </p:stCondLst>
                                        </p:cTn>
                                        <p:tgtEl>
                                          <p:spTgt spid="29"/>
                                        </p:tgtEl>
                                        <p:attrNameLst>
                                          <p:attrName>style.visibility</p:attrName>
                                        </p:attrNameLst>
                                      </p:cBhvr>
                                      <p:to>
                                        <p:strVal val="visible"/>
                                      </p:to>
                                    </p:set>
                                    <p:animEffect transition="in" filter="barn(inVertical)">
                                      <p:cBhvr>
                                        <p:cTn id="26" dur="500"/>
                                        <p:tgtEl>
                                          <p:spTgt spid="29"/>
                                        </p:tgtEl>
                                      </p:cBhvr>
                                    </p:animEffect>
                                  </p:childTnLst>
                                </p:cTn>
                              </p:par>
                            </p:childTnLst>
                          </p:cTn>
                        </p:par>
                      </p:childTnLst>
                    </p:cTn>
                  </p:par>
                  <p:par>
                    <p:cTn id="27" fill="hold">
                      <p:stCondLst>
                        <p:cond delay="indefinite"/>
                      </p:stCondLst>
                      <p:childTnLst>
                        <p:par>
                          <p:cTn id="28" fill="hold">
                            <p:stCondLst>
                              <p:cond delay="0"/>
                            </p:stCondLst>
                            <p:childTnLst>
                              <p:par>
                                <p:cTn id="29" presetID="16" presetClass="entr" presetSubtype="21" fill="hold" nodeType="clickEffect">
                                  <p:stCondLst>
                                    <p:cond delay="0"/>
                                  </p:stCondLst>
                                  <p:childTnLst>
                                    <p:set>
                                      <p:cBhvr>
                                        <p:cTn id="30" dur="1" fill="hold">
                                          <p:stCondLst>
                                            <p:cond delay="0"/>
                                          </p:stCondLst>
                                        </p:cTn>
                                        <p:tgtEl>
                                          <p:spTgt spid="31"/>
                                        </p:tgtEl>
                                        <p:attrNameLst>
                                          <p:attrName>style.visibility</p:attrName>
                                        </p:attrNameLst>
                                      </p:cBhvr>
                                      <p:to>
                                        <p:strVal val="visible"/>
                                      </p:to>
                                    </p:set>
                                    <p:animEffect transition="in" filter="barn(inVertical)">
                                      <p:cBhvr>
                                        <p:cTn id="31" dur="500"/>
                                        <p:tgtEl>
                                          <p:spTgt spid="31"/>
                                        </p:tgtEl>
                                      </p:cBhvr>
                                    </p:animEffect>
                                  </p:childTnLst>
                                </p:cTn>
                              </p:par>
                            </p:childTnLst>
                          </p:cTn>
                        </p:par>
                      </p:childTnLst>
                    </p:cTn>
                  </p:par>
                  <p:par>
                    <p:cTn id="32" fill="hold">
                      <p:stCondLst>
                        <p:cond delay="indefinite"/>
                      </p:stCondLst>
                      <p:childTnLst>
                        <p:par>
                          <p:cTn id="33" fill="hold">
                            <p:stCondLst>
                              <p:cond delay="0"/>
                            </p:stCondLst>
                            <p:childTnLst>
                              <p:par>
                                <p:cTn id="34" presetID="16" presetClass="entr" presetSubtype="21" fill="hold" nodeType="click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barn(inVertical)">
                                      <p:cBhvr>
                                        <p:cTn id="36" dur="500"/>
                                        <p:tgtEl>
                                          <p:spTgt spid="10"/>
                                        </p:tgtEl>
                                      </p:cBhvr>
                                    </p:animEffect>
                                  </p:childTnLst>
                                </p:cTn>
                              </p:par>
                            </p:childTnLst>
                          </p:cTn>
                        </p:par>
                      </p:childTnLst>
                    </p:cTn>
                  </p:par>
                  <p:par>
                    <p:cTn id="37" fill="hold">
                      <p:stCondLst>
                        <p:cond delay="indefinite"/>
                      </p:stCondLst>
                      <p:childTnLst>
                        <p:par>
                          <p:cTn id="38" fill="hold">
                            <p:stCondLst>
                              <p:cond delay="0"/>
                            </p:stCondLst>
                            <p:childTnLst>
                              <p:par>
                                <p:cTn id="39" presetID="16" presetClass="entr" presetSubtype="21" fill="hold" nodeType="clickEffect">
                                  <p:stCondLst>
                                    <p:cond delay="0"/>
                                  </p:stCondLst>
                                  <p:childTnLst>
                                    <p:set>
                                      <p:cBhvr>
                                        <p:cTn id="40" dur="1" fill="hold">
                                          <p:stCondLst>
                                            <p:cond delay="0"/>
                                          </p:stCondLst>
                                        </p:cTn>
                                        <p:tgtEl>
                                          <p:spTgt spid="11"/>
                                        </p:tgtEl>
                                        <p:attrNameLst>
                                          <p:attrName>style.visibility</p:attrName>
                                        </p:attrNameLst>
                                      </p:cBhvr>
                                      <p:to>
                                        <p:strVal val="visible"/>
                                      </p:to>
                                    </p:set>
                                    <p:animEffect transition="in" filter="barn(inVertical)">
                                      <p:cBhvr>
                                        <p:cTn id="4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0"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777846" y="118538"/>
            <a:ext cx="11157480" cy="1815882"/>
          </a:xfrm>
          <a:prstGeom prst="rect">
            <a:avLst/>
          </a:prstGeom>
          <a:noFill/>
        </p:spPr>
        <p:txBody>
          <a:bodyPr wrap="square" rtlCol="0">
            <a:spAutoFit/>
          </a:bodyPr>
          <a:lstStyle/>
          <a:p>
            <a:r>
              <a:rPr lang="en-US" altLang="zh-CN" sz="2800" b="1" dirty="0">
                <a:solidFill>
                  <a:srgbClr val="000000"/>
                </a:solidFill>
                <a:latin typeface="微软雅黑" panose="020B0503020204020204" pitchFamily="34" charset="-122"/>
                <a:ea typeface="微软雅黑" panose="020B0503020204020204" pitchFamily="34" charset="-122"/>
              </a:rPr>
              <a:t>ℓ_1</a:t>
            </a:r>
            <a:r>
              <a:rPr lang="zh-CN" altLang="en-US" sz="2800" b="1" dirty="0">
                <a:solidFill>
                  <a:srgbClr val="000000"/>
                </a:solidFill>
                <a:latin typeface="微软雅黑" panose="020B0503020204020204" pitchFamily="34" charset="-122"/>
                <a:ea typeface="微软雅黑" panose="020B0503020204020204" pitchFamily="34" charset="-122"/>
              </a:rPr>
              <a:t>和</a:t>
            </a:r>
            <a:r>
              <a:rPr lang="en-US" altLang="zh-CN" sz="2800" b="1" dirty="0">
                <a:solidFill>
                  <a:srgbClr val="000000"/>
                </a:solidFill>
                <a:latin typeface="微软雅黑" panose="020B0503020204020204" pitchFamily="34" charset="-122"/>
                <a:ea typeface="微软雅黑" panose="020B0503020204020204" pitchFamily="34" charset="-122"/>
              </a:rPr>
              <a:t>ℓ_2</a:t>
            </a:r>
            <a:r>
              <a:rPr lang="zh-CN" altLang="en-US" sz="2800" b="1" dirty="0">
                <a:solidFill>
                  <a:srgbClr val="000000"/>
                </a:solidFill>
                <a:latin typeface="微软雅黑" panose="020B0503020204020204" pitchFamily="34" charset="-122"/>
                <a:ea typeface="微软雅黑" panose="020B0503020204020204" pitchFamily="34" charset="-122"/>
              </a:rPr>
              <a:t>正则化</a:t>
            </a:r>
            <a:endParaRPr lang="zh-CN" altLang="en-US" sz="2800" b="1" dirty="0">
              <a:solidFill>
                <a:srgbClr val="000000"/>
              </a:solidFill>
              <a:latin typeface="微软雅黑" panose="020B0503020204020204" pitchFamily="34" charset="-122"/>
              <a:ea typeface="微软雅黑" panose="020B0503020204020204" pitchFamily="34" charset="-122"/>
            </a:endParaRPr>
          </a:p>
          <a:p>
            <a:endParaRPr lang="zh-CN" altLang="en-US" sz="2800" b="1" dirty="0">
              <a:solidFill>
                <a:srgbClr val="000000"/>
              </a:solidFill>
              <a:latin typeface="微软雅黑" panose="020B0503020204020204" pitchFamily="34" charset="-122"/>
              <a:ea typeface="微软雅黑" panose="020B0503020204020204" pitchFamily="34" charset="-122"/>
            </a:endParaRPr>
          </a:p>
          <a:p>
            <a:endParaRPr lang="zh-CN" altLang="en-US" sz="2800" b="1" dirty="0">
              <a:solidFill>
                <a:srgbClr val="000000"/>
              </a:solidFill>
              <a:latin typeface="微软雅黑" panose="020B0503020204020204" pitchFamily="34" charset="-122"/>
              <a:ea typeface="微软雅黑" panose="020B0503020204020204" pitchFamily="34" charset="-122"/>
            </a:endParaRPr>
          </a:p>
          <a:p>
            <a:endParaRPr lang="zh-CN" altLang="en-US" sz="2800" b="1" dirty="0">
              <a:solidFill>
                <a:srgbClr val="000000"/>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377465" y="1026479"/>
            <a:ext cx="11646761" cy="1471755"/>
          </a:xfrm>
          <a:prstGeom prst="rect">
            <a:avLst/>
          </a:prstGeom>
          <a:noFill/>
        </p:spPr>
        <p:txBody>
          <a:bodyPr wrap="square" rtlCol="0">
            <a:noAutofit/>
          </a:bodyPr>
          <a:lstStyle/>
          <a:p>
            <a:pPr>
              <a:lnSpc>
                <a:spcPct val="150000"/>
              </a:lnSpc>
            </a:pPr>
            <a:r>
              <a:rPr lang="zh-CN" altLang="en-US" sz="2800" dirty="0">
                <a:solidFill>
                  <a:srgbClr val="0000FF"/>
                </a:solidFill>
                <a:latin typeface="微软雅黑" panose="020B0503020204020204" pitchFamily="34" charset="-122"/>
                <a:ea typeface="微软雅黑" panose="020B0503020204020204" pitchFamily="34" charset="-122"/>
              </a:rPr>
              <a:t>隐藏层的不同神经元个数：</a:t>
            </a:r>
            <a:endParaRPr lang="zh-CN" altLang="en-US" sz="2800" dirty="0">
              <a:solidFill>
                <a:srgbClr val="000000"/>
              </a:solidFill>
              <a:latin typeface="微软雅黑" panose="020B0503020204020204" pitchFamily="34" charset="-122"/>
              <a:ea typeface="微软雅黑" panose="020B0503020204020204" pitchFamily="34" charset="-122"/>
            </a:endParaRPr>
          </a:p>
          <a:p>
            <a:pPr>
              <a:lnSpc>
                <a:spcPct val="150000"/>
              </a:lnSpc>
            </a:pPr>
            <a:endParaRPr lang="zh-CN" altLang="en-US" sz="3200" dirty="0">
              <a:solidFill>
                <a:srgbClr val="000000"/>
              </a:solidFill>
              <a:latin typeface="微软雅黑" panose="020B0503020204020204" pitchFamily="34" charset="-122"/>
              <a:ea typeface="微软雅黑" panose="020B0503020204020204" pitchFamily="34" charset="-122"/>
            </a:endParaRPr>
          </a:p>
          <a:p>
            <a:pPr>
              <a:lnSpc>
                <a:spcPct val="150000"/>
              </a:lnSpc>
            </a:pPr>
            <a:endParaRPr lang="en-US" altLang="zh-CN" sz="3200" dirty="0">
              <a:solidFill>
                <a:srgbClr val="000000"/>
              </a:solidFill>
              <a:latin typeface="微软雅黑" panose="020B0503020204020204" pitchFamily="34" charset="-122"/>
              <a:ea typeface="微软雅黑" panose="020B0503020204020204" pitchFamily="34" charset="-122"/>
            </a:endParaRPr>
          </a:p>
        </p:txBody>
      </p:sp>
      <p:pic>
        <p:nvPicPr>
          <p:cNvPr id="11" name="图片 10"/>
          <p:cNvPicPr>
            <a:picLocks noChangeAspect="1"/>
          </p:cNvPicPr>
          <p:nvPr/>
        </p:nvPicPr>
        <p:blipFill>
          <a:blip r:embed="rId1"/>
          <a:stretch>
            <a:fillRect/>
          </a:stretch>
        </p:blipFill>
        <p:spPr>
          <a:xfrm>
            <a:off x="777846" y="2150263"/>
            <a:ext cx="10078805" cy="3773345"/>
          </a:xfrm>
          <a:prstGeom prst="rect">
            <a:avLst/>
          </a:prstGeom>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777846" y="118538"/>
            <a:ext cx="11157480" cy="1815882"/>
          </a:xfrm>
          <a:prstGeom prst="rect">
            <a:avLst/>
          </a:prstGeom>
          <a:noFill/>
        </p:spPr>
        <p:txBody>
          <a:bodyPr wrap="square" rtlCol="0">
            <a:spAutoFit/>
          </a:bodyPr>
          <a:lstStyle/>
          <a:p>
            <a:r>
              <a:rPr lang="en-US" altLang="zh-CN" sz="2800" b="1" dirty="0">
                <a:solidFill>
                  <a:srgbClr val="000000"/>
                </a:solidFill>
                <a:latin typeface="微软雅黑" panose="020B0503020204020204" pitchFamily="34" charset="-122"/>
                <a:ea typeface="微软雅黑" panose="020B0503020204020204" pitchFamily="34" charset="-122"/>
              </a:rPr>
              <a:t>ℓ_1</a:t>
            </a:r>
            <a:r>
              <a:rPr lang="zh-CN" altLang="en-US" sz="2800" b="1" dirty="0">
                <a:solidFill>
                  <a:srgbClr val="000000"/>
                </a:solidFill>
                <a:latin typeface="微软雅黑" panose="020B0503020204020204" pitchFamily="34" charset="-122"/>
                <a:ea typeface="微软雅黑" panose="020B0503020204020204" pitchFamily="34" charset="-122"/>
              </a:rPr>
              <a:t>和</a:t>
            </a:r>
            <a:r>
              <a:rPr lang="en-US" altLang="zh-CN" sz="2800" b="1" dirty="0">
                <a:solidFill>
                  <a:srgbClr val="000000"/>
                </a:solidFill>
                <a:latin typeface="微软雅黑" panose="020B0503020204020204" pitchFamily="34" charset="-122"/>
                <a:ea typeface="微软雅黑" panose="020B0503020204020204" pitchFamily="34" charset="-122"/>
              </a:rPr>
              <a:t>ℓ_2</a:t>
            </a:r>
            <a:r>
              <a:rPr lang="zh-CN" altLang="en-US" sz="2800" b="1" dirty="0">
                <a:solidFill>
                  <a:srgbClr val="000000"/>
                </a:solidFill>
                <a:latin typeface="微软雅黑" panose="020B0503020204020204" pitchFamily="34" charset="-122"/>
                <a:ea typeface="微软雅黑" panose="020B0503020204020204" pitchFamily="34" charset="-122"/>
              </a:rPr>
              <a:t>正则化</a:t>
            </a:r>
            <a:endParaRPr lang="zh-CN" altLang="en-US" sz="2800" b="1" dirty="0">
              <a:solidFill>
                <a:srgbClr val="000000"/>
              </a:solidFill>
              <a:latin typeface="微软雅黑" panose="020B0503020204020204" pitchFamily="34" charset="-122"/>
              <a:ea typeface="微软雅黑" panose="020B0503020204020204" pitchFamily="34" charset="-122"/>
            </a:endParaRPr>
          </a:p>
          <a:p>
            <a:endParaRPr lang="zh-CN" altLang="en-US" sz="2800" b="1" dirty="0">
              <a:solidFill>
                <a:srgbClr val="000000"/>
              </a:solidFill>
              <a:latin typeface="微软雅黑" panose="020B0503020204020204" pitchFamily="34" charset="-122"/>
              <a:ea typeface="微软雅黑" panose="020B0503020204020204" pitchFamily="34" charset="-122"/>
            </a:endParaRPr>
          </a:p>
          <a:p>
            <a:endParaRPr lang="zh-CN" altLang="en-US" sz="2800" b="1" dirty="0">
              <a:solidFill>
                <a:srgbClr val="000000"/>
              </a:solidFill>
              <a:latin typeface="微软雅黑" panose="020B0503020204020204" pitchFamily="34" charset="-122"/>
              <a:ea typeface="微软雅黑" panose="020B0503020204020204" pitchFamily="34" charset="-122"/>
            </a:endParaRPr>
          </a:p>
          <a:p>
            <a:endParaRPr lang="zh-CN" altLang="en-US" sz="2800" b="1" dirty="0">
              <a:solidFill>
                <a:srgbClr val="000000"/>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377465" y="1026479"/>
            <a:ext cx="11646761" cy="1471755"/>
          </a:xfrm>
          <a:prstGeom prst="rect">
            <a:avLst/>
          </a:prstGeom>
          <a:noFill/>
        </p:spPr>
        <p:txBody>
          <a:bodyPr wrap="square" rtlCol="0">
            <a:noAutofit/>
          </a:bodyPr>
          <a:lstStyle/>
          <a:p>
            <a:pPr>
              <a:lnSpc>
                <a:spcPct val="150000"/>
              </a:lnSpc>
            </a:pPr>
            <a:r>
              <a:rPr lang="zh-CN" altLang="en-US" sz="2800" dirty="0">
                <a:solidFill>
                  <a:srgbClr val="0000FF"/>
                </a:solidFill>
                <a:latin typeface="微软雅黑" panose="020B0503020204020204" pitchFamily="34" charset="-122"/>
                <a:ea typeface="微软雅黑" panose="020B0503020204020204" pitchFamily="34" charset="-122"/>
              </a:rPr>
              <a:t>不同的正则化系数：</a:t>
            </a:r>
            <a:endParaRPr lang="zh-CN" altLang="en-US" sz="2800" dirty="0">
              <a:solidFill>
                <a:srgbClr val="000000"/>
              </a:solidFill>
              <a:latin typeface="微软雅黑" panose="020B0503020204020204" pitchFamily="34" charset="-122"/>
              <a:ea typeface="微软雅黑" panose="020B0503020204020204" pitchFamily="34" charset="-122"/>
            </a:endParaRPr>
          </a:p>
          <a:p>
            <a:pPr>
              <a:lnSpc>
                <a:spcPct val="150000"/>
              </a:lnSpc>
            </a:pPr>
            <a:endParaRPr lang="zh-CN" altLang="en-US" sz="3200" dirty="0">
              <a:solidFill>
                <a:srgbClr val="000000"/>
              </a:solidFill>
              <a:latin typeface="微软雅黑" panose="020B0503020204020204" pitchFamily="34" charset="-122"/>
              <a:ea typeface="微软雅黑" panose="020B0503020204020204" pitchFamily="34" charset="-122"/>
            </a:endParaRPr>
          </a:p>
          <a:p>
            <a:pPr>
              <a:lnSpc>
                <a:spcPct val="150000"/>
              </a:lnSpc>
            </a:pPr>
            <a:endParaRPr lang="en-US" altLang="zh-CN" sz="3200" dirty="0">
              <a:solidFill>
                <a:srgbClr val="000000"/>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1"/>
          <a:stretch>
            <a:fillRect/>
          </a:stretch>
        </p:blipFill>
        <p:spPr>
          <a:xfrm>
            <a:off x="571500" y="2034222"/>
            <a:ext cx="10675654" cy="4036378"/>
          </a:xfrm>
          <a:prstGeom prst="rect">
            <a:avLst/>
          </a:prstGeom>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777846" y="118538"/>
            <a:ext cx="11157480" cy="1384995"/>
          </a:xfrm>
          <a:prstGeom prst="rect">
            <a:avLst/>
          </a:prstGeom>
          <a:noFill/>
        </p:spPr>
        <p:txBody>
          <a:bodyPr wrap="square" rtlCol="0">
            <a:spAutoFit/>
          </a:bodyPr>
          <a:lstStyle/>
          <a:p>
            <a:r>
              <a:rPr lang="zh-CN" altLang="en-US" sz="2800" b="1" dirty="0">
                <a:solidFill>
                  <a:srgbClr val="000000"/>
                </a:solidFill>
                <a:latin typeface="微软雅黑" panose="020B0503020204020204" pitchFamily="34" charset="-122"/>
                <a:ea typeface="微软雅黑" panose="020B0503020204020204" pitchFamily="34" charset="-122"/>
              </a:rPr>
              <a:t>提前停止</a:t>
            </a:r>
            <a:endParaRPr lang="zh-CN" altLang="en-US" sz="2800" b="1" dirty="0">
              <a:solidFill>
                <a:srgbClr val="000000"/>
              </a:solidFill>
              <a:latin typeface="微软雅黑" panose="020B0503020204020204" pitchFamily="34" charset="-122"/>
              <a:ea typeface="微软雅黑" panose="020B0503020204020204" pitchFamily="34" charset="-122"/>
            </a:endParaRPr>
          </a:p>
          <a:p>
            <a:endParaRPr lang="zh-CN" altLang="en-US" sz="2800" b="1" dirty="0">
              <a:solidFill>
                <a:srgbClr val="000000"/>
              </a:solidFill>
              <a:latin typeface="微软雅黑" panose="020B0503020204020204" pitchFamily="34" charset="-122"/>
              <a:ea typeface="微软雅黑" panose="020B0503020204020204" pitchFamily="34" charset="-122"/>
            </a:endParaRPr>
          </a:p>
          <a:p>
            <a:endParaRPr lang="zh-CN" altLang="en-US" sz="2800" b="1" dirty="0">
              <a:solidFill>
                <a:srgbClr val="000000"/>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272619" y="979345"/>
            <a:ext cx="11646761" cy="2614756"/>
          </a:xfrm>
          <a:prstGeom prst="rect">
            <a:avLst/>
          </a:prstGeom>
          <a:noFill/>
        </p:spPr>
        <p:txBody>
          <a:bodyPr wrap="square" rtlCol="0">
            <a:noAutofit/>
          </a:bodyPr>
          <a:lstStyle/>
          <a:p>
            <a:pPr>
              <a:lnSpc>
                <a:spcPct val="150000"/>
              </a:lnSpc>
            </a:pPr>
            <a:r>
              <a:rPr lang="zh-CN" altLang="en-US" sz="2800" dirty="0">
                <a:latin typeface="微软雅黑" panose="020B0503020204020204" pitchFamily="34" charset="-122"/>
                <a:ea typeface="微软雅黑" panose="020B0503020204020204" pitchFamily="34" charset="-122"/>
              </a:rPr>
              <a:t>使用一个验证集来测试每一次迭代的参数在验证集上是否最优。如果在验证集上的错误率不再下降，就停止迭代。</a:t>
            </a:r>
            <a:endParaRPr lang="zh-CN" altLang="en-US" sz="2800" dirty="0">
              <a:latin typeface="微软雅黑" panose="020B0503020204020204" pitchFamily="34" charset="-122"/>
              <a:ea typeface="微软雅黑" panose="020B0503020204020204" pitchFamily="34" charset="-122"/>
            </a:endParaRPr>
          </a:p>
          <a:p>
            <a:pPr>
              <a:lnSpc>
                <a:spcPct val="150000"/>
              </a:lnSpc>
            </a:pPr>
            <a:endParaRPr lang="zh-CN" altLang="en-US" sz="3200" dirty="0">
              <a:latin typeface="微软雅黑" panose="020B0503020204020204" pitchFamily="34" charset="-122"/>
              <a:ea typeface="微软雅黑" panose="020B0503020204020204" pitchFamily="34" charset="-122"/>
            </a:endParaRPr>
          </a:p>
          <a:p>
            <a:pPr>
              <a:lnSpc>
                <a:spcPct val="150000"/>
              </a:lnSpc>
            </a:pPr>
            <a:endParaRPr lang="zh-CN" altLang="en-US" sz="2800" dirty="0">
              <a:solidFill>
                <a:srgbClr val="000000"/>
              </a:solidFill>
              <a:latin typeface="微软雅黑" panose="020B0503020204020204" pitchFamily="34" charset="-122"/>
              <a:ea typeface="微软雅黑" panose="020B0503020204020204" pitchFamily="34" charset="-122"/>
            </a:endParaRPr>
          </a:p>
          <a:p>
            <a:pPr>
              <a:lnSpc>
                <a:spcPct val="150000"/>
              </a:lnSpc>
            </a:pPr>
            <a:endParaRPr lang="zh-CN" altLang="en-US" sz="3200" dirty="0">
              <a:solidFill>
                <a:srgbClr val="000000"/>
              </a:solidFill>
              <a:latin typeface="微软雅黑" panose="020B0503020204020204" pitchFamily="34" charset="-122"/>
              <a:ea typeface="微软雅黑" panose="020B0503020204020204" pitchFamily="34" charset="-122"/>
            </a:endParaRPr>
          </a:p>
          <a:p>
            <a:pPr>
              <a:lnSpc>
                <a:spcPct val="150000"/>
              </a:lnSpc>
            </a:pPr>
            <a:endParaRPr lang="en-US" altLang="zh-CN" sz="3200" dirty="0">
              <a:solidFill>
                <a:srgbClr val="000000"/>
              </a:solidFill>
              <a:latin typeface="微软雅黑" panose="020B0503020204020204" pitchFamily="34" charset="-122"/>
              <a:ea typeface="微软雅黑" panose="020B0503020204020204" pitchFamily="34" charset="-122"/>
            </a:endParaRPr>
          </a:p>
        </p:txBody>
      </p:sp>
      <p:pic>
        <p:nvPicPr>
          <p:cNvPr id="5" name="圖片 3"/>
          <p:cNvPicPr>
            <a:picLocks noChangeAspect="1"/>
          </p:cNvPicPr>
          <p:nvPr/>
        </p:nvPicPr>
        <p:blipFill>
          <a:blip r:embed="rId1"/>
          <a:stretch>
            <a:fillRect/>
          </a:stretch>
        </p:blipFill>
        <p:spPr>
          <a:xfrm>
            <a:off x="2111203" y="2364340"/>
            <a:ext cx="5824192" cy="3782129"/>
          </a:xfrm>
          <a:prstGeom prst="rect">
            <a:avLst/>
          </a:prstGeom>
        </p:spPr>
      </p:pic>
      <p:sp>
        <p:nvSpPr>
          <p:cNvPr id="7" name="文字方塊 4"/>
          <p:cNvSpPr txBox="1"/>
          <p:nvPr/>
        </p:nvSpPr>
        <p:spPr>
          <a:xfrm>
            <a:off x="2883349" y="6070566"/>
            <a:ext cx="4279900" cy="523220"/>
          </a:xfrm>
          <a:prstGeom prst="rect">
            <a:avLst/>
          </a:prstGeom>
          <a:noFill/>
        </p:spPr>
        <p:txBody>
          <a:bodyPr wrap="square" rtlCol="0">
            <a:spAutoFit/>
          </a:bodyPr>
          <a:lstStyle/>
          <a:p>
            <a:pPr algn="ctr"/>
            <a:r>
              <a:rPr lang="zh-CN" altLang="en-US" sz="2800" dirty="0">
                <a:latin typeface="微软雅黑" panose="020B0503020204020204" pitchFamily="34" charset="-122"/>
                <a:ea typeface="微软雅黑" panose="020B0503020204020204" pitchFamily="34" charset="-122"/>
              </a:rPr>
              <a:t>迭代次数</a:t>
            </a:r>
            <a:endParaRPr lang="zh-TW" altLang="en-US" sz="2800" dirty="0">
              <a:latin typeface="微软雅黑" panose="020B0503020204020204" pitchFamily="34" charset="-122"/>
              <a:ea typeface="微软雅黑" panose="020B0503020204020204" pitchFamily="34" charset="-122"/>
            </a:endParaRPr>
          </a:p>
        </p:txBody>
      </p:sp>
      <p:sp>
        <p:nvSpPr>
          <p:cNvPr id="8" name="文字方塊 5"/>
          <p:cNvSpPr txBox="1"/>
          <p:nvPr/>
        </p:nvSpPr>
        <p:spPr>
          <a:xfrm>
            <a:off x="863600" y="2643214"/>
            <a:ext cx="1740866" cy="523220"/>
          </a:xfrm>
          <a:prstGeom prst="rect">
            <a:avLst/>
          </a:prstGeom>
          <a:noFill/>
        </p:spPr>
        <p:txBody>
          <a:bodyPr wrap="square" rtlCol="0">
            <a:spAutoFit/>
          </a:bodyPr>
          <a:lstStyle/>
          <a:p>
            <a:pPr algn="ctr"/>
            <a:r>
              <a:rPr lang="zh-CN" altLang="en-US" sz="2800" dirty="0">
                <a:latin typeface="微软雅黑" panose="020B0503020204020204" pitchFamily="34" charset="-122"/>
                <a:ea typeface="微软雅黑" panose="020B0503020204020204" pitchFamily="34" charset="-122"/>
              </a:rPr>
              <a:t>损失</a:t>
            </a:r>
            <a:endParaRPr lang="en-US" altLang="zh-TW" sz="2800" dirty="0">
              <a:latin typeface="微软雅黑" panose="020B0503020204020204" pitchFamily="34" charset="-122"/>
              <a:ea typeface="微软雅黑" panose="020B0503020204020204" pitchFamily="34" charset="-122"/>
            </a:endParaRPr>
          </a:p>
        </p:txBody>
      </p:sp>
      <p:sp>
        <p:nvSpPr>
          <p:cNvPr id="9" name="文字方塊 6"/>
          <p:cNvSpPr txBox="1"/>
          <p:nvPr/>
        </p:nvSpPr>
        <p:spPr>
          <a:xfrm>
            <a:off x="6806234" y="5308074"/>
            <a:ext cx="1944066" cy="523220"/>
          </a:xfrm>
          <a:prstGeom prst="rect">
            <a:avLst/>
          </a:prstGeom>
          <a:noFill/>
        </p:spPr>
        <p:txBody>
          <a:bodyPr wrap="square" rtlCol="0">
            <a:spAutoFit/>
          </a:bodyPr>
          <a:lstStyle/>
          <a:p>
            <a:r>
              <a:rPr lang="zh-CN" altLang="en-US" sz="2800" dirty="0">
                <a:solidFill>
                  <a:srgbClr val="0000FF"/>
                </a:solidFill>
                <a:latin typeface="微软雅黑" panose="020B0503020204020204" pitchFamily="34" charset="-122"/>
                <a:ea typeface="微软雅黑" panose="020B0503020204020204" pitchFamily="34" charset="-122"/>
              </a:rPr>
              <a:t>训练集</a:t>
            </a:r>
            <a:endParaRPr lang="zh-TW" altLang="en-US" sz="2800" dirty="0">
              <a:solidFill>
                <a:srgbClr val="0000FF"/>
              </a:solidFill>
              <a:latin typeface="微软雅黑" panose="020B0503020204020204" pitchFamily="34" charset="-122"/>
              <a:ea typeface="微软雅黑" panose="020B0503020204020204" pitchFamily="34" charset="-122"/>
            </a:endParaRPr>
          </a:p>
        </p:txBody>
      </p:sp>
      <p:sp>
        <p:nvSpPr>
          <p:cNvPr id="10" name="文字方塊 7"/>
          <p:cNvSpPr txBox="1"/>
          <p:nvPr/>
        </p:nvSpPr>
        <p:spPr>
          <a:xfrm>
            <a:off x="6802714" y="3845333"/>
            <a:ext cx="1944066" cy="523220"/>
          </a:xfrm>
          <a:prstGeom prst="rect">
            <a:avLst/>
          </a:prstGeom>
          <a:noFill/>
        </p:spPr>
        <p:txBody>
          <a:bodyPr wrap="square" rtlCol="0">
            <a:spAutoFit/>
          </a:bodyPr>
          <a:lstStyle/>
          <a:p>
            <a:r>
              <a:rPr lang="zh-CN" altLang="en-US" sz="2800" dirty="0">
                <a:solidFill>
                  <a:srgbClr val="FF0000"/>
                </a:solidFill>
                <a:latin typeface="微软雅黑" panose="020B0503020204020204" pitchFamily="34" charset="-122"/>
                <a:ea typeface="微软雅黑" panose="020B0503020204020204" pitchFamily="34" charset="-122"/>
              </a:rPr>
              <a:t>验证集</a:t>
            </a:r>
            <a:endParaRPr lang="zh-TW" altLang="en-US" sz="2800" dirty="0">
              <a:solidFill>
                <a:srgbClr val="FF0000"/>
              </a:solidFill>
              <a:latin typeface="微软雅黑" panose="020B0503020204020204" pitchFamily="34" charset="-122"/>
              <a:ea typeface="微软雅黑" panose="020B0503020204020204" pitchFamily="34" charset="-122"/>
            </a:endParaRPr>
          </a:p>
        </p:txBody>
      </p:sp>
      <p:sp>
        <p:nvSpPr>
          <p:cNvPr id="11" name="向下箭號 8"/>
          <p:cNvSpPr/>
          <p:nvPr/>
        </p:nvSpPr>
        <p:spPr>
          <a:xfrm>
            <a:off x="5302699" y="4255404"/>
            <a:ext cx="159716" cy="1700564"/>
          </a:xfrm>
          <a:prstGeom prst="down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TW" altLang="en-US"/>
          </a:p>
        </p:txBody>
      </p:sp>
      <p:sp>
        <p:nvSpPr>
          <p:cNvPr id="12" name="文字方塊 9"/>
          <p:cNvSpPr txBox="1"/>
          <p:nvPr/>
        </p:nvSpPr>
        <p:spPr>
          <a:xfrm>
            <a:off x="4764484" y="3367108"/>
            <a:ext cx="1236145" cy="954107"/>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zh-CN" altLang="en-US" sz="2800" dirty="0">
                <a:latin typeface="微软雅黑" panose="020B0503020204020204" pitchFamily="34" charset="-122"/>
                <a:ea typeface="微软雅黑" panose="020B0503020204020204" pitchFamily="34" charset="-122"/>
              </a:rPr>
              <a:t>提前停止</a:t>
            </a:r>
            <a:endParaRPr lang="zh-TW" altLang="en-US" sz="2800"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777846" y="118538"/>
            <a:ext cx="11157480" cy="954107"/>
          </a:xfrm>
          <a:prstGeom prst="rect">
            <a:avLst/>
          </a:prstGeom>
          <a:noFill/>
        </p:spPr>
        <p:txBody>
          <a:bodyPr wrap="square" rtlCol="0">
            <a:spAutoFit/>
          </a:bodyPr>
          <a:lstStyle/>
          <a:p>
            <a:r>
              <a:rPr lang="en-US" altLang="zh-CN" sz="2800" b="1" dirty="0">
                <a:solidFill>
                  <a:srgbClr val="000000"/>
                </a:solidFill>
                <a:latin typeface="微软雅黑" panose="020B0503020204020204" pitchFamily="34" charset="-122"/>
                <a:ea typeface="微软雅黑" panose="020B0503020204020204" pitchFamily="34" charset="-122"/>
              </a:rPr>
              <a:t>dropout</a:t>
            </a:r>
            <a:endParaRPr lang="zh-CN" altLang="en-US" sz="2800" b="1" dirty="0">
              <a:solidFill>
                <a:srgbClr val="000000"/>
              </a:solidFill>
              <a:latin typeface="微软雅黑" panose="020B0503020204020204" pitchFamily="34" charset="-122"/>
              <a:ea typeface="微软雅黑" panose="020B0503020204020204" pitchFamily="34" charset="-122"/>
            </a:endParaRPr>
          </a:p>
          <a:p>
            <a:endParaRPr lang="zh-CN" altLang="en-US" sz="2800" b="1" dirty="0">
              <a:solidFill>
                <a:srgbClr val="000000"/>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272619" y="907078"/>
            <a:ext cx="11646761" cy="743794"/>
          </a:xfrm>
          <a:prstGeom prst="rect">
            <a:avLst/>
          </a:prstGeom>
          <a:noFill/>
        </p:spPr>
        <p:txBody>
          <a:bodyPr wrap="square" rtlCol="0">
            <a:noAutofit/>
          </a:bodyPr>
          <a:lstStyle/>
          <a:p>
            <a:pPr>
              <a:lnSpc>
                <a:spcPct val="150000"/>
              </a:lnSpc>
            </a:pPr>
            <a:r>
              <a:rPr lang="zh-CN" altLang="en-US" sz="2800" dirty="0">
                <a:solidFill>
                  <a:srgbClr val="0000FF"/>
                </a:solidFill>
                <a:latin typeface="微软雅黑" panose="020B0503020204020204" pitchFamily="34" charset="-122"/>
                <a:ea typeface="微软雅黑" panose="020B0503020204020204" pitchFamily="34" charset="-122"/>
              </a:rPr>
              <a:t>训练时：</a:t>
            </a:r>
            <a:endParaRPr lang="zh-CN" altLang="en-US" sz="3200" dirty="0">
              <a:solidFill>
                <a:srgbClr val="0000FF"/>
              </a:solidFill>
              <a:latin typeface="微软雅黑" panose="020B0503020204020204" pitchFamily="34" charset="-122"/>
              <a:ea typeface="微软雅黑" panose="020B0503020204020204" pitchFamily="34" charset="-122"/>
            </a:endParaRPr>
          </a:p>
          <a:p>
            <a:pPr>
              <a:lnSpc>
                <a:spcPct val="150000"/>
              </a:lnSpc>
            </a:pPr>
            <a:endParaRPr lang="zh-CN" altLang="en-US" sz="2800" dirty="0">
              <a:solidFill>
                <a:srgbClr val="000000"/>
              </a:solidFill>
              <a:latin typeface="微软雅黑" panose="020B0503020204020204" pitchFamily="34" charset="-122"/>
              <a:ea typeface="微软雅黑" panose="020B0503020204020204" pitchFamily="34" charset="-122"/>
            </a:endParaRPr>
          </a:p>
          <a:p>
            <a:pPr>
              <a:lnSpc>
                <a:spcPct val="150000"/>
              </a:lnSpc>
            </a:pPr>
            <a:endParaRPr lang="zh-CN" altLang="en-US" sz="3200" dirty="0">
              <a:solidFill>
                <a:srgbClr val="000000"/>
              </a:solidFill>
              <a:latin typeface="微软雅黑" panose="020B0503020204020204" pitchFamily="34" charset="-122"/>
              <a:ea typeface="微软雅黑" panose="020B0503020204020204" pitchFamily="34" charset="-122"/>
            </a:endParaRPr>
          </a:p>
          <a:p>
            <a:pPr>
              <a:lnSpc>
                <a:spcPct val="150000"/>
              </a:lnSpc>
            </a:pPr>
            <a:endParaRPr lang="en-US" altLang="zh-CN" sz="3200" dirty="0">
              <a:solidFill>
                <a:srgbClr val="000000"/>
              </a:solidFill>
              <a:latin typeface="微软雅黑" panose="020B0503020204020204" pitchFamily="34" charset="-122"/>
              <a:ea typeface="微软雅黑" panose="020B0503020204020204" pitchFamily="34" charset="-122"/>
            </a:endParaRPr>
          </a:p>
        </p:txBody>
      </p:sp>
      <p:sp>
        <p:nvSpPr>
          <p:cNvPr id="86" name="文字方塊 118"/>
          <p:cNvSpPr txBox="1"/>
          <p:nvPr/>
        </p:nvSpPr>
        <p:spPr>
          <a:xfrm>
            <a:off x="1626680" y="4693738"/>
            <a:ext cx="8914320" cy="523220"/>
          </a:xfrm>
          <a:prstGeom prst="rect">
            <a:avLst/>
          </a:prstGeom>
          <a:noFill/>
        </p:spPr>
        <p:txBody>
          <a:bodyPr wrap="square" rtlCol="0">
            <a:spAutoFit/>
          </a:bodyPr>
          <a:lstStyle/>
          <a:p>
            <a:pPr marL="342900" indent="-342900">
              <a:buFont typeface="Wingdings" panose="05000000000000000000" pitchFamily="2" charset="2"/>
              <a:buChar char="Ø"/>
            </a:pPr>
            <a:r>
              <a:rPr lang="zh-CN" altLang="en-US" sz="2800" dirty="0">
                <a:latin typeface="微软雅黑" panose="020B0503020204020204" pitchFamily="34" charset="-122"/>
                <a:ea typeface="微软雅黑" panose="020B0503020204020204" pitchFamily="34" charset="-122"/>
              </a:rPr>
              <a:t>在每次更新参数前：</a:t>
            </a:r>
            <a:endParaRPr lang="en-US" altLang="zh-TW" sz="2800" dirty="0">
              <a:latin typeface="微软雅黑" panose="020B0503020204020204" pitchFamily="34" charset="-122"/>
              <a:ea typeface="微软雅黑" panose="020B0503020204020204" pitchFamily="34" charset="-122"/>
            </a:endParaRPr>
          </a:p>
        </p:txBody>
      </p:sp>
      <p:sp>
        <p:nvSpPr>
          <p:cNvPr id="87" name="文字方塊 119"/>
          <p:cNvSpPr txBox="1"/>
          <p:nvPr/>
        </p:nvSpPr>
        <p:spPr>
          <a:xfrm>
            <a:off x="2146828" y="5312708"/>
            <a:ext cx="6424841" cy="523220"/>
          </a:xfrm>
          <a:prstGeom prst="rect">
            <a:avLst/>
          </a:prstGeom>
          <a:noFill/>
        </p:spPr>
        <p:txBody>
          <a:bodyPr wrap="square" rtlCol="0">
            <a:spAutoFit/>
          </a:bodyPr>
          <a:lstStyle/>
          <a:p>
            <a:pPr marL="342900" indent="-342900">
              <a:buFont typeface="Wingdings" panose="05000000000000000000" pitchFamily="2" charset="2"/>
              <a:buChar char="l"/>
            </a:pPr>
            <a:r>
              <a:rPr lang="zh-CN" altLang="en-US" sz="2800" dirty="0">
                <a:latin typeface="微软雅黑" panose="020B0503020204020204" pitchFamily="34" charset="-122"/>
                <a:ea typeface="微软雅黑" panose="020B0503020204020204" pitchFamily="34" charset="-122"/>
              </a:rPr>
              <a:t>每个神经元以</a:t>
            </a:r>
            <a:r>
              <a:rPr lang="en-US" altLang="zh-CN" sz="2800" dirty="0">
                <a:latin typeface="微软雅黑" panose="020B0503020204020204" pitchFamily="34" charset="-122"/>
                <a:ea typeface="微软雅黑" panose="020B0503020204020204" pitchFamily="34" charset="-122"/>
              </a:rPr>
              <a:t>p% </a:t>
            </a:r>
            <a:r>
              <a:rPr lang="zh-CN" altLang="en-US" sz="2800" dirty="0">
                <a:latin typeface="微软雅黑" panose="020B0503020204020204" pitchFamily="34" charset="-122"/>
                <a:ea typeface="微软雅黑" panose="020B0503020204020204" pitchFamily="34" charset="-122"/>
              </a:rPr>
              <a:t>的概率被丢弃</a:t>
            </a:r>
            <a:endParaRPr lang="zh-TW" altLang="en-US" sz="2800" dirty="0">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2008374" y="898706"/>
            <a:ext cx="3137366" cy="3699282"/>
          </a:xfrm>
          <a:prstGeom prst="rect">
            <a:avLst/>
          </a:prstGeom>
        </p:spPr>
      </p:pic>
      <p:grpSp>
        <p:nvGrpSpPr>
          <p:cNvPr id="7" name="组合 6"/>
          <p:cNvGrpSpPr/>
          <p:nvPr/>
        </p:nvGrpSpPr>
        <p:grpSpPr>
          <a:xfrm>
            <a:off x="5359248" y="1168395"/>
            <a:ext cx="4575085" cy="3525343"/>
            <a:chOff x="5359248" y="1168395"/>
            <a:chExt cx="4575085" cy="3525343"/>
          </a:xfrm>
        </p:grpSpPr>
        <p:pic>
          <p:nvPicPr>
            <p:cNvPr id="4" name="图片 3"/>
            <p:cNvPicPr>
              <a:picLocks noChangeAspect="1"/>
            </p:cNvPicPr>
            <p:nvPr/>
          </p:nvPicPr>
          <p:blipFill>
            <a:blip r:embed="rId2"/>
            <a:stretch>
              <a:fillRect/>
            </a:stretch>
          </p:blipFill>
          <p:spPr>
            <a:xfrm>
              <a:off x="6589776" y="1168395"/>
              <a:ext cx="3344557" cy="3525343"/>
            </a:xfrm>
            <a:prstGeom prst="rect">
              <a:avLst/>
            </a:prstGeom>
          </p:spPr>
        </p:pic>
        <p:sp>
          <p:nvSpPr>
            <p:cNvPr id="5" name="箭头: 右 4"/>
            <p:cNvSpPr/>
            <p:nvPr/>
          </p:nvSpPr>
          <p:spPr>
            <a:xfrm>
              <a:off x="5359248" y="2843688"/>
              <a:ext cx="1017020" cy="58531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barn(inVertical)">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 grpId="0"/>
      <p:bldP spid="87"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777846" y="118538"/>
            <a:ext cx="11157480" cy="954107"/>
          </a:xfrm>
          <a:prstGeom prst="rect">
            <a:avLst/>
          </a:prstGeom>
          <a:noFill/>
        </p:spPr>
        <p:txBody>
          <a:bodyPr wrap="square" rtlCol="0">
            <a:spAutoFit/>
          </a:bodyPr>
          <a:lstStyle/>
          <a:p>
            <a:r>
              <a:rPr lang="en-US" altLang="zh-CN" sz="2800" b="1" dirty="0">
                <a:solidFill>
                  <a:srgbClr val="000000"/>
                </a:solidFill>
                <a:latin typeface="微软雅黑" panose="020B0503020204020204" pitchFamily="34" charset="-122"/>
                <a:ea typeface="微软雅黑" panose="020B0503020204020204" pitchFamily="34" charset="-122"/>
              </a:rPr>
              <a:t>dropout</a:t>
            </a:r>
            <a:endParaRPr lang="zh-CN" altLang="en-US" sz="2800" b="1" dirty="0">
              <a:solidFill>
                <a:srgbClr val="000000"/>
              </a:solidFill>
              <a:latin typeface="微软雅黑" panose="020B0503020204020204" pitchFamily="34" charset="-122"/>
              <a:ea typeface="微软雅黑" panose="020B0503020204020204" pitchFamily="34" charset="-122"/>
            </a:endParaRPr>
          </a:p>
          <a:p>
            <a:endParaRPr lang="zh-CN" altLang="en-US" sz="2800" b="1" dirty="0">
              <a:solidFill>
                <a:srgbClr val="000000"/>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272620" y="979345"/>
            <a:ext cx="1773160" cy="2614756"/>
          </a:xfrm>
          <a:prstGeom prst="rect">
            <a:avLst/>
          </a:prstGeom>
          <a:noFill/>
        </p:spPr>
        <p:txBody>
          <a:bodyPr wrap="square" rtlCol="0">
            <a:noAutofit/>
          </a:bodyPr>
          <a:lstStyle/>
          <a:p>
            <a:pPr>
              <a:lnSpc>
                <a:spcPct val="150000"/>
              </a:lnSpc>
            </a:pPr>
            <a:r>
              <a:rPr lang="zh-CN" altLang="en-US" sz="2800" dirty="0">
                <a:solidFill>
                  <a:srgbClr val="0000FF"/>
                </a:solidFill>
                <a:latin typeface="微软雅黑" panose="020B0503020204020204" pitchFamily="34" charset="-122"/>
                <a:ea typeface="微软雅黑" panose="020B0503020204020204" pitchFamily="34" charset="-122"/>
              </a:rPr>
              <a:t>训练时：</a:t>
            </a:r>
            <a:endParaRPr lang="zh-CN" altLang="en-US" sz="3200" dirty="0">
              <a:solidFill>
                <a:srgbClr val="0000FF"/>
              </a:solidFill>
              <a:latin typeface="微软雅黑" panose="020B0503020204020204" pitchFamily="34" charset="-122"/>
              <a:ea typeface="微软雅黑" panose="020B0503020204020204" pitchFamily="34" charset="-122"/>
            </a:endParaRPr>
          </a:p>
          <a:p>
            <a:pPr>
              <a:lnSpc>
                <a:spcPct val="150000"/>
              </a:lnSpc>
            </a:pPr>
            <a:endParaRPr lang="zh-CN" altLang="en-US" sz="2800" dirty="0">
              <a:solidFill>
                <a:srgbClr val="000000"/>
              </a:solidFill>
              <a:latin typeface="微软雅黑" panose="020B0503020204020204" pitchFamily="34" charset="-122"/>
              <a:ea typeface="微软雅黑" panose="020B0503020204020204" pitchFamily="34" charset="-122"/>
            </a:endParaRPr>
          </a:p>
          <a:p>
            <a:pPr>
              <a:lnSpc>
                <a:spcPct val="150000"/>
              </a:lnSpc>
            </a:pPr>
            <a:endParaRPr lang="zh-CN" altLang="en-US" sz="3200" dirty="0">
              <a:solidFill>
                <a:srgbClr val="000000"/>
              </a:solidFill>
              <a:latin typeface="微软雅黑" panose="020B0503020204020204" pitchFamily="34" charset="-122"/>
              <a:ea typeface="微软雅黑" panose="020B0503020204020204" pitchFamily="34" charset="-122"/>
            </a:endParaRPr>
          </a:p>
          <a:p>
            <a:pPr>
              <a:lnSpc>
                <a:spcPct val="150000"/>
              </a:lnSpc>
            </a:pPr>
            <a:endParaRPr lang="en-US" altLang="zh-CN" sz="3200" dirty="0">
              <a:solidFill>
                <a:srgbClr val="000000"/>
              </a:solidFill>
              <a:latin typeface="微软雅黑" panose="020B0503020204020204" pitchFamily="34" charset="-122"/>
              <a:ea typeface="微软雅黑" panose="020B0503020204020204" pitchFamily="34" charset="-122"/>
            </a:endParaRPr>
          </a:p>
        </p:txBody>
      </p:sp>
      <p:sp>
        <p:nvSpPr>
          <p:cNvPr id="112" name="文字方塊 116"/>
          <p:cNvSpPr txBox="1"/>
          <p:nvPr/>
        </p:nvSpPr>
        <p:spPr>
          <a:xfrm>
            <a:off x="2045779" y="3587757"/>
            <a:ext cx="8393621" cy="523220"/>
          </a:xfrm>
          <a:prstGeom prst="rect">
            <a:avLst/>
          </a:prstGeom>
          <a:noFill/>
        </p:spPr>
        <p:txBody>
          <a:bodyPr wrap="square" rtlCol="0">
            <a:spAutoFit/>
          </a:bodyPr>
          <a:lstStyle/>
          <a:p>
            <a:pPr marL="342900" lvl="0" indent="-342900">
              <a:buFont typeface="Wingdings" panose="05000000000000000000" pitchFamily="2" charset="2"/>
              <a:buChar char="Ø"/>
            </a:pPr>
            <a:r>
              <a:rPr lang="zh-CN" altLang="en-US" sz="2800" dirty="0">
                <a:solidFill>
                  <a:prstClr val="black"/>
                </a:solidFill>
                <a:latin typeface="微软雅黑" panose="020B0503020204020204" pitchFamily="34" charset="-122"/>
                <a:ea typeface="微软雅黑" panose="020B0503020204020204" pitchFamily="34" charset="-122"/>
              </a:rPr>
              <a:t>在每次更新参数前：</a:t>
            </a:r>
            <a:endParaRPr lang="en-US" altLang="zh-TW" sz="2800" dirty="0">
              <a:solidFill>
                <a:prstClr val="black"/>
              </a:solidFill>
              <a:latin typeface="微软雅黑" panose="020B0503020204020204" pitchFamily="34" charset="-122"/>
              <a:ea typeface="微软雅黑" panose="020B0503020204020204" pitchFamily="34" charset="-122"/>
            </a:endParaRPr>
          </a:p>
        </p:txBody>
      </p:sp>
      <p:sp>
        <p:nvSpPr>
          <p:cNvPr id="113" name="文字方塊 117"/>
          <p:cNvSpPr txBox="1"/>
          <p:nvPr/>
        </p:nvSpPr>
        <p:spPr>
          <a:xfrm>
            <a:off x="2620570" y="4099235"/>
            <a:ext cx="7424271" cy="523220"/>
          </a:xfrm>
          <a:prstGeom prst="rect">
            <a:avLst/>
          </a:prstGeom>
          <a:noFill/>
        </p:spPr>
        <p:txBody>
          <a:bodyPr wrap="square" rtlCol="0">
            <a:spAutoFit/>
          </a:bodyPr>
          <a:lstStyle/>
          <a:p>
            <a:pPr marL="342900" lvl="0" indent="-342900">
              <a:buFont typeface="Wingdings" panose="05000000000000000000" pitchFamily="2" charset="2"/>
              <a:buChar char="l"/>
            </a:pPr>
            <a:r>
              <a:rPr lang="zh-CN" altLang="en-US" sz="2800" dirty="0">
                <a:solidFill>
                  <a:prstClr val="black"/>
                </a:solidFill>
                <a:latin typeface="微软雅黑" panose="020B0503020204020204" pitchFamily="34" charset="-122"/>
                <a:ea typeface="微软雅黑" panose="020B0503020204020204" pitchFamily="34" charset="-122"/>
              </a:rPr>
              <a:t>每个神经元以</a:t>
            </a:r>
            <a:r>
              <a:rPr lang="en-US" altLang="zh-CN" sz="2800" dirty="0">
                <a:solidFill>
                  <a:prstClr val="black"/>
                </a:solidFill>
                <a:latin typeface="微软雅黑" panose="020B0503020204020204" pitchFamily="34" charset="-122"/>
                <a:ea typeface="微软雅黑" panose="020B0503020204020204" pitchFamily="34" charset="-122"/>
              </a:rPr>
              <a:t>p% </a:t>
            </a:r>
            <a:r>
              <a:rPr lang="zh-CN" altLang="en-US" sz="2800" dirty="0">
                <a:solidFill>
                  <a:prstClr val="black"/>
                </a:solidFill>
                <a:latin typeface="微软雅黑" panose="020B0503020204020204" pitchFamily="34" charset="-122"/>
                <a:ea typeface="微软雅黑" panose="020B0503020204020204" pitchFamily="34" charset="-122"/>
              </a:rPr>
              <a:t>的概率被丢弃</a:t>
            </a:r>
            <a:endParaRPr lang="zh-TW" altLang="en-US" sz="2800" dirty="0">
              <a:solidFill>
                <a:prstClr val="black"/>
              </a:solidFill>
              <a:latin typeface="微软雅黑" panose="020B0503020204020204" pitchFamily="34" charset="-122"/>
              <a:ea typeface="微软雅黑" panose="020B0503020204020204" pitchFamily="34" charset="-122"/>
            </a:endParaRPr>
          </a:p>
        </p:txBody>
      </p:sp>
      <p:sp>
        <p:nvSpPr>
          <p:cNvPr id="114" name="文字方塊 119"/>
          <p:cNvSpPr txBox="1"/>
          <p:nvPr/>
        </p:nvSpPr>
        <p:spPr>
          <a:xfrm>
            <a:off x="2631696" y="5342708"/>
            <a:ext cx="6174444" cy="523220"/>
          </a:xfrm>
          <a:prstGeom prst="rect">
            <a:avLst/>
          </a:prstGeom>
          <a:noFill/>
        </p:spPr>
        <p:txBody>
          <a:bodyPr wrap="square" rtlCol="0">
            <a:spAutoFit/>
          </a:bodyPr>
          <a:lstStyle/>
          <a:p>
            <a:pPr marL="342900" indent="-342900">
              <a:buFont typeface="Wingdings" panose="05000000000000000000" pitchFamily="2" charset="2"/>
              <a:buChar char="l"/>
            </a:pPr>
            <a:r>
              <a:rPr lang="zh-CN" altLang="en-US" sz="2800" dirty="0">
                <a:solidFill>
                  <a:prstClr val="black"/>
                </a:solidFill>
                <a:latin typeface="微软雅黑" panose="020B0503020204020204" pitchFamily="34" charset="-122"/>
                <a:ea typeface="微软雅黑" panose="020B0503020204020204" pitchFamily="34" charset="-122"/>
              </a:rPr>
              <a:t>使用新的网络训练</a:t>
            </a:r>
            <a:endParaRPr lang="zh-TW" altLang="en-US" sz="2800" dirty="0">
              <a:solidFill>
                <a:prstClr val="black"/>
              </a:solidFill>
              <a:latin typeface="微软雅黑" panose="020B0503020204020204" pitchFamily="34" charset="-122"/>
              <a:ea typeface="微软雅黑" panose="020B0503020204020204" pitchFamily="34" charset="-122"/>
            </a:endParaRPr>
          </a:p>
        </p:txBody>
      </p:sp>
      <p:sp>
        <p:nvSpPr>
          <p:cNvPr id="115" name="向右箭號 121"/>
          <p:cNvSpPr/>
          <p:nvPr/>
        </p:nvSpPr>
        <p:spPr>
          <a:xfrm>
            <a:off x="3121892" y="4749347"/>
            <a:ext cx="629409" cy="37557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6" name="文字方塊 122"/>
          <p:cNvSpPr txBox="1"/>
          <p:nvPr/>
        </p:nvSpPr>
        <p:spPr>
          <a:xfrm>
            <a:off x="3766553" y="4659799"/>
            <a:ext cx="5744228" cy="523220"/>
          </a:xfrm>
          <a:prstGeom prst="rect">
            <a:avLst/>
          </a:prstGeom>
          <a:noFill/>
        </p:spPr>
        <p:txBody>
          <a:bodyPr wrap="square" rtlCol="0">
            <a:spAutoFit/>
          </a:bodyPr>
          <a:lstStyle/>
          <a:p>
            <a:r>
              <a:rPr lang="zh-CN" altLang="en-US" sz="2800" dirty="0">
                <a:solidFill>
                  <a:srgbClr val="0000FF"/>
                </a:solidFill>
                <a:latin typeface="微软雅黑" panose="020B0503020204020204" pitchFamily="34" charset="-122"/>
                <a:ea typeface="微软雅黑" panose="020B0503020204020204" pitchFamily="34" charset="-122"/>
              </a:rPr>
              <a:t>网络结构发生了改变</a:t>
            </a:r>
            <a:r>
              <a:rPr lang="en-US" altLang="zh-TW" sz="2800" dirty="0">
                <a:solidFill>
                  <a:srgbClr val="0000FF"/>
                </a:solidFill>
                <a:latin typeface="微软雅黑" panose="020B0503020204020204" pitchFamily="34" charset="-122"/>
                <a:ea typeface="微软雅黑" panose="020B0503020204020204" pitchFamily="34" charset="-122"/>
              </a:rPr>
              <a:t>.</a:t>
            </a:r>
            <a:endParaRPr lang="zh-TW" altLang="en-US" sz="2800" dirty="0">
              <a:solidFill>
                <a:srgbClr val="0000FF"/>
              </a:solidFill>
              <a:latin typeface="微软雅黑" panose="020B0503020204020204" pitchFamily="34" charset="-122"/>
              <a:ea typeface="微软雅黑" panose="020B0503020204020204" pitchFamily="34" charset="-122"/>
            </a:endParaRPr>
          </a:p>
        </p:txBody>
      </p:sp>
      <p:grpSp>
        <p:nvGrpSpPr>
          <p:cNvPr id="2" name="组合 1"/>
          <p:cNvGrpSpPr/>
          <p:nvPr/>
        </p:nvGrpSpPr>
        <p:grpSpPr>
          <a:xfrm>
            <a:off x="272619" y="5948328"/>
            <a:ext cx="10170699" cy="2614756"/>
            <a:chOff x="272619" y="5948328"/>
            <a:chExt cx="10170699" cy="2614756"/>
          </a:xfrm>
        </p:grpSpPr>
        <p:sp>
          <p:nvSpPr>
            <p:cNvPr id="120" name="文本框 119"/>
            <p:cNvSpPr txBox="1"/>
            <p:nvPr/>
          </p:nvSpPr>
          <p:spPr>
            <a:xfrm>
              <a:off x="272619" y="5948328"/>
              <a:ext cx="1773160" cy="2614756"/>
            </a:xfrm>
            <a:prstGeom prst="rect">
              <a:avLst/>
            </a:prstGeom>
            <a:noFill/>
          </p:spPr>
          <p:txBody>
            <a:bodyPr wrap="square" rtlCol="0">
              <a:noAutofit/>
            </a:bodyPr>
            <a:lstStyle/>
            <a:p>
              <a:pPr>
                <a:lnSpc>
                  <a:spcPct val="150000"/>
                </a:lnSpc>
              </a:pPr>
              <a:r>
                <a:rPr lang="zh-CN" altLang="en-US" sz="2800" dirty="0">
                  <a:solidFill>
                    <a:srgbClr val="0000FF"/>
                  </a:solidFill>
                  <a:latin typeface="微软雅黑" panose="020B0503020204020204" pitchFamily="34" charset="-122"/>
                  <a:ea typeface="微软雅黑" panose="020B0503020204020204" pitchFamily="34" charset="-122"/>
                </a:rPr>
                <a:t>测试时：</a:t>
              </a:r>
              <a:endParaRPr lang="zh-CN" altLang="en-US" sz="3200" dirty="0">
                <a:solidFill>
                  <a:srgbClr val="0000FF"/>
                </a:solidFill>
                <a:latin typeface="微软雅黑" panose="020B0503020204020204" pitchFamily="34" charset="-122"/>
                <a:ea typeface="微软雅黑" panose="020B0503020204020204" pitchFamily="34" charset="-122"/>
              </a:endParaRPr>
            </a:p>
            <a:p>
              <a:pPr>
                <a:lnSpc>
                  <a:spcPct val="150000"/>
                </a:lnSpc>
              </a:pPr>
              <a:endParaRPr lang="zh-CN" altLang="en-US" sz="2800" dirty="0">
                <a:solidFill>
                  <a:srgbClr val="000000"/>
                </a:solidFill>
                <a:latin typeface="微软雅黑" panose="020B0503020204020204" pitchFamily="34" charset="-122"/>
                <a:ea typeface="微软雅黑" panose="020B0503020204020204" pitchFamily="34" charset="-122"/>
              </a:endParaRPr>
            </a:p>
            <a:p>
              <a:pPr>
                <a:lnSpc>
                  <a:spcPct val="150000"/>
                </a:lnSpc>
              </a:pPr>
              <a:endParaRPr lang="zh-CN" altLang="en-US" sz="3200" dirty="0">
                <a:solidFill>
                  <a:srgbClr val="000000"/>
                </a:solidFill>
                <a:latin typeface="微软雅黑" panose="020B0503020204020204" pitchFamily="34" charset="-122"/>
                <a:ea typeface="微软雅黑" panose="020B0503020204020204" pitchFamily="34" charset="-122"/>
              </a:endParaRPr>
            </a:p>
            <a:p>
              <a:pPr>
                <a:lnSpc>
                  <a:spcPct val="150000"/>
                </a:lnSpc>
              </a:pPr>
              <a:endParaRPr lang="en-US" altLang="zh-CN" sz="3200" dirty="0">
                <a:solidFill>
                  <a:srgbClr val="000000"/>
                </a:solidFill>
                <a:latin typeface="微软雅黑" panose="020B0503020204020204" pitchFamily="34" charset="-122"/>
                <a:ea typeface="微软雅黑" panose="020B0503020204020204" pitchFamily="34" charset="-122"/>
              </a:endParaRPr>
            </a:p>
          </p:txBody>
        </p:sp>
        <p:sp>
          <p:nvSpPr>
            <p:cNvPr id="121" name="文字方塊 116"/>
            <p:cNvSpPr txBox="1"/>
            <p:nvPr/>
          </p:nvSpPr>
          <p:spPr>
            <a:xfrm>
              <a:off x="2049697" y="6083717"/>
              <a:ext cx="8393621" cy="523220"/>
            </a:xfrm>
            <a:prstGeom prst="rect">
              <a:avLst/>
            </a:prstGeom>
            <a:noFill/>
          </p:spPr>
          <p:txBody>
            <a:bodyPr wrap="square" rtlCol="0">
              <a:spAutoFit/>
            </a:bodyPr>
            <a:lstStyle/>
            <a:p>
              <a:pPr marL="342900" lvl="0" indent="-342900">
                <a:buFont typeface="Wingdings" panose="05000000000000000000" pitchFamily="2" charset="2"/>
                <a:buChar char="Ø"/>
              </a:pPr>
              <a:r>
                <a:rPr lang="zh-CN" altLang="en-US" sz="2800" dirty="0">
                  <a:solidFill>
                    <a:prstClr val="black"/>
                  </a:solidFill>
                  <a:latin typeface="微软雅黑" panose="020B0503020204020204" pitchFamily="34" charset="-122"/>
                  <a:ea typeface="微软雅黑" panose="020B0503020204020204" pitchFamily="34" charset="-122"/>
                </a:rPr>
                <a:t>不用</a:t>
              </a:r>
              <a:r>
                <a:rPr lang="en-US" altLang="zh-CN" sz="2800" dirty="0">
                  <a:solidFill>
                    <a:prstClr val="black"/>
                  </a:solidFill>
                  <a:latin typeface="微软雅黑" panose="020B0503020204020204" pitchFamily="34" charset="-122"/>
                  <a:ea typeface="微软雅黑" panose="020B0503020204020204" pitchFamily="34" charset="-122"/>
                </a:rPr>
                <a:t>dropout</a:t>
              </a:r>
              <a:r>
                <a:rPr lang="zh-CN" altLang="en-US" sz="2800" dirty="0">
                  <a:solidFill>
                    <a:prstClr val="black"/>
                  </a:solidFill>
                  <a:latin typeface="微软雅黑" panose="020B0503020204020204" pitchFamily="34" charset="-122"/>
                  <a:ea typeface="微软雅黑" panose="020B0503020204020204" pitchFamily="34" charset="-122"/>
                </a:rPr>
                <a:t>，每个参数乘以</a:t>
              </a:r>
              <a:r>
                <a:rPr lang="en-US" altLang="zh-CN" sz="2800" dirty="0">
                  <a:solidFill>
                    <a:prstClr val="black"/>
                  </a:solidFill>
                  <a:latin typeface="微软雅黑" panose="020B0503020204020204" pitchFamily="34" charset="-122"/>
                  <a:ea typeface="微软雅黑" panose="020B0503020204020204" pitchFamily="34" charset="-122"/>
                </a:rPr>
                <a:t>1-p%</a:t>
              </a:r>
              <a:endParaRPr lang="en-US" altLang="zh-TW" sz="2800" dirty="0">
                <a:solidFill>
                  <a:prstClr val="black"/>
                </a:solidFill>
                <a:latin typeface="微软雅黑" panose="020B0503020204020204" pitchFamily="34" charset="-122"/>
                <a:ea typeface="微软雅黑" panose="020B0503020204020204" pitchFamily="34" charset="-122"/>
              </a:endParaRPr>
            </a:p>
          </p:txBody>
        </p:sp>
      </p:grpSp>
      <p:pic>
        <p:nvPicPr>
          <p:cNvPr id="35" name="图片 34"/>
          <p:cNvPicPr>
            <a:picLocks noChangeAspect="1"/>
          </p:cNvPicPr>
          <p:nvPr/>
        </p:nvPicPr>
        <p:blipFill>
          <a:blip r:embed="rId1"/>
          <a:stretch>
            <a:fillRect/>
          </a:stretch>
        </p:blipFill>
        <p:spPr>
          <a:xfrm>
            <a:off x="2188124" y="898706"/>
            <a:ext cx="2011304" cy="2371537"/>
          </a:xfrm>
          <a:prstGeom prst="rect">
            <a:avLst/>
          </a:prstGeom>
        </p:spPr>
      </p:pic>
      <p:grpSp>
        <p:nvGrpSpPr>
          <p:cNvPr id="36" name="组合 35"/>
          <p:cNvGrpSpPr/>
          <p:nvPr/>
        </p:nvGrpSpPr>
        <p:grpSpPr>
          <a:xfrm>
            <a:off x="4375118" y="836513"/>
            <a:ext cx="3107511" cy="2416908"/>
            <a:chOff x="5359248" y="1168395"/>
            <a:chExt cx="4575085" cy="3525343"/>
          </a:xfrm>
        </p:grpSpPr>
        <p:pic>
          <p:nvPicPr>
            <p:cNvPr id="37" name="图片 36"/>
            <p:cNvPicPr>
              <a:picLocks noChangeAspect="1"/>
            </p:cNvPicPr>
            <p:nvPr/>
          </p:nvPicPr>
          <p:blipFill>
            <a:blip r:embed="rId2"/>
            <a:stretch>
              <a:fillRect/>
            </a:stretch>
          </p:blipFill>
          <p:spPr>
            <a:xfrm>
              <a:off x="6589776" y="1168395"/>
              <a:ext cx="3344557" cy="3525343"/>
            </a:xfrm>
            <a:prstGeom prst="rect">
              <a:avLst/>
            </a:prstGeom>
          </p:spPr>
        </p:pic>
        <p:sp>
          <p:nvSpPr>
            <p:cNvPr id="38" name="箭头: 右 37"/>
            <p:cNvSpPr/>
            <p:nvPr/>
          </p:nvSpPr>
          <p:spPr>
            <a:xfrm>
              <a:off x="5359248" y="2843688"/>
              <a:ext cx="1017020" cy="58531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6" presetClass="entr" presetSubtype="21"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barn(inVertical)">
                                      <p:cBhvr>
                                        <p:cTn id="1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777846" y="118538"/>
            <a:ext cx="11157480" cy="523220"/>
          </a:xfrm>
          <a:prstGeom prst="rect">
            <a:avLst/>
          </a:prstGeom>
          <a:noFill/>
        </p:spPr>
        <p:txBody>
          <a:bodyPr wrap="square" rtlCol="0">
            <a:spAutoFit/>
          </a:bodyPr>
          <a:lstStyle/>
          <a:p>
            <a:r>
              <a:rPr lang="zh-CN" altLang="en-US" sz="2800" b="1" dirty="0">
                <a:solidFill>
                  <a:srgbClr val="000000"/>
                </a:solidFill>
                <a:latin typeface="微软雅黑" panose="020B0503020204020204" pitchFamily="34" charset="-122"/>
                <a:ea typeface="微软雅黑" panose="020B0503020204020204" pitchFamily="34" charset="-122"/>
              </a:rPr>
              <a:t>非凸优化问题</a:t>
            </a:r>
            <a:endParaRPr lang="zh-CN" altLang="en-US" sz="2800" b="1" dirty="0">
              <a:solidFill>
                <a:srgbClr val="000000"/>
              </a:solidFill>
              <a:latin typeface="微软雅黑" panose="020B0503020204020204" pitchFamily="34" charset="-122"/>
              <a:ea typeface="微软雅黑" panose="020B0503020204020204" pitchFamily="34" charset="-122"/>
            </a:endParaRPr>
          </a:p>
        </p:txBody>
      </p:sp>
      <p:sp>
        <p:nvSpPr>
          <p:cNvPr id="2" name="矩形 1"/>
          <p:cNvSpPr/>
          <p:nvPr/>
        </p:nvSpPr>
        <p:spPr>
          <a:xfrm>
            <a:off x="326664" y="891466"/>
            <a:ext cx="11157479" cy="1482650"/>
          </a:xfrm>
          <a:prstGeom prst="rect">
            <a:avLst/>
          </a:prstGeom>
        </p:spPr>
        <p:txBody>
          <a:bodyPr wrap="square">
            <a:spAutoFit/>
          </a:bodyPr>
          <a:lstStyle/>
          <a:p>
            <a:pPr>
              <a:lnSpc>
                <a:spcPct val="150000"/>
              </a:lnSpc>
            </a:pPr>
            <a:r>
              <a:rPr lang="zh-CN" altLang="en-US" sz="3200" dirty="0">
                <a:latin typeface="微软雅黑" panose="020B0503020204020204" pitchFamily="34" charset="-122"/>
                <a:ea typeface="微软雅黑" panose="020B0503020204020204" pitchFamily="34" charset="-122"/>
              </a:rPr>
              <a:t>在高维空间中，非凸优化的难点并不在于如何逃离</a:t>
            </a:r>
            <a:r>
              <a:rPr lang="zh-CN" altLang="en-US" sz="3200" dirty="0">
                <a:solidFill>
                  <a:srgbClr val="FF0000"/>
                </a:solidFill>
                <a:latin typeface="微软雅黑" panose="020B0503020204020204" pitchFamily="34" charset="-122"/>
                <a:ea typeface="微软雅黑" panose="020B0503020204020204" pitchFamily="34" charset="-122"/>
              </a:rPr>
              <a:t>局部最优点</a:t>
            </a:r>
            <a:r>
              <a:rPr lang="zh-CN" altLang="en-US" sz="3200" dirty="0">
                <a:latin typeface="微软雅黑" panose="020B0503020204020204" pitchFamily="34" charset="-122"/>
                <a:ea typeface="微软雅黑" panose="020B0503020204020204" pitchFamily="34" charset="-122"/>
              </a:rPr>
              <a:t>，而是如何逃离</a:t>
            </a:r>
            <a:r>
              <a:rPr lang="zh-CN" altLang="en-US" sz="3200" dirty="0">
                <a:solidFill>
                  <a:srgbClr val="0000FF"/>
                </a:solidFill>
                <a:latin typeface="微软雅黑" panose="020B0503020204020204" pitchFamily="34" charset="-122"/>
                <a:ea typeface="微软雅黑" panose="020B0503020204020204" pitchFamily="34" charset="-122"/>
              </a:rPr>
              <a:t>鞍点</a:t>
            </a:r>
            <a:r>
              <a:rPr lang="zh-CN" altLang="en-US" sz="3200" dirty="0">
                <a:latin typeface="微软雅黑" panose="020B0503020204020204" pitchFamily="34" charset="-122"/>
                <a:ea typeface="微软雅黑" panose="020B0503020204020204" pitchFamily="34" charset="-122"/>
              </a:rPr>
              <a:t>。</a:t>
            </a:r>
            <a:endParaRPr lang="en-US" altLang="zh-CN" sz="2800" dirty="0">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1"/>
          <a:stretch>
            <a:fillRect/>
          </a:stretch>
        </p:blipFill>
        <p:spPr>
          <a:xfrm>
            <a:off x="6457026" y="2374116"/>
            <a:ext cx="5734974" cy="3954787"/>
          </a:xfrm>
          <a:prstGeom prst="rect">
            <a:avLst/>
          </a:prstGeom>
        </p:spPr>
      </p:pic>
      <p:grpSp>
        <p:nvGrpSpPr>
          <p:cNvPr id="12" name="组合 11"/>
          <p:cNvGrpSpPr/>
          <p:nvPr/>
        </p:nvGrpSpPr>
        <p:grpSpPr>
          <a:xfrm>
            <a:off x="326664" y="2809339"/>
            <a:ext cx="6607537" cy="2594269"/>
            <a:chOff x="326663" y="2916875"/>
            <a:chExt cx="6607537" cy="2594269"/>
          </a:xfrm>
        </p:grpSpPr>
        <p:sp>
          <p:nvSpPr>
            <p:cNvPr id="7" name="矩形 6"/>
            <p:cNvSpPr/>
            <p:nvPr/>
          </p:nvSpPr>
          <p:spPr>
            <a:xfrm>
              <a:off x="326663" y="3506277"/>
              <a:ext cx="6607537" cy="1955215"/>
            </a:xfrm>
            <a:prstGeom prst="rect">
              <a:avLst/>
            </a:prstGeom>
          </p:spPr>
          <p:txBody>
            <a:bodyPr wrap="square">
              <a:spAutoFit/>
            </a:bodyPr>
            <a:lstStyle/>
            <a:p>
              <a:pPr>
                <a:lnSpc>
                  <a:spcPct val="150000"/>
                </a:lnSpc>
              </a:pPr>
              <a:r>
                <a:rPr lang="zh-CN" altLang="en-US" sz="2800" dirty="0">
                  <a:latin typeface="微软雅黑" panose="020B0503020204020204" pitchFamily="34" charset="-122"/>
                  <a:ea typeface="微软雅黑" panose="020B0503020204020204" pitchFamily="34" charset="-122"/>
                </a:rPr>
                <a:t>局部最小点：          的所有特征值为正</a:t>
              </a:r>
              <a:endParaRPr lang="en-US" altLang="zh-CN" sz="2800" dirty="0">
                <a:latin typeface="微软雅黑" panose="020B0503020204020204" pitchFamily="34" charset="-122"/>
                <a:ea typeface="微软雅黑" panose="020B0503020204020204" pitchFamily="34" charset="-122"/>
              </a:endParaRPr>
            </a:p>
            <a:p>
              <a:pPr>
                <a:lnSpc>
                  <a:spcPct val="150000"/>
                </a:lnSpc>
              </a:pPr>
              <a:r>
                <a:rPr lang="zh-CN" altLang="en-US" sz="2800" dirty="0">
                  <a:latin typeface="微软雅黑" panose="020B0503020204020204" pitchFamily="34" charset="-122"/>
                  <a:ea typeface="微软雅黑" panose="020B0503020204020204" pitchFamily="34" charset="-122"/>
                </a:rPr>
                <a:t>局部最大点：          的所有特征值为负</a:t>
              </a:r>
              <a:endParaRPr lang="en-US" altLang="zh-CN" sz="2800" dirty="0">
                <a:latin typeface="微软雅黑" panose="020B0503020204020204" pitchFamily="34" charset="-122"/>
                <a:ea typeface="微软雅黑" panose="020B0503020204020204" pitchFamily="34" charset="-122"/>
              </a:endParaRPr>
            </a:p>
            <a:p>
              <a:pPr>
                <a:lnSpc>
                  <a:spcPct val="150000"/>
                </a:lnSpc>
              </a:pPr>
              <a:r>
                <a:rPr lang="zh-CN" altLang="en-US" sz="2800" dirty="0">
                  <a:latin typeface="微软雅黑" panose="020B0503020204020204" pitchFamily="34" charset="-122"/>
                  <a:ea typeface="微软雅黑" panose="020B0503020204020204" pitchFamily="34" charset="-122"/>
                </a:rPr>
                <a:t>鞍点：           的特征值有正有负</a:t>
              </a:r>
              <a:endParaRPr lang="en-US" altLang="zh-CN" sz="2800" dirty="0">
                <a:latin typeface="微软雅黑" panose="020B0503020204020204" pitchFamily="34" charset="-122"/>
                <a:ea typeface="微软雅黑" panose="020B0503020204020204" pitchFamily="34" charset="-122"/>
              </a:endParaRPr>
            </a:p>
          </p:txBody>
        </p:sp>
        <p:graphicFrame>
          <p:nvGraphicFramePr>
            <p:cNvPr id="8" name="对象 7"/>
            <p:cNvGraphicFramePr>
              <a:graphicFrameLocks noChangeAspect="1"/>
            </p:cNvGraphicFramePr>
            <p:nvPr/>
          </p:nvGraphicFramePr>
          <p:xfrm>
            <a:off x="384174" y="2916875"/>
            <a:ext cx="1620838" cy="539750"/>
          </p:xfrm>
          <a:graphic>
            <a:graphicData uri="http://schemas.openxmlformats.org/presentationml/2006/ole">
              <mc:AlternateContent xmlns:mc="http://schemas.openxmlformats.org/markup-compatibility/2006">
                <mc:Choice xmlns:v="urn:schemas-microsoft-com:vml" Requires="v">
                  <p:oleObj spid="_x0000_s2134" name="Equation" r:id="rId2" imgW="14630400" imgH="4876800" progId="Equation.DSMT4">
                    <p:embed/>
                  </p:oleObj>
                </mc:Choice>
                <mc:Fallback>
                  <p:oleObj name="Equation" r:id="rId2" imgW="14630400" imgH="4876800" progId="Equation.DSMT4">
                    <p:embed/>
                    <p:pic>
                      <p:nvPicPr>
                        <p:cNvPr id="0" name="对象 33"/>
                        <p:cNvPicPr/>
                        <p:nvPr/>
                      </p:nvPicPr>
                      <p:blipFill>
                        <a:blip r:embed="rId3"/>
                        <a:stretch>
                          <a:fillRect/>
                        </a:stretch>
                      </p:blipFill>
                      <p:spPr>
                        <a:xfrm>
                          <a:off x="384174" y="2916875"/>
                          <a:ext cx="1620838" cy="539750"/>
                        </a:xfrm>
                        <a:prstGeom prst="rect">
                          <a:avLst/>
                        </a:prstGeom>
                      </p:spPr>
                    </p:pic>
                  </p:oleObj>
                </mc:Fallback>
              </mc:AlternateContent>
            </a:graphicData>
          </a:graphic>
        </p:graphicFrame>
        <p:graphicFrame>
          <p:nvGraphicFramePr>
            <p:cNvPr id="9" name="对象 8"/>
            <p:cNvGraphicFramePr>
              <a:graphicFrameLocks noChangeAspect="1"/>
            </p:cNvGraphicFramePr>
            <p:nvPr/>
          </p:nvGraphicFramePr>
          <p:xfrm>
            <a:off x="2356975" y="3642926"/>
            <a:ext cx="1249363" cy="573087"/>
          </p:xfrm>
          <a:graphic>
            <a:graphicData uri="http://schemas.openxmlformats.org/presentationml/2006/ole">
              <mc:AlternateContent xmlns:mc="http://schemas.openxmlformats.org/markup-compatibility/2006">
                <mc:Choice xmlns:v="urn:schemas-microsoft-com:vml" Requires="v">
                  <p:oleObj spid="_x0000_s2135" name="Equation" r:id="rId4" imgW="11277600" imgH="5181600" progId="Equation.DSMT4">
                    <p:embed/>
                  </p:oleObj>
                </mc:Choice>
                <mc:Fallback>
                  <p:oleObj name="Equation" r:id="rId4" imgW="11277600" imgH="5181600" progId="Equation.DSMT4">
                    <p:embed/>
                    <p:pic>
                      <p:nvPicPr>
                        <p:cNvPr id="0" name="对象 7"/>
                        <p:cNvPicPr/>
                        <p:nvPr/>
                      </p:nvPicPr>
                      <p:blipFill>
                        <a:blip r:embed="rId5"/>
                        <a:stretch>
                          <a:fillRect/>
                        </a:stretch>
                      </p:blipFill>
                      <p:spPr>
                        <a:xfrm>
                          <a:off x="2356975" y="3642926"/>
                          <a:ext cx="1249363" cy="573087"/>
                        </a:xfrm>
                        <a:prstGeom prst="rect">
                          <a:avLst/>
                        </a:prstGeom>
                      </p:spPr>
                    </p:pic>
                  </p:oleObj>
                </mc:Fallback>
              </mc:AlternateContent>
            </a:graphicData>
          </a:graphic>
        </p:graphicFrame>
        <p:graphicFrame>
          <p:nvGraphicFramePr>
            <p:cNvPr id="10" name="对象 9"/>
            <p:cNvGraphicFramePr>
              <a:graphicFrameLocks noChangeAspect="1"/>
            </p:cNvGraphicFramePr>
            <p:nvPr/>
          </p:nvGraphicFramePr>
          <p:xfrm>
            <a:off x="2381068" y="4265665"/>
            <a:ext cx="1249363" cy="573087"/>
          </p:xfrm>
          <a:graphic>
            <a:graphicData uri="http://schemas.openxmlformats.org/presentationml/2006/ole">
              <mc:AlternateContent xmlns:mc="http://schemas.openxmlformats.org/markup-compatibility/2006">
                <mc:Choice xmlns:v="urn:schemas-microsoft-com:vml" Requires="v">
                  <p:oleObj spid="_x0000_s2136" name="Equation" r:id="rId6" imgW="11277600" imgH="5181600" progId="Equation.DSMT4">
                    <p:embed/>
                  </p:oleObj>
                </mc:Choice>
                <mc:Fallback>
                  <p:oleObj name="Equation" r:id="rId6" imgW="11277600" imgH="5181600" progId="Equation.DSMT4">
                    <p:embed/>
                    <p:pic>
                      <p:nvPicPr>
                        <p:cNvPr id="0" name="对象 8"/>
                        <p:cNvPicPr/>
                        <p:nvPr/>
                      </p:nvPicPr>
                      <p:blipFill>
                        <a:blip r:embed="rId5"/>
                        <a:stretch>
                          <a:fillRect/>
                        </a:stretch>
                      </p:blipFill>
                      <p:spPr>
                        <a:xfrm>
                          <a:off x="2381068" y="4265665"/>
                          <a:ext cx="1249363" cy="573087"/>
                        </a:xfrm>
                        <a:prstGeom prst="rect">
                          <a:avLst/>
                        </a:prstGeom>
                      </p:spPr>
                    </p:pic>
                  </p:oleObj>
                </mc:Fallback>
              </mc:AlternateContent>
            </a:graphicData>
          </a:graphic>
        </p:graphicFrame>
        <p:graphicFrame>
          <p:nvGraphicFramePr>
            <p:cNvPr id="11" name="对象 10"/>
            <p:cNvGraphicFramePr>
              <a:graphicFrameLocks noChangeAspect="1"/>
            </p:cNvGraphicFramePr>
            <p:nvPr/>
          </p:nvGraphicFramePr>
          <p:xfrm>
            <a:off x="1380331" y="4938057"/>
            <a:ext cx="1249363" cy="573087"/>
          </p:xfrm>
          <a:graphic>
            <a:graphicData uri="http://schemas.openxmlformats.org/presentationml/2006/ole">
              <mc:AlternateContent xmlns:mc="http://schemas.openxmlformats.org/markup-compatibility/2006">
                <mc:Choice xmlns:v="urn:schemas-microsoft-com:vml" Requires="v">
                  <p:oleObj spid="_x0000_s2137" name="Equation" r:id="rId7" imgW="11277600" imgH="5181600" progId="Equation.DSMT4">
                    <p:embed/>
                  </p:oleObj>
                </mc:Choice>
                <mc:Fallback>
                  <p:oleObj name="Equation" r:id="rId7" imgW="11277600" imgH="5181600" progId="Equation.DSMT4">
                    <p:embed/>
                    <p:pic>
                      <p:nvPicPr>
                        <p:cNvPr id="0" name="对象 8"/>
                        <p:cNvPicPr/>
                        <p:nvPr/>
                      </p:nvPicPr>
                      <p:blipFill>
                        <a:blip r:embed="rId5"/>
                        <a:stretch>
                          <a:fillRect/>
                        </a:stretch>
                      </p:blipFill>
                      <p:spPr>
                        <a:xfrm>
                          <a:off x="1380331" y="4938057"/>
                          <a:ext cx="1249363" cy="573087"/>
                        </a:xfrm>
                        <a:prstGeom prst="rect">
                          <a:avLst/>
                        </a:prstGeom>
                      </p:spPr>
                    </p:pic>
                  </p:oleObj>
                </mc:Fallback>
              </mc:AlternateContent>
            </a:graphicData>
          </a:graphic>
        </p:graphicFrame>
      </p:grpSp>
      <p:sp>
        <p:nvSpPr>
          <p:cNvPr id="3" name="矩形 2"/>
          <p:cNvSpPr/>
          <p:nvPr/>
        </p:nvSpPr>
        <p:spPr>
          <a:xfrm>
            <a:off x="230485" y="6189057"/>
            <a:ext cx="11008980" cy="646331"/>
          </a:xfrm>
          <a:prstGeom prst="rect">
            <a:avLst/>
          </a:prstGeom>
        </p:spPr>
        <p:txBody>
          <a:bodyPr wrap="square">
            <a:spAutoFit/>
          </a:bodyPr>
          <a:lstStyle/>
          <a:p>
            <a:r>
              <a:rPr lang="en-US" altLang="zh-CN" dirty="0">
                <a:solidFill>
                  <a:srgbClr val="404040"/>
                </a:solidFill>
                <a:latin typeface="Arial" panose="020B0604020202020204" pitchFamily="34" charset="0"/>
              </a:rPr>
              <a:t>Dauphin Y N, </a:t>
            </a:r>
            <a:r>
              <a:rPr lang="en-US" altLang="zh-CN" dirty="0" err="1">
                <a:solidFill>
                  <a:srgbClr val="404040"/>
                </a:solidFill>
                <a:latin typeface="Arial" panose="020B0604020202020204" pitchFamily="34" charset="0"/>
              </a:rPr>
              <a:t>Pascanu</a:t>
            </a:r>
            <a:r>
              <a:rPr lang="en-US" altLang="zh-CN" dirty="0">
                <a:solidFill>
                  <a:srgbClr val="404040"/>
                </a:solidFill>
                <a:latin typeface="Arial" panose="020B0604020202020204" pitchFamily="34" charset="0"/>
              </a:rPr>
              <a:t> R, </a:t>
            </a:r>
            <a:r>
              <a:rPr lang="en-US" altLang="zh-CN" dirty="0" err="1">
                <a:solidFill>
                  <a:srgbClr val="404040"/>
                </a:solidFill>
                <a:latin typeface="Arial" panose="020B0604020202020204" pitchFamily="34" charset="0"/>
              </a:rPr>
              <a:t>Gulcehre</a:t>
            </a:r>
            <a:r>
              <a:rPr lang="en-US" altLang="zh-CN" dirty="0">
                <a:solidFill>
                  <a:srgbClr val="404040"/>
                </a:solidFill>
                <a:latin typeface="Arial" panose="020B0604020202020204" pitchFamily="34" charset="0"/>
              </a:rPr>
              <a:t> C, et al. Identifying and attacking the saddle point problem in high-dimensional non-convex optimization[C]. neural information processing systems, 2014: 2933-2941.</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arn(inVertical)">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arn(inVertic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barn(inVertical)">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777846" y="118538"/>
            <a:ext cx="11157480" cy="954107"/>
          </a:xfrm>
          <a:prstGeom prst="rect">
            <a:avLst/>
          </a:prstGeom>
          <a:noFill/>
        </p:spPr>
        <p:txBody>
          <a:bodyPr wrap="square" rtlCol="0">
            <a:spAutoFit/>
          </a:bodyPr>
          <a:lstStyle/>
          <a:p>
            <a:r>
              <a:rPr lang="en-US" altLang="zh-CN" sz="2800" b="1" dirty="0">
                <a:solidFill>
                  <a:srgbClr val="000000"/>
                </a:solidFill>
                <a:latin typeface="微软雅黑" panose="020B0503020204020204" pitchFamily="34" charset="-122"/>
                <a:ea typeface="微软雅黑" panose="020B0503020204020204" pitchFamily="34" charset="-122"/>
              </a:rPr>
              <a:t>dropout</a:t>
            </a:r>
            <a:endParaRPr lang="zh-CN" altLang="en-US" sz="2800" b="1" dirty="0">
              <a:solidFill>
                <a:srgbClr val="000000"/>
              </a:solidFill>
              <a:latin typeface="微软雅黑" panose="020B0503020204020204" pitchFamily="34" charset="-122"/>
              <a:ea typeface="微软雅黑" panose="020B0503020204020204" pitchFamily="34" charset="-122"/>
            </a:endParaRPr>
          </a:p>
          <a:p>
            <a:endParaRPr lang="zh-CN" altLang="en-US" sz="2800" b="1" dirty="0">
              <a:solidFill>
                <a:srgbClr val="000000"/>
              </a:solidFill>
              <a:latin typeface="微软雅黑" panose="020B0503020204020204" pitchFamily="34" charset="-122"/>
              <a:ea typeface="微软雅黑" panose="020B0503020204020204" pitchFamily="34" charset="-122"/>
            </a:endParaRPr>
          </a:p>
        </p:txBody>
      </p:sp>
      <p:sp>
        <p:nvSpPr>
          <p:cNvPr id="121" name="文字方塊 116"/>
          <p:cNvSpPr txBox="1"/>
          <p:nvPr/>
        </p:nvSpPr>
        <p:spPr>
          <a:xfrm>
            <a:off x="256674" y="931895"/>
            <a:ext cx="8393621" cy="523220"/>
          </a:xfrm>
          <a:prstGeom prst="rect">
            <a:avLst/>
          </a:prstGeom>
          <a:noFill/>
        </p:spPr>
        <p:txBody>
          <a:bodyPr wrap="square" rtlCol="0">
            <a:spAutoFit/>
          </a:bodyPr>
          <a:lstStyle/>
          <a:p>
            <a:pPr lvl="0"/>
            <a:r>
              <a:rPr lang="en-US" altLang="zh-CN" sz="2800" dirty="0">
                <a:solidFill>
                  <a:prstClr val="black"/>
                </a:solidFill>
                <a:latin typeface="微软雅黑" panose="020B0503020204020204" pitchFamily="34" charset="-122"/>
                <a:ea typeface="微软雅黑" panose="020B0503020204020204" pitchFamily="34" charset="-122"/>
              </a:rPr>
              <a:t>Dropout</a:t>
            </a:r>
            <a:r>
              <a:rPr lang="zh-CN" altLang="en-US" sz="2800" dirty="0">
                <a:solidFill>
                  <a:prstClr val="black"/>
                </a:solidFill>
                <a:latin typeface="微软雅黑" panose="020B0503020204020204" pitchFamily="34" charset="-122"/>
                <a:ea typeface="微软雅黑" panose="020B0503020204020204" pitchFamily="34" charset="-122"/>
              </a:rPr>
              <a:t>为什么会提升网络优化效果？</a:t>
            </a:r>
            <a:endParaRPr lang="en-US" altLang="zh-TW" sz="2800" dirty="0">
              <a:solidFill>
                <a:prstClr val="black"/>
              </a:solidFill>
              <a:latin typeface="微软雅黑" panose="020B0503020204020204" pitchFamily="34" charset="-122"/>
              <a:ea typeface="微软雅黑" panose="020B0503020204020204" pitchFamily="34" charset="-122"/>
            </a:endParaRPr>
          </a:p>
        </p:txBody>
      </p:sp>
      <p:sp>
        <p:nvSpPr>
          <p:cNvPr id="91" name="文字方塊 116"/>
          <p:cNvSpPr txBox="1"/>
          <p:nvPr/>
        </p:nvSpPr>
        <p:spPr>
          <a:xfrm>
            <a:off x="256674" y="1525560"/>
            <a:ext cx="8393621" cy="523220"/>
          </a:xfrm>
          <a:prstGeom prst="rect">
            <a:avLst/>
          </a:prstGeom>
          <a:noFill/>
        </p:spPr>
        <p:txBody>
          <a:bodyPr wrap="square" rtlCol="0">
            <a:spAutoFit/>
          </a:bodyPr>
          <a:lstStyle/>
          <a:p>
            <a:pPr marL="457200" lvl="0" indent="-457200">
              <a:buFont typeface="Wingdings" panose="05000000000000000000" pitchFamily="2" charset="2"/>
              <a:buChar char="Ø"/>
            </a:pPr>
            <a:r>
              <a:rPr lang="en-US" altLang="zh-CN" sz="2800" dirty="0">
                <a:solidFill>
                  <a:srgbClr val="0000FF"/>
                </a:solidFill>
                <a:latin typeface="微软雅黑" panose="020B0503020204020204" pitchFamily="34" charset="-122"/>
                <a:ea typeface="微软雅黑" panose="020B0503020204020204" pitchFamily="34" charset="-122"/>
              </a:rPr>
              <a:t>Dropout</a:t>
            </a:r>
            <a:r>
              <a:rPr lang="zh-CN" altLang="en-US" sz="2800" dirty="0">
                <a:solidFill>
                  <a:srgbClr val="0000FF"/>
                </a:solidFill>
                <a:latin typeface="微软雅黑" panose="020B0503020204020204" pitchFamily="34" charset="-122"/>
                <a:ea typeface="微软雅黑" panose="020B0503020204020204" pitchFamily="34" charset="-122"/>
              </a:rPr>
              <a:t>简化了网络，防止过拟合</a:t>
            </a:r>
            <a:endParaRPr lang="en-US" altLang="zh-TW" sz="2800" dirty="0">
              <a:solidFill>
                <a:srgbClr val="0000FF"/>
              </a:solidFill>
              <a:latin typeface="微软雅黑" panose="020B0503020204020204" pitchFamily="34" charset="-122"/>
              <a:ea typeface="微软雅黑" panose="020B0503020204020204" pitchFamily="34" charset="-122"/>
            </a:endParaRPr>
          </a:p>
        </p:txBody>
      </p:sp>
      <p:sp>
        <p:nvSpPr>
          <p:cNvPr id="92" name="文字方塊 116"/>
          <p:cNvSpPr txBox="1"/>
          <p:nvPr/>
        </p:nvSpPr>
        <p:spPr>
          <a:xfrm>
            <a:off x="256674" y="2133512"/>
            <a:ext cx="8393621" cy="523220"/>
          </a:xfrm>
          <a:prstGeom prst="rect">
            <a:avLst/>
          </a:prstGeom>
          <a:noFill/>
        </p:spPr>
        <p:txBody>
          <a:bodyPr wrap="square" rtlCol="0">
            <a:spAutoFit/>
          </a:bodyPr>
          <a:lstStyle/>
          <a:p>
            <a:pPr marL="457200" lvl="0" indent="-457200">
              <a:buFont typeface="Wingdings" panose="05000000000000000000" pitchFamily="2" charset="2"/>
              <a:buChar char="Ø"/>
            </a:pPr>
            <a:r>
              <a:rPr lang="en-US" altLang="zh-CN" sz="2800" dirty="0">
                <a:solidFill>
                  <a:srgbClr val="0000FF"/>
                </a:solidFill>
                <a:latin typeface="微软雅黑" panose="020B0503020204020204" pitchFamily="34" charset="-122"/>
                <a:ea typeface="微软雅黑" panose="020B0503020204020204" pitchFamily="34" charset="-122"/>
              </a:rPr>
              <a:t>Dropout</a:t>
            </a:r>
            <a:r>
              <a:rPr lang="zh-CN" altLang="en-US" sz="2800" dirty="0">
                <a:solidFill>
                  <a:srgbClr val="0000FF"/>
                </a:solidFill>
                <a:latin typeface="微软雅黑" panose="020B0503020204020204" pitchFamily="34" charset="-122"/>
                <a:ea typeface="微软雅黑" panose="020B0503020204020204" pitchFamily="34" charset="-122"/>
              </a:rPr>
              <a:t>可看作是一种集成学习</a:t>
            </a:r>
            <a:endParaRPr lang="en-US" altLang="zh-TW" sz="2800" dirty="0">
              <a:solidFill>
                <a:srgbClr val="0000FF"/>
              </a:solidFill>
              <a:latin typeface="微软雅黑" panose="020B0503020204020204" pitchFamily="34" charset="-122"/>
              <a:ea typeface="微软雅黑" panose="020B0503020204020204" pitchFamily="34" charset="-122"/>
            </a:endParaRPr>
          </a:p>
        </p:txBody>
      </p:sp>
      <p:sp>
        <p:nvSpPr>
          <p:cNvPr id="94" name="矩形 93"/>
          <p:cNvSpPr/>
          <p:nvPr/>
        </p:nvSpPr>
        <p:spPr>
          <a:xfrm>
            <a:off x="2201613" y="5095521"/>
            <a:ext cx="1352550" cy="112395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sz="2400" dirty="0">
                <a:latin typeface="微软雅黑" panose="020B0503020204020204" pitchFamily="34" charset="-122"/>
                <a:ea typeface="微软雅黑" panose="020B0503020204020204" pitchFamily="34" charset="-122"/>
              </a:rPr>
              <a:t>网络</a:t>
            </a:r>
            <a:r>
              <a:rPr lang="en-US" altLang="zh-TW" sz="2400" dirty="0">
                <a:latin typeface="微软雅黑" panose="020B0503020204020204" pitchFamily="34" charset="-122"/>
                <a:ea typeface="微软雅黑" panose="020B0503020204020204" pitchFamily="34" charset="-122"/>
              </a:rPr>
              <a:t>1</a:t>
            </a:r>
            <a:endParaRPr lang="zh-TW" altLang="en-US" sz="2400" dirty="0">
              <a:latin typeface="微软雅黑" panose="020B0503020204020204" pitchFamily="34" charset="-122"/>
              <a:ea typeface="微软雅黑" panose="020B0503020204020204" pitchFamily="34" charset="-122"/>
            </a:endParaRPr>
          </a:p>
        </p:txBody>
      </p:sp>
      <p:sp>
        <p:nvSpPr>
          <p:cNvPr id="95" name="矩形 94"/>
          <p:cNvSpPr/>
          <p:nvPr/>
        </p:nvSpPr>
        <p:spPr>
          <a:xfrm>
            <a:off x="3988231" y="5090956"/>
            <a:ext cx="1352550" cy="112395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zh-CN" altLang="en-US" sz="2400" dirty="0"/>
              <a:t>网络</a:t>
            </a:r>
            <a:r>
              <a:rPr lang="en-US" altLang="zh-CN" sz="2400" dirty="0"/>
              <a:t>2</a:t>
            </a:r>
            <a:endParaRPr lang="zh-TW" altLang="en-US" sz="2400" dirty="0"/>
          </a:p>
        </p:txBody>
      </p:sp>
      <p:sp>
        <p:nvSpPr>
          <p:cNvPr id="96" name="矩形 95"/>
          <p:cNvSpPr/>
          <p:nvPr/>
        </p:nvSpPr>
        <p:spPr>
          <a:xfrm>
            <a:off x="5826555" y="5072824"/>
            <a:ext cx="1352550" cy="112395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zh-CN" altLang="en-US" sz="2400" dirty="0"/>
              <a:t>网络</a:t>
            </a:r>
            <a:r>
              <a:rPr lang="en-US" altLang="zh-CN" sz="2400" dirty="0"/>
              <a:t>3</a:t>
            </a:r>
            <a:endParaRPr lang="zh-TW" altLang="en-US" sz="2400" dirty="0"/>
          </a:p>
        </p:txBody>
      </p:sp>
      <p:sp>
        <p:nvSpPr>
          <p:cNvPr id="97" name="矩形 96"/>
          <p:cNvSpPr/>
          <p:nvPr/>
        </p:nvSpPr>
        <p:spPr>
          <a:xfrm>
            <a:off x="7664879" y="5090956"/>
            <a:ext cx="1352550" cy="112395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zh-CN" altLang="en-US" sz="2400" dirty="0"/>
              <a:t>网络</a:t>
            </a:r>
            <a:r>
              <a:rPr lang="en-US" altLang="zh-CN" sz="2400" dirty="0"/>
              <a:t>4</a:t>
            </a:r>
            <a:endParaRPr lang="zh-TW" altLang="en-US" sz="2400" dirty="0"/>
          </a:p>
        </p:txBody>
      </p:sp>
      <p:sp>
        <p:nvSpPr>
          <p:cNvPr id="98" name="橢圓 9"/>
          <p:cNvSpPr/>
          <p:nvPr/>
        </p:nvSpPr>
        <p:spPr>
          <a:xfrm>
            <a:off x="4848099" y="2614155"/>
            <a:ext cx="1654731" cy="104775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2400" dirty="0">
                <a:latin typeface="微软雅黑" panose="020B0503020204020204" pitchFamily="34" charset="-122"/>
                <a:ea typeface="微软雅黑" panose="020B0503020204020204" pitchFamily="34" charset="-122"/>
              </a:rPr>
              <a:t>训练集</a:t>
            </a:r>
            <a:endParaRPr lang="zh-TW" altLang="en-US" sz="2400" dirty="0">
              <a:latin typeface="微软雅黑" panose="020B0503020204020204" pitchFamily="34" charset="-122"/>
              <a:ea typeface="微软雅黑" panose="020B0503020204020204" pitchFamily="34" charset="-122"/>
            </a:endParaRPr>
          </a:p>
        </p:txBody>
      </p:sp>
      <p:sp>
        <p:nvSpPr>
          <p:cNvPr id="99" name="橢圓 255"/>
          <p:cNvSpPr/>
          <p:nvPr/>
        </p:nvSpPr>
        <p:spPr>
          <a:xfrm>
            <a:off x="2247888" y="3940609"/>
            <a:ext cx="1260000" cy="720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Set</a:t>
            </a:r>
            <a:r>
              <a:rPr lang="zh-TW" altLang="en-US" sz="2400" dirty="0"/>
              <a:t> </a:t>
            </a:r>
            <a:r>
              <a:rPr lang="en-US" altLang="zh-TW" sz="2400" dirty="0"/>
              <a:t>1</a:t>
            </a:r>
            <a:endParaRPr lang="en-US" altLang="zh-TW" sz="2400" dirty="0"/>
          </a:p>
        </p:txBody>
      </p:sp>
      <p:sp>
        <p:nvSpPr>
          <p:cNvPr id="100" name="橢圓 256"/>
          <p:cNvSpPr/>
          <p:nvPr/>
        </p:nvSpPr>
        <p:spPr>
          <a:xfrm>
            <a:off x="4029937" y="3940609"/>
            <a:ext cx="126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Set 2</a:t>
            </a:r>
            <a:endParaRPr lang="zh-TW" altLang="en-US" sz="2400" dirty="0"/>
          </a:p>
        </p:txBody>
      </p:sp>
      <p:sp>
        <p:nvSpPr>
          <p:cNvPr id="101" name="橢圓 257"/>
          <p:cNvSpPr/>
          <p:nvPr/>
        </p:nvSpPr>
        <p:spPr>
          <a:xfrm>
            <a:off x="5872830" y="3950751"/>
            <a:ext cx="1260000" cy="720000"/>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400" dirty="0"/>
              <a:t>Set 3</a:t>
            </a:r>
            <a:endParaRPr lang="zh-TW" altLang="en-US" sz="2400" dirty="0"/>
          </a:p>
        </p:txBody>
      </p:sp>
      <p:sp>
        <p:nvSpPr>
          <p:cNvPr id="102" name="橢圓 258"/>
          <p:cNvSpPr/>
          <p:nvPr/>
        </p:nvSpPr>
        <p:spPr>
          <a:xfrm>
            <a:off x="7711154" y="3950751"/>
            <a:ext cx="1260000" cy="720000"/>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TW" sz="2400" dirty="0"/>
              <a:t>Set 4</a:t>
            </a:r>
            <a:endParaRPr lang="zh-TW" altLang="en-US" sz="2400" dirty="0"/>
          </a:p>
        </p:txBody>
      </p:sp>
      <p:cxnSp>
        <p:nvCxnSpPr>
          <p:cNvPr id="103" name="直線單箭頭接點 259"/>
          <p:cNvCxnSpPr/>
          <p:nvPr/>
        </p:nvCxnSpPr>
        <p:spPr>
          <a:xfrm flipH="1">
            <a:off x="3232151" y="3272524"/>
            <a:ext cx="1695959" cy="67822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直線單箭頭接點 260"/>
          <p:cNvCxnSpPr/>
          <p:nvPr/>
        </p:nvCxnSpPr>
        <p:spPr>
          <a:xfrm flipH="1">
            <a:off x="4729883" y="3591668"/>
            <a:ext cx="478720" cy="42978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直線單箭頭接點 261"/>
          <p:cNvCxnSpPr/>
          <p:nvPr/>
        </p:nvCxnSpPr>
        <p:spPr>
          <a:xfrm>
            <a:off x="6180455" y="3565129"/>
            <a:ext cx="166076" cy="47288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直線單箭頭接點 262"/>
          <p:cNvCxnSpPr/>
          <p:nvPr/>
        </p:nvCxnSpPr>
        <p:spPr>
          <a:xfrm>
            <a:off x="6424883" y="3272524"/>
            <a:ext cx="1532676" cy="72806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直線單箭頭接點 263"/>
          <p:cNvCxnSpPr/>
          <p:nvPr/>
        </p:nvCxnSpPr>
        <p:spPr>
          <a:xfrm flipH="1">
            <a:off x="8341154" y="4588779"/>
            <a:ext cx="0" cy="54000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直線單箭頭接點 264"/>
          <p:cNvCxnSpPr/>
          <p:nvPr/>
        </p:nvCxnSpPr>
        <p:spPr>
          <a:xfrm flipH="1">
            <a:off x="4659938" y="4580394"/>
            <a:ext cx="0" cy="54000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直線單箭頭接點 265"/>
          <p:cNvCxnSpPr/>
          <p:nvPr/>
        </p:nvCxnSpPr>
        <p:spPr>
          <a:xfrm flipH="1">
            <a:off x="6515276" y="4588779"/>
            <a:ext cx="0" cy="54000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直線單箭頭接點 266"/>
          <p:cNvCxnSpPr/>
          <p:nvPr/>
        </p:nvCxnSpPr>
        <p:spPr>
          <a:xfrm flipH="1">
            <a:off x="2877888" y="4550956"/>
            <a:ext cx="0" cy="54000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1" name="文字方塊 514"/>
          <p:cNvSpPr txBox="1"/>
          <p:nvPr/>
        </p:nvSpPr>
        <p:spPr>
          <a:xfrm>
            <a:off x="9902640" y="2395122"/>
            <a:ext cx="1828800" cy="523220"/>
          </a:xfrm>
          <a:prstGeom prst="rect">
            <a:avLst/>
          </a:prstGeom>
          <a:noFill/>
        </p:spPr>
        <p:txBody>
          <a:bodyPr wrap="square" rtlCol="0">
            <a:spAutoFit/>
          </a:bodyPr>
          <a:lstStyle/>
          <a:p>
            <a:pPr algn="ctr"/>
            <a:r>
              <a:rPr lang="en-US" altLang="zh-TW" sz="2800" dirty="0">
                <a:solidFill>
                  <a:prstClr val="black"/>
                </a:solidFill>
                <a:latin typeface="微软雅黑" panose="020B0503020204020204" pitchFamily="34" charset="-122"/>
                <a:ea typeface="微软雅黑" panose="020B0503020204020204" pitchFamily="34" charset="-122"/>
              </a:rPr>
              <a:t>M </a:t>
            </a:r>
            <a:r>
              <a:rPr lang="zh-CN" altLang="en-US" sz="2800" dirty="0">
                <a:solidFill>
                  <a:prstClr val="black"/>
                </a:solidFill>
                <a:latin typeface="微软雅黑" panose="020B0503020204020204" pitchFamily="34" charset="-122"/>
                <a:ea typeface="微软雅黑" panose="020B0503020204020204" pitchFamily="34" charset="-122"/>
              </a:rPr>
              <a:t>神经元</a:t>
            </a:r>
            <a:endParaRPr lang="zh-TW" altLang="en-US" sz="2800" dirty="0">
              <a:solidFill>
                <a:prstClr val="black"/>
              </a:solidFill>
              <a:latin typeface="微软雅黑" panose="020B0503020204020204" pitchFamily="34" charset="-122"/>
              <a:ea typeface="微软雅黑" panose="020B0503020204020204" pitchFamily="34" charset="-122"/>
            </a:endParaRPr>
          </a:p>
        </p:txBody>
      </p:sp>
      <p:sp>
        <p:nvSpPr>
          <p:cNvPr id="112" name="文字方塊 515"/>
          <p:cNvSpPr txBox="1"/>
          <p:nvPr/>
        </p:nvSpPr>
        <p:spPr>
          <a:xfrm>
            <a:off x="9944112" y="3851648"/>
            <a:ext cx="1828800" cy="954107"/>
          </a:xfrm>
          <a:prstGeom prst="rect">
            <a:avLst/>
          </a:prstGeom>
          <a:noFill/>
        </p:spPr>
        <p:txBody>
          <a:bodyPr wrap="square" rtlCol="0">
            <a:spAutoFit/>
          </a:bodyPr>
          <a:lstStyle/>
          <a:p>
            <a:pPr algn="ctr"/>
            <a:r>
              <a:rPr lang="en-US" altLang="zh-TW" sz="2800" dirty="0"/>
              <a:t>2</a:t>
            </a:r>
            <a:r>
              <a:rPr lang="en-US" altLang="zh-TW" sz="2800" baseline="30000" dirty="0"/>
              <a:t>M </a:t>
            </a:r>
            <a:r>
              <a:rPr lang="zh-CN" altLang="en-US" sz="2800" dirty="0">
                <a:solidFill>
                  <a:prstClr val="black"/>
                </a:solidFill>
                <a:latin typeface="微软雅黑" panose="020B0503020204020204" pitchFamily="34" charset="-122"/>
                <a:ea typeface="微软雅黑" panose="020B0503020204020204" pitchFamily="34" charset="-122"/>
              </a:rPr>
              <a:t>可能的网络</a:t>
            </a:r>
            <a:endParaRPr lang="zh-TW" altLang="en-US" sz="2800" dirty="0">
              <a:solidFill>
                <a:prstClr val="black"/>
              </a:solidFill>
              <a:latin typeface="微软雅黑" panose="020B0503020204020204" pitchFamily="34" charset="-122"/>
              <a:ea typeface="微软雅黑" panose="020B0503020204020204" pitchFamily="34" charset="-122"/>
            </a:endParaRPr>
          </a:p>
        </p:txBody>
      </p:sp>
      <p:sp>
        <p:nvSpPr>
          <p:cNvPr id="113" name="向下箭號 516"/>
          <p:cNvSpPr/>
          <p:nvPr/>
        </p:nvSpPr>
        <p:spPr>
          <a:xfrm>
            <a:off x="10553051" y="2918342"/>
            <a:ext cx="501874" cy="887140"/>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91"/>
                                        </p:tgtEl>
                                        <p:attrNameLst>
                                          <p:attrName>style.visibility</p:attrName>
                                        </p:attrNameLst>
                                      </p:cBhvr>
                                      <p:to>
                                        <p:strVal val="visible"/>
                                      </p:to>
                                    </p:set>
                                    <p:animEffect transition="in" filter="barn(inVertical)">
                                      <p:cBhvr>
                                        <p:cTn id="7" dur="500"/>
                                        <p:tgtEl>
                                          <p:spTgt spid="91"/>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92"/>
                                        </p:tgtEl>
                                        <p:attrNameLst>
                                          <p:attrName>style.visibility</p:attrName>
                                        </p:attrNameLst>
                                      </p:cBhvr>
                                      <p:to>
                                        <p:strVal val="visible"/>
                                      </p:to>
                                    </p:set>
                                    <p:animEffect transition="in" filter="barn(inVertical)">
                                      <p:cBhvr>
                                        <p:cTn id="12" dur="500"/>
                                        <p:tgtEl>
                                          <p:spTgt spid="92"/>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0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0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9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9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9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9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07"/>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08"/>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09"/>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10"/>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11"/>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12"/>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p:bldP spid="92" grpId="0"/>
      <p:bldP spid="94" grpId="0" animBg="1"/>
      <p:bldP spid="95" grpId="0" animBg="1"/>
      <p:bldP spid="96" grpId="0" animBg="1"/>
      <p:bldP spid="97" grpId="0" animBg="1"/>
      <p:bldP spid="98" grpId="0" animBg="1"/>
      <p:bldP spid="99" grpId="0" animBg="1"/>
      <p:bldP spid="100" grpId="0" animBg="1"/>
      <p:bldP spid="101" grpId="0" animBg="1"/>
      <p:bldP spid="102" grpId="0" animBg="1"/>
      <p:bldP spid="111" grpId="0"/>
      <p:bldP spid="112" grpId="0"/>
      <p:bldP spid="113"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777846" y="118538"/>
            <a:ext cx="11157480" cy="954107"/>
          </a:xfrm>
          <a:prstGeom prst="rect">
            <a:avLst/>
          </a:prstGeom>
          <a:noFill/>
        </p:spPr>
        <p:txBody>
          <a:bodyPr wrap="square" rtlCol="0">
            <a:spAutoFit/>
          </a:bodyPr>
          <a:lstStyle/>
          <a:p>
            <a:r>
              <a:rPr lang="en-US" altLang="zh-CN" sz="2800" b="1" dirty="0">
                <a:solidFill>
                  <a:srgbClr val="000000"/>
                </a:solidFill>
                <a:latin typeface="微软雅黑" panose="020B0503020204020204" pitchFamily="34" charset="-122"/>
                <a:ea typeface="微软雅黑" panose="020B0503020204020204" pitchFamily="34" charset="-122"/>
              </a:rPr>
              <a:t>dropout</a:t>
            </a:r>
            <a:endParaRPr lang="zh-CN" altLang="en-US" sz="2800" b="1" dirty="0">
              <a:solidFill>
                <a:srgbClr val="000000"/>
              </a:solidFill>
              <a:latin typeface="微软雅黑" panose="020B0503020204020204" pitchFamily="34" charset="-122"/>
              <a:ea typeface="微软雅黑" panose="020B0503020204020204" pitchFamily="34" charset="-122"/>
            </a:endParaRPr>
          </a:p>
          <a:p>
            <a:endParaRPr lang="zh-CN" altLang="en-US" sz="2800" b="1" dirty="0">
              <a:solidFill>
                <a:srgbClr val="000000"/>
              </a:solidFill>
              <a:latin typeface="微软雅黑" panose="020B0503020204020204" pitchFamily="34" charset="-122"/>
              <a:ea typeface="微软雅黑" panose="020B0503020204020204" pitchFamily="34" charset="-122"/>
            </a:endParaRPr>
          </a:p>
        </p:txBody>
      </p:sp>
      <p:sp>
        <p:nvSpPr>
          <p:cNvPr id="121" name="文字方塊 116"/>
          <p:cNvSpPr txBox="1"/>
          <p:nvPr/>
        </p:nvSpPr>
        <p:spPr>
          <a:xfrm>
            <a:off x="227649" y="800654"/>
            <a:ext cx="8393621" cy="523220"/>
          </a:xfrm>
          <a:prstGeom prst="rect">
            <a:avLst/>
          </a:prstGeom>
          <a:noFill/>
        </p:spPr>
        <p:txBody>
          <a:bodyPr wrap="square" rtlCol="0">
            <a:spAutoFit/>
          </a:bodyPr>
          <a:lstStyle/>
          <a:p>
            <a:pPr lvl="0"/>
            <a:r>
              <a:rPr lang="en-US" altLang="zh-CN" sz="2800" dirty="0">
                <a:solidFill>
                  <a:prstClr val="black"/>
                </a:solidFill>
                <a:latin typeface="微软雅黑" panose="020B0503020204020204" pitchFamily="34" charset="-122"/>
                <a:ea typeface="微软雅黑" panose="020B0503020204020204" pitchFamily="34" charset="-122"/>
              </a:rPr>
              <a:t>Dropout</a:t>
            </a:r>
            <a:r>
              <a:rPr lang="zh-CN" altLang="en-US" sz="2800" dirty="0">
                <a:solidFill>
                  <a:prstClr val="black"/>
                </a:solidFill>
                <a:latin typeface="微软雅黑" panose="020B0503020204020204" pitchFamily="34" charset="-122"/>
                <a:ea typeface="微软雅黑" panose="020B0503020204020204" pitchFamily="34" charset="-122"/>
              </a:rPr>
              <a:t>为什么会提升网络优化效果？</a:t>
            </a:r>
            <a:endParaRPr lang="en-US" altLang="zh-TW" sz="2800" dirty="0">
              <a:solidFill>
                <a:prstClr val="black"/>
              </a:solidFill>
              <a:latin typeface="微软雅黑" panose="020B0503020204020204" pitchFamily="34" charset="-122"/>
              <a:ea typeface="微软雅黑" panose="020B0503020204020204" pitchFamily="34" charset="-122"/>
            </a:endParaRPr>
          </a:p>
        </p:txBody>
      </p:sp>
      <p:sp>
        <p:nvSpPr>
          <p:cNvPr id="91" name="文字方塊 116"/>
          <p:cNvSpPr txBox="1"/>
          <p:nvPr/>
        </p:nvSpPr>
        <p:spPr>
          <a:xfrm>
            <a:off x="256674" y="1319318"/>
            <a:ext cx="8393621" cy="523220"/>
          </a:xfrm>
          <a:prstGeom prst="rect">
            <a:avLst/>
          </a:prstGeom>
          <a:noFill/>
        </p:spPr>
        <p:txBody>
          <a:bodyPr wrap="square" rtlCol="0">
            <a:spAutoFit/>
          </a:bodyPr>
          <a:lstStyle/>
          <a:p>
            <a:pPr marL="457200" lvl="0" indent="-457200">
              <a:buFont typeface="Wingdings" panose="05000000000000000000" pitchFamily="2" charset="2"/>
              <a:buChar char="Ø"/>
            </a:pPr>
            <a:r>
              <a:rPr lang="en-US" altLang="zh-CN" sz="2800" dirty="0">
                <a:solidFill>
                  <a:srgbClr val="0000FF"/>
                </a:solidFill>
                <a:latin typeface="微软雅黑" panose="020B0503020204020204" pitchFamily="34" charset="-122"/>
                <a:ea typeface="微软雅黑" panose="020B0503020204020204" pitchFamily="34" charset="-122"/>
              </a:rPr>
              <a:t>Dropout</a:t>
            </a:r>
            <a:r>
              <a:rPr lang="zh-CN" altLang="en-US" sz="2800" dirty="0">
                <a:solidFill>
                  <a:srgbClr val="0000FF"/>
                </a:solidFill>
                <a:latin typeface="微软雅黑" panose="020B0503020204020204" pitchFamily="34" charset="-122"/>
                <a:ea typeface="微软雅黑" panose="020B0503020204020204" pitchFamily="34" charset="-122"/>
              </a:rPr>
              <a:t>简化了网络，防止过拟合</a:t>
            </a:r>
            <a:endParaRPr lang="en-US" altLang="zh-TW" sz="2800" dirty="0">
              <a:solidFill>
                <a:srgbClr val="0000FF"/>
              </a:solidFill>
              <a:latin typeface="微软雅黑" panose="020B0503020204020204" pitchFamily="34" charset="-122"/>
              <a:ea typeface="微软雅黑" panose="020B0503020204020204" pitchFamily="34" charset="-122"/>
            </a:endParaRPr>
          </a:p>
        </p:txBody>
      </p:sp>
      <p:sp>
        <p:nvSpPr>
          <p:cNvPr id="92" name="文字方塊 116"/>
          <p:cNvSpPr txBox="1"/>
          <p:nvPr/>
        </p:nvSpPr>
        <p:spPr>
          <a:xfrm>
            <a:off x="256674" y="1850939"/>
            <a:ext cx="8393621" cy="523220"/>
          </a:xfrm>
          <a:prstGeom prst="rect">
            <a:avLst/>
          </a:prstGeom>
          <a:noFill/>
        </p:spPr>
        <p:txBody>
          <a:bodyPr wrap="square" rtlCol="0">
            <a:spAutoFit/>
          </a:bodyPr>
          <a:lstStyle/>
          <a:p>
            <a:pPr marL="457200" lvl="0" indent="-457200">
              <a:buFont typeface="Wingdings" panose="05000000000000000000" pitchFamily="2" charset="2"/>
              <a:buChar char="Ø"/>
            </a:pPr>
            <a:r>
              <a:rPr lang="en-US" altLang="zh-CN" sz="2800" dirty="0">
                <a:solidFill>
                  <a:srgbClr val="0000FF"/>
                </a:solidFill>
                <a:latin typeface="微软雅黑" panose="020B0503020204020204" pitchFamily="34" charset="-122"/>
                <a:ea typeface="微软雅黑" panose="020B0503020204020204" pitchFamily="34" charset="-122"/>
              </a:rPr>
              <a:t>Dropout</a:t>
            </a:r>
            <a:r>
              <a:rPr lang="zh-CN" altLang="en-US" sz="2800" dirty="0">
                <a:solidFill>
                  <a:srgbClr val="0000FF"/>
                </a:solidFill>
                <a:latin typeface="微软雅黑" panose="020B0503020204020204" pitchFamily="34" charset="-122"/>
                <a:ea typeface="微软雅黑" panose="020B0503020204020204" pitchFamily="34" charset="-122"/>
              </a:rPr>
              <a:t>可看作是一种集成学习</a:t>
            </a:r>
            <a:endParaRPr lang="en-US" altLang="zh-TW" sz="2800" dirty="0">
              <a:solidFill>
                <a:srgbClr val="0000FF"/>
              </a:solidFill>
              <a:latin typeface="微软雅黑" panose="020B0503020204020204" pitchFamily="34" charset="-122"/>
              <a:ea typeface="微软雅黑" panose="020B0503020204020204" pitchFamily="34" charset="-122"/>
            </a:endParaRPr>
          </a:p>
        </p:txBody>
      </p:sp>
      <p:sp>
        <p:nvSpPr>
          <p:cNvPr id="26" name="文字方塊 116"/>
          <p:cNvSpPr txBox="1"/>
          <p:nvPr/>
        </p:nvSpPr>
        <p:spPr>
          <a:xfrm>
            <a:off x="256674" y="2390352"/>
            <a:ext cx="8393621" cy="523220"/>
          </a:xfrm>
          <a:prstGeom prst="rect">
            <a:avLst/>
          </a:prstGeom>
          <a:noFill/>
        </p:spPr>
        <p:txBody>
          <a:bodyPr wrap="square" rtlCol="0">
            <a:spAutoFit/>
          </a:bodyPr>
          <a:lstStyle/>
          <a:p>
            <a:pPr marL="457200" lvl="0" indent="-457200">
              <a:buFont typeface="Wingdings" panose="05000000000000000000" pitchFamily="2" charset="2"/>
              <a:buChar char="Ø"/>
            </a:pPr>
            <a:r>
              <a:rPr lang="en-US" altLang="zh-CN" sz="2800" dirty="0">
                <a:solidFill>
                  <a:srgbClr val="0000FF"/>
                </a:solidFill>
                <a:latin typeface="微软雅黑" panose="020B0503020204020204" pitchFamily="34" charset="-122"/>
                <a:ea typeface="微软雅黑" panose="020B0503020204020204" pitchFamily="34" charset="-122"/>
              </a:rPr>
              <a:t>Dropout</a:t>
            </a:r>
            <a:r>
              <a:rPr lang="zh-CN" altLang="en-US" sz="2800" dirty="0">
                <a:solidFill>
                  <a:srgbClr val="0000FF"/>
                </a:solidFill>
                <a:latin typeface="微软雅黑" panose="020B0503020204020204" pitchFamily="34" charset="-122"/>
                <a:ea typeface="微软雅黑" panose="020B0503020204020204" pitchFamily="34" charset="-122"/>
              </a:rPr>
              <a:t>可解释为一种贝叶斯学习的近似</a:t>
            </a:r>
            <a:endParaRPr lang="en-US" altLang="zh-TW" sz="2800" dirty="0">
              <a:solidFill>
                <a:srgbClr val="0000FF"/>
              </a:solidFill>
              <a:latin typeface="微软雅黑" panose="020B0503020204020204" pitchFamily="34" charset="-122"/>
              <a:ea typeface="微软雅黑" panose="020B0503020204020204" pitchFamily="34" charset="-122"/>
            </a:endParaRPr>
          </a:p>
        </p:txBody>
      </p:sp>
      <p:grpSp>
        <p:nvGrpSpPr>
          <p:cNvPr id="7" name="组合 6"/>
          <p:cNvGrpSpPr/>
          <p:nvPr/>
        </p:nvGrpSpPr>
        <p:grpSpPr>
          <a:xfrm>
            <a:off x="36080" y="2999531"/>
            <a:ext cx="12119840" cy="2276424"/>
            <a:chOff x="0" y="3562403"/>
            <a:chExt cx="12119840" cy="2276424"/>
          </a:xfrm>
        </p:grpSpPr>
        <p:grpSp>
          <p:nvGrpSpPr>
            <p:cNvPr id="4" name="组合 3"/>
            <p:cNvGrpSpPr/>
            <p:nvPr/>
          </p:nvGrpSpPr>
          <p:grpSpPr>
            <a:xfrm>
              <a:off x="256674" y="3562403"/>
              <a:ext cx="11678652" cy="1792742"/>
              <a:chOff x="256674" y="3562403"/>
              <a:chExt cx="11678652" cy="1792742"/>
            </a:xfrm>
          </p:grpSpPr>
          <p:graphicFrame>
            <p:nvGraphicFramePr>
              <p:cNvPr id="27" name="Object 12"/>
              <p:cNvGraphicFramePr>
                <a:graphicFrameLocks noChangeAspect="1"/>
              </p:cNvGraphicFramePr>
              <p:nvPr/>
            </p:nvGraphicFramePr>
            <p:xfrm>
              <a:off x="2282833" y="4513770"/>
              <a:ext cx="6367462" cy="841375"/>
            </p:xfrm>
            <a:graphic>
              <a:graphicData uri="http://schemas.openxmlformats.org/presentationml/2006/ole">
                <mc:AlternateContent xmlns:mc="http://schemas.openxmlformats.org/markup-compatibility/2006">
                  <mc:Choice xmlns:v="urn:schemas-microsoft-com:vml" Requires="v">
                    <p:oleObj spid="_x0000_s30764" name="Equation" r:id="rId1" imgW="54864000" imgH="7315200" progId="Equation.DSMT4">
                      <p:embed/>
                    </p:oleObj>
                  </mc:Choice>
                  <mc:Fallback>
                    <p:oleObj name="Equation" r:id="rId1" imgW="54864000" imgH="7315200" progId="Equation.DSMT4">
                      <p:embed/>
                      <p:pic>
                        <p:nvPicPr>
                          <p:cNvPr id="0" name="Object 12"/>
                          <p:cNvPicPr>
                            <a:picLocks noChangeAspect="1" noChangeArrowheads="1"/>
                          </p:cNvPicPr>
                          <p:nvPr/>
                        </p:nvPicPr>
                        <p:blipFill>
                          <a:blip r:embed="rId2"/>
                          <a:srcRect/>
                          <a:stretch>
                            <a:fillRect/>
                          </a:stretch>
                        </p:blipFill>
                        <p:spPr bwMode="auto">
                          <a:xfrm>
                            <a:off x="2282833" y="4513770"/>
                            <a:ext cx="6367462" cy="841375"/>
                          </a:xfrm>
                          <a:prstGeom prst="rect">
                            <a:avLst/>
                          </a:prstGeom>
                          <a:noFill/>
                        </p:spPr>
                      </p:pic>
                    </p:oleObj>
                  </mc:Fallback>
                </mc:AlternateContent>
              </a:graphicData>
            </a:graphic>
          </p:graphicFrame>
          <p:grpSp>
            <p:nvGrpSpPr>
              <p:cNvPr id="3" name="组合 2"/>
              <p:cNvGrpSpPr/>
              <p:nvPr/>
            </p:nvGrpSpPr>
            <p:grpSpPr>
              <a:xfrm>
                <a:off x="256674" y="3562403"/>
                <a:ext cx="11678652" cy="830997"/>
                <a:chOff x="256674" y="3562403"/>
                <a:chExt cx="11678652" cy="830997"/>
              </a:xfrm>
            </p:grpSpPr>
            <p:sp>
              <p:nvSpPr>
                <p:cNvPr id="2" name="文本框 1"/>
                <p:cNvSpPr txBox="1"/>
                <p:nvPr/>
              </p:nvSpPr>
              <p:spPr>
                <a:xfrm>
                  <a:off x="256674" y="3562403"/>
                  <a:ext cx="11678652" cy="830997"/>
                </a:xfrm>
                <a:prstGeom prst="rect">
                  <a:avLst/>
                </a:prstGeom>
                <a:noFill/>
              </p:spPr>
              <p:txBody>
                <a:bodyPr wrap="square" rtlCol="0">
                  <a:spAutoFit/>
                </a:bodyPr>
                <a:lstStyle/>
                <a:p>
                  <a:r>
                    <a:rPr lang="zh-CN" altLang="en-US" sz="2400" dirty="0">
                      <a:solidFill>
                        <a:prstClr val="black"/>
                      </a:solidFill>
                      <a:latin typeface="微软雅黑" panose="020B0503020204020204" pitchFamily="34" charset="-122"/>
                      <a:ea typeface="微软雅黑" panose="020B0503020204020204" pitchFamily="34" charset="-122"/>
                    </a:rPr>
                    <a:t>用               来表示要学习的神经网络，贝叶斯学习是假设参数𝜃为随 机向量，并且先验分布为𝑞</a:t>
                  </a:r>
                  <a:r>
                    <a:rPr lang="en-US" altLang="zh-CN" sz="2400" dirty="0">
                      <a:solidFill>
                        <a:prstClr val="black"/>
                      </a:solidFill>
                      <a:latin typeface="微软雅黑" panose="020B0503020204020204" pitchFamily="34" charset="-122"/>
                      <a:ea typeface="微软雅黑" panose="020B0503020204020204" pitchFamily="34" charset="-122"/>
                    </a:rPr>
                    <a:t>(</a:t>
                  </a:r>
                  <a:r>
                    <a:rPr lang="zh-CN" altLang="en-US" sz="2400" dirty="0">
                      <a:solidFill>
                        <a:prstClr val="black"/>
                      </a:solidFill>
                      <a:latin typeface="微软雅黑" panose="020B0503020204020204" pitchFamily="34" charset="-122"/>
                      <a:ea typeface="微软雅黑" panose="020B0503020204020204" pitchFamily="34" charset="-122"/>
                    </a:rPr>
                    <a:t>𝜃</a:t>
                  </a:r>
                  <a:r>
                    <a:rPr lang="en-US" altLang="zh-CN" sz="2400" dirty="0">
                      <a:solidFill>
                        <a:prstClr val="black"/>
                      </a:solidFill>
                      <a:latin typeface="微软雅黑" panose="020B0503020204020204" pitchFamily="34" charset="-122"/>
                      <a:ea typeface="微软雅黑" panose="020B0503020204020204" pitchFamily="34" charset="-122"/>
                    </a:rPr>
                    <a:t>)</a:t>
                  </a:r>
                  <a:r>
                    <a:rPr lang="zh-CN" altLang="en-US" sz="2400" dirty="0">
                      <a:solidFill>
                        <a:prstClr val="black"/>
                      </a:solidFill>
                      <a:latin typeface="微软雅黑" panose="020B0503020204020204" pitchFamily="34" charset="-122"/>
                      <a:ea typeface="微软雅黑" panose="020B0503020204020204" pitchFamily="34" charset="-122"/>
                    </a:rPr>
                    <a:t>，贝叶斯方法的预测为：</a:t>
                  </a:r>
                  <a:endParaRPr lang="zh-CN" altLang="en-US" sz="2400" dirty="0">
                    <a:solidFill>
                      <a:prstClr val="black"/>
                    </a:solidFill>
                    <a:latin typeface="微软雅黑" panose="020B0503020204020204" pitchFamily="34" charset="-122"/>
                    <a:ea typeface="微软雅黑" panose="020B0503020204020204" pitchFamily="34" charset="-122"/>
                  </a:endParaRPr>
                </a:p>
              </p:txBody>
            </p:sp>
            <p:graphicFrame>
              <p:nvGraphicFramePr>
                <p:cNvPr id="29" name="Object 12"/>
                <p:cNvGraphicFramePr>
                  <a:graphicFrameLocks noChangeAspect="1"/>
                </p:cNvGraphicFramePr>
                <p:nvPr/>
              </p:nvGraphicFramePr>
              <p:xfrm>
                <a:off x="650968" y="3578596"/>
                <a:ext cx="1308027" cy="390638"/>
              </p:xfrm>
              <a:graphic>
                <a:graphicData uri="http://schemas.openxmlformats.org/presentationml/2006/ole">
                  <mc:AlternateContent xmlns:mc="http://schemas.openxmlformats.org/markup-compatibility/2006">
                    <mc:Choice xmlns:v="urn:schemas-microsoft-com:vml" Requires="v">
                      <p:oleObj spid="_x0000_s30765" name="Equation" r:id="rId3" imgW="16154400" imgH="4876800" progId="Equation.DSMT4">
                        <p:embed/>
                      </p:oleObj>
                    </mc:Choice>
                    <mc:Fallback>
                      <p:oleObj name="Equation" r:id="rId3" imgW="16154400" imgH="4876800" progId="Equation.DSMT4">
                        <p:embed/>
                        <p:pic>
                          <p:nvPicPr>
                            <p:cNvPr id="0" name="Object 12"/>
                            <p:cNvPicPr>
                              <a:picLocks noChangeAspect="1" noChangeArrowheads="1"/>
                            </p:cNvPicPr>
                            <p:nvPr/>
                          </p:nvPicPr>
                          <p:blipFill>
                            <a:blip r:embed="rId4"/>
                            <a:srcRect/>
                            <a:stretch>
                              <a:fillRect/>
                            </a:stretch>
                          </p:blipFill>
                          <p:spPr bwMode="auto">
                            <a:xfrm>
                              <a:off x="650968" y="3578596"/>
                              <a:ext cx="1308027" cy="390638"/>
                            </a:xfrm>
                            <a:prstGeom prst="rect">
                              <a:avLst/>
                            </a:prstGeom>
                            <a:noFill/>
                          </p:spPr>
                        </p:pic>
                      </p:oleObj>
                    </mc:Fallback>
                  </mc:AlternateContent>
                </a:graphicData>
              </a:graphic>
            </p:graphicFrame>
          </p:grpSp>
        </p:grpSp>
        <p:sp>
          <p:nvSpPr>
            <p:cNvPr id="32" name="文本框 31"/>
            <p:cNvSpPr txBox="1"/>
            <p:nvPr/>
          </p:nvSpPr>
          <p:spPr>
            <a:xfrm>
              <a:off x="0" y="5377162"/>
              <a:ext cx="12119840" cy="461665"/>
            </a:xfrm>
            <a:prstGeom prst="rect">
              <a:avLst/>
            </a:prstGeom>
            <a:noFill/>
          </p:spPr>
          <p:txBody>
            <a:bodyPr wrap="square" rtlCol="0">
              <a:spAutoFit/>
            </a:bodyPr>
            <a:lstStyle/>
            <a:p>
              <a:r>
                <a:rPr lang="zh-CN" altLang="en-US" sz="2400" dirty="0">
                  <a:solidFill>
                    <a:prstClr val="black"/>
                  </a:solidFill>
                  <a:latin typeface="微软雅黑" panose="020B0503020204020204" pitchFamily="34" charset="-122"/>
                  <a:ea typeface="微软雅黑" panose="020B0503020204020204" pitchFamily="34" charset="-122"/>
                </a:rPr>
                <a:t>其中               为第</a:t>
              </a:r>
              <a:r>
                <a:rPr lang="en-US" altLang="zh-CN" sz="2400" dirty="0">
                  <a:solidFill>
                    <a:prstClr val="black"/>
                  </a:solidFill>
                  <a:latin typeface="微软雅黑" panose="020B0503020204020204" pitchFamily="34" charset="-122"/>
                  <a:ea typeface="微软雅黑" panose="020B0503020204020204" pitchFamily="34" charset="-122"/>
                </a:rPr>
                <a:t>m</a:t>
              </a:r>
              <a:r>
                <a:rPr lang="zh-CN" altLang="en-US" sz="2400" dirty="0">
                  <a:solidFill>
                    <a:prstClr val="black"/>
                  </a:solidFill>
                  <a:latin typeface="微软雅黑" panose="020B0503020204020204" pitchFamily="34" charset="-122"/>
                  <a:ea typeface="微软雅黑" panose="020B0503020204020204" pitchFamily="34" charset="-122"/>
                </a:rPr>
                <a:t>次应用</a:t>
              </a:r>
              <a:r>
                <a:rPr lang="en-US" altLang="zh-CN" sz="2400" dirty="0">
                  <a:solidFill>
                    <a:prstClr val="black"/>
                  </a:solidFill>
                  <a:latin typeface="微软雅黑" panose="020B0503020204020204" pitchFamily="34" charset="-122"/>
                  <a:ea typeface="微软雅黑" panose="020B0503020204020204" pitchFamily="34" charset="-122"/>
                </a:rPr>
                <a:t>dropout</a:t>
              </a:r>
              <a:r>
                <a:rPr lang="zh-CN" altLang="en-US" sz="2400" dirty="0">
                  <a:solidFill>
                    <a:prstClr val="black"/>
                  </a:solidFill>
                  <a:latin typeface="微软雅黑" panose="020B0503020204020204" pitchFamily="34" charset="-122"/>
                  <a:ea typeface="微软雅黑" panose="020B0503020204020204" pitchFamily="34" charset="-122"/>
                </a:rPr>
                <a:t>后的网络，其中参数𝜃</a:t>
              </a:r>
              <a:r>
                <a:rPr lang="en-US" altLang="zh-CN" sz="1600" dirty="0">
                  <a:solidFill>
                    <a:prstClr val="black"/>
                  </a:solidFill>
                  <a:latin typeface="微软雅黑" panose="020B0503020204020204" pitchFamily="34" charset="-122"/>
                  <a:ea typeface="微软雅黑" panose="020B0503020204020204" pitchFamily="34" charset="-122"/>
                </a:rPr>
                <a:t>m</a:t>
              </a:r>
              <a:r>
                <a:rPr lang="zh-CN" altLang="en-US" sz="2400" dirty="0">
                  <a:solidFill>
                    <a:prstClr val="black"/>
                  </a:solidFill>
                  <a:latin typeface="微软雅黑" panose="020B0503020204020204" pitchFamily="34" charset="-122"/>
                  <a:ea typeface="微软雅黑" panose="020B0503020204020204" pitchFamily="34" charset="-122"/>
                </a:rPr>
                <a:t>为对全部参数𝜃的一次采样</a:t>
              </a:r>
              <a:endParaRPr lang="zh-CN" altLang="en-US" sz="2400" dirty="0">
                <a:solidFill>
                  <a:prstClr val="black"/>
                </a:solidFill>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sp>
              <p:nvSpPr>
                <p:cNvPr id="5" name="矩形 4"/>
                <p:cNvSpPr/>
                <p:nvPr/>
              </p:nvSpPr>
              <p:spPr>
                <a:xfrm>
                  <a:off x="650968" y="5355145"/>
                  <a:ext cx="1573810" cy="461665"/>
                </a:xfrm>
                <a:prstGeom prst="rect">
                  <a:avLst/>
                </a:prstGeom>
              </p:spPr>
              <p:txBody>
                <a:bodyPr wrap="square">
                  <a:spAutoFit/>
                </a:bodyPr>
                <a:lstStyle/>
                <a:p>
                  <a14:m>
                    <m:oMathPara xmlns:m="http://schemas.openxmlformats.org/officeDocument/2006/math">
                      <m:oMathParaPr>
                        <m:jc m:val="centerGroup"/>
                      </m:oMathParaPr>
                      <m:oMath xmlns:m="http://schemas.openxmlformats.org/officeDocument/2006/math">
                        <m:d>
                          <m:dPr>
                            <m:begChr m:val=""/>
                            <m:ctrlPr>
                              <a:rPr lang="zh-CN" altLang="en-US" sz="2400" i="1">
                                <a:latin typeface="Cambria Math" panose="02040503050406030204" pitchFamily="18" charset="0"/>
                              </a:rPr>
                            </m:ctrlPr>
                          </m:dPr>
                          <m:e>
                            <m:r>
                              <a:rPr lang="zh-CN" altLang="en-US" sz="2400" i="1">
                                <a:latin typeface="Cambria Math" panose="02040503050406030204" pitchFamily="18" charset="0"/>
                              </a:rPr>
                              <m:t>𝑓</m:t>
                            </m:r>
                            <m:r>
                              <a:rPr lang="zh-CN" altLang="en-US" sz="2400" i="0">
                                <a:latin typeface="Cambria Math" panose="02040503050406030204" pitchFamily="18" charset="0"/>
                              </a:rPr>
                              <m:t>(</m:t>
                            </m:r>
                            <m:r>
                              <a:rPr lang="zh-CN" altLang="en-US" sz="2400" b="1">
                                <a:latin typeface="Cambria Math" panose="02040503050406030204" pitchFamily="18" charset="0"/>
                              </a:rPr>
                              <m:t>𝐱</m:t>
                            </m:r>
                            <m:r>
                              <a:rPr lang="zh-CN" altLang="en-US" sz="2400">
                                <a:latin typeface="Cambria Math" panose="02040503050406030204" pitchFamily="18" charset="0"/>
                              </a:rPr>
                              <m:t>;</m:t>
                            </m:r>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𝜃</m:t>
                                </m:r>
                              </m:e>
                              <m:sub>
                                <m:r>
                                  <a:rPr lang="zh-CN" altLang="en-US" sz="2400" i="1">
                                    <a:latin typeface="Cambria Math" panose="02040503050406030204" pitchFamily="18" charset="0"/>
                                  </a:rPr>
                                  <m:t>𝑚</m:t>
                                </m:r>
                              </m:sub>
                            </m:sSub>
                          </m:e>
                        </m:d>
                      </m:oMath>
                    </m:oMathPara>
                  </a14:m>
                  <a:endParaRPr lang="zh-CN" altLang="en-US" sz="2400" dirty="0"/>
                </a:p>
              </p:txBody>
            </p:sp>
          </mc:Choice>
          <mc:Fallback>
            <p:sp>
              <p:nvSpPr>
                <p:cNvPr id="5" name="矩形 4"/>
                <p:cNvSpPr>
                  <a:spLocks noRot="1" noChangeAspect="1" noMove="1" noResize="1" noEditPoints="1" noAdjustHandles="1" noChangeArrowheads="1" noChangeShapeType="1" noTextEdit="1"/>
                </p:cNvSpPr>
                <p:nvPr/>
              </p:nvSpPr>
              <p:spPr>
                <a:xfrm>
                  <a:off x="650968" y="5355145"/>
                  <a:ext cx="1573810" cy="461665"/>
                </a:xfrm>
                <a:prstGeom prst="rect">
                  <a:avLst/>
                </a:prstGeom>
                <a:blipFill rotWithShape="1">
                  <a:blip r:embed="rId5"/>
                </a:blipFill>
              </p:spPr>
              <p:txBody>
                <a:bodyPr/>
                <a:lstStyle/>
                <a:p>
                  <a:r>
                    <a:rPr lang="zh-CN" altLang="en-US">
                      <a:noFill/>
                    </a:rPr>
                    <a:t> </a:t>
                  </a:r>
                </a:p>
              </p:txBody>
            </p:sp>
          </mc:Fallback>
        </mc:AlternateContent>
      </p:grpSp>
      <p:sp>
        <p:nvSpPr>
          <p:cNvPr id="8" name="矩形 7"/>
          <p:cNvSpPr/>
          <p:nvPr/>
        </p:nvSpPr>
        <p:spPr>
          <a:xfrm>
            <a:off x="128337" y="5696449"/>
            <a:ext cx="11935326" cy="1200329"/>
          </a:xfrm>
          <a:prstGeom prst="rect">
            <a:avLst/>
          </a:prstGeom>
        </p:spPr>
        <p:txBody>
          <a:bodyPr wrap="square">
            <a:spAutoFit/>
          </a:bodyPr>
          <a:lstStyle/>
          <a:p>
            <a:pPr algn="just"/>
            <a:r>
              <a:rPr lang="en-US" altLang="zh-CN" dirty="0">
                <a:solidFill>
                  <a:srgbClr val="222222"/>
                </a:solidFill>
                <a:latin typeface="Arial" panose="020B0604020202020204" pitchFamily="34" charset="0"/>
              </a:rPr>
              <a:t>Blundell C, </a:t>
            </a:r>
            <a:r>
              <a:rPr lang="en-US" altLang="zh-CN" dirty="0" err="1">
                <a:solidFill>
                  <a:srgbClr val="222222"/>
                </a:solidFill>
                <a:latin typeface="Arial" panose="020B0604020202020204" pitchFamily="34" charset="0"/>
              </a:rPr>
              <a:t>Cornebise</a:t>
            </a:r>
            <a:r>
              <a:rPr lang="en-US" altLang="zh-CN" dirty="0">
                <a:solidFill>
                  <a:srgbClr val="222222"/>
                </a:solidFill>
                <a:latin typeface="Arial" panose="020B0604020202020204" pitchFamily="34" charset="0"/>
              </a:rPr>
              <a:t> J, </a:t>
            </a:r>
            <a:r>
              <a:rPr lang="en-US" altLang="zh-CN" dirty="0" err="1">
                <a:solidFill>
                  <a:srgbClr val="222222"/>
                </a:solidFill>
                <a:latin typeface="Arial" panose="020B0604020202020204" pitchFamily="34" charset="0"/>
              </a:rPr>
              <a:t>Kavukcuoglu</a:t>
            </a:r>
            <a:r>
              <a:rPr lang="en-US" altLang="zh-CN" dirty="0">
                <a:solidFill>
                  <a:srgbClr val="222222"/>
                </a:solidFill>
                <a:latin typeface="Arial" panose="020B0604020202020204" pitchFamily="34" charset="0"/>
              </a:rPr>
              <a:t> K, et al. Weight uncertainty in neural networks[C]//international conference on machine learning. 2015: 1613-1622.</a:t>
            </a:r>
            <a:endParaRPr lang="en-US" altLang="zh-CN" dirty="0">
              <a:solidFill>
                <a:srgbClr val="222222"/>
              </a:solidFill>
              <a:latin typeface="Arial" panose="020B0604020202020204" pitchFamily="34" charset="0"/>
            </a:endParaRPr>
          </a:p>
          <a:p>
            <a:pPr algn="just"/>
            <a:r>
              <a:rPr lang="en-US" altLang="zh-CN" dirty="0">
                <a:solidFill>
                  <a:srgbClr val="222222"/>
                </a:solidFill>
                <a:latin typeface="Arial" panose="020B0604020202020204" pitchFamily="34" charset="0"/>
              </a:rPr>
              <a:t>Gal Y, </a:t>
            </a:r>
            <a:r>
              <a:rPr lang="en-US" altLang="zh-CN" dirty="0" err="1">
                <a:solidFill>
                  <a:srgbClr val="222222"/>
                </a:solidFill>
                <a:latin typeface="Arial" panose="020B0604020202020204" pitchFamily="34" charset="0"/>
              </a:rPr>
              <a:t>Ghahramani</a:t>
            </a:r>
            <a:r>
              <a:rPr lang="en-US" altLang="zh-CN" dirty="0">
                <a:solidFill>
                  <a:srgbClr val="222222"/>
                </a:solidFill>
                <a:latin typeface="Arial" panose="020B0604020202020204" pitchFamily="34" charset="0"/>
              </a:rPr>
              <a:t> Z. Dropout as a </a:t>
            </a:r>
            <a:r>
              <a:rPr lang="en-US" altLang="zh-CN" dirty="0" err="1">
                <a:solidFill>
                  <a:srgbClr val="222222"/>
                </a:solidFill>
                <a:latin typeface="Arial" panose="020B0604020202020204" pitchFamily="34" charset="0"/>
              </a:rPr>
              <a:t>bayesian</a:t>
            </a:r>
            <a:r>
              <a:rPr lang="en-US" altLang="zh-CN" dirty="0">
                <a:solidFill>
                  <a:srgbClr val="222222"/>
                </a:solidFill>
                <a:latin typeface="Arial" panose="020B0604020202020204" pitchFamily="34" charset="0"/>
              </a:rPr>
              <a:t> approximation: Representing model uncertainty in deep learning[C]//international conference on machine learning. 2016: 1050-1059.</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6" presetClass="entr" presetSubtype="21"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barn(inVertical)">
                                      <p:cBhvr>
                                        <p:cTn id="11" dur="5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16" presetClass="entr" presetSubtype="21" fill="hold" grpId="0" nodeType="click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barn(inVertical)">
                                      <p:cBhvr>
                                        <p:cTn id="1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8"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777846" y="118538"/>
            <a:ext cx="11157480" cy="523220"/>
          </a:xfrm>
          <a:prstGeom prst="rect">
            <a:avLst/>
          </a:prstGeom>
          <a:noFill/>
        </p:spPr>
        <p:txBody>
          <a:bodyPr wrap="square" rtlCol="0">
            <a:spAutoFit/>
          </a:bodyPr>
          <a:lstStyle/>
          <a:p>
            <a:r>
              <a:rPr lang="zh-CN" altLang="en-US" sz="2800" b="1" dirty="0">
                <a:solidFill>
                  <a:srgbClr val="000000"/>
                </a:solidFill>
                <a:latin typeface="微软雅黑" panose="020B0503020204020204" pitchFamily="34" charset="-122"/>
                <a:ea typeface="微软雅黑" panose="020B0503020204020204" pitchFamily="34" charset="-122"/>
              </a:rPr>
              <a:t>数据增强</a:t>
            </a:r>
            <a:endParaRPr lang="zh-CN" altLang="en-US" sz="2800" b="1" dirty="0">
              <a:solidFill>
                <a:srgbClr val="000000"/>
              </a:solidFill>
              <a:latin typeface="微软雅黑" panose="020B0503020204020204" pitchFamily="34" charset="-122"/>
              <a:ea typeface="微软雅黑" panose="020B0503020204020204" pitchFamily="34" charset="-122"/>
            </a:endParaRPr>
          </a:p>
        </p:txBody>
      </p:sp>
      <p:sp>
        <p:nvSpPr>
          <p:cNvPr id="84" name="文本框 83"/>
          <p:cNvSpPr txBox="1"/>
          <p:nvPr/>
        </p:nvSpPr>
        <p:spPr>
          <a:xfrm>
            <a:off x="146191" y="814244"/>
            <a:ext cx="11535135" cy="1560656"/>
          </a:xfrm>
          <a:prstGeom prst="rect">
            <a:avLst/>
          </a:prstGeom>
          <a:noFill/>
        </p:spPr>
        <p:txBody>
          <a:bodyPr wrap="square" rtlCol="0">
            <a:noAutofit/>
          </a:bodyPr>
          <a:lstStyle/>
          <a:p>
            <a:pPr>
              <a:lnSpc>
                <a:spcPct val="150000"/>
              </a:lnSpc>
            </a:pPr>
            <a:r>
              <a:rPr lang="zh-CN" altLang="en-US" sz="2800" dirty="0">
                <a:latin typeface="微软雅黑" panose="020B0503020204020204" pitchFamily="34" charset="-122"/>
                <a:ea typeface="微软雅黑" panose="020B0503020204020204" pitchFamily="34" charset="-122"/>
              </a:rPr>
              <a:t>图像数据的增强主要是通过算法对图像进行转变，引入噪声等方法来增加数据的多样性以及训练数据量。</a:t>
            </a:r>
            <a:endParaRPr lang="zh-CN" altLang="en-US" sz="2800" dirty="0">
              <a:latin typeface="微软雅黑" panose="020B0503020204020204" pitchFamily="34" charset="-122"/>
              <a:ea typeface="微软雅黑" panose="020B0503020204020204" pitchFamily="34" charset="-122"/>
            </a:endParaRPr>
          </a:p>
          <a:p>
            <a:pPr>
              <a:lnSpc>
                <a:spcPct val="150000"/>
              </a:lnSpc>
            </a:pPr>
            <a:endParaRPr lang="zh-CN" altLang="en-US" sz="2800" dirty="0">
              <a:solidFill>
                <a:srgbClr val="000000"/>
              </a:solidFill>
              <a:latin typeface="微软雅黑" panose="020B0503020204020204" pitchFamily="34" charset="-122"/>
              <a:ea typeface="微软雅黑" panose="020B0503020204020204" pitchFamily="34" charset="-122"/>
            </a:endParaRPr>
          </a:p>
          <a:p>
            <a:pPr>
              <a:lnSpc>
                <a:spcPct val="150000"/>
              </a:lnSpc>
            </a:pPr>
            <a:endParaRPr lang="zh-CN" altLang="en-US" sz="3200" dirty="0">
              <a:solidFill>
                <a:srgbClr val="000000"/>
              </a:solidFill>
              <a:latin typeface="微软雅黑" panose="020B0503020204020204" pitchFamily="34" charset="-122"/>
              <a:ea typeface="微软雅黑" panose="020B0503020204020204" pitchFamily="34" charset="-122"/>
            </a:endParaRPr>
          </a:p>
        </p:txBody>
      </p:sp>
      <p:sp>
        <p:nvSpPr>
          <p:cNvPr id="85" name="文本框 84"/>
          <p:cNvSpPr txBox="1"/>
          <p:nvPr/>
        </p:nvSpPr>
        <p:spPr>
          <a:xfrm>
            <a:off x="167149" y="2204451"/>
            <a:ext cx="11535135" cy="983214"/>
          </a:xfrm>
          <a:prstGeom prst="rect">
            <a:avLst/>
          </a:prstGeom>
          <a:noFill/>
        </p:spPr>
        <p:txBody>
          <a:bodyPr wrap="square" rtlCol="0">
            <a:noAutofit/>
          </a:bodyPr>
          <a:lstStyle/>
          <a:p>
            <a:pPr>
              <a:lnSpc>
                <a:spcPct val="150000"/>
              </a:lnSpc>
            </a:pPr>
            <a:r>
              <a:rPr lang="zh-CN" altLang="en-US" sz="2800" dirty="0">
                <a:solidFill>
                  <a:srgbClr val="0000FF"/>
                </a:solidFill>
                <a:latin typeface="微软雅黑" panose="020B0503020204020204" pitchFamily="34" charset="-122"/>
                <a:ea typeface="微软雅黑" panose="020B0503020204020204" pitchFamily="34" charset="-122"/>
              </a:rPr>
              <a:t>图像数据的增强方法：</a:t>
            </a:r>
            <a:endParaRPr lang="en-US" altLang="zh-CN" sz="2800" dirty="0">
              <a:solidFill>
                <a:srgbClr val="000000"/>
              </a:solidFill>
              <a:latin typeface="微软雅黑" panose="020B0503020204020204" pitchFamily="34" charset="-122"/>
              <a:ea typeface="微软雅黑" panose="020B0503020204020204" pitchFamily="34" charset="-122"/>
            </a:endParaRPr>
          </a:p>
        </p:txBody>
      </p:sp>
      <p:sp>
        <p:nvSpPr>
          <p:cNvPr id="86" name="文本框 85"/>
          <p:cNvSpPr txBox="1"/>
          <p:nvPr/>
        </p:nvSpPr>
        <p:spPr>
          <a:xfrm>
            <a:off x="167149" y="2954379"/>
            <a:ext cx="11535135" cy="983214"/>
          </a:xfrm>
          <a:prstGeom prst="rect">
            <a:avLst/>
          </a:prstGeom>
          <a:noFill/>
        </p:spPr>
        <p:txBody>
          <a:bodyPr wrap="square" rtlCol="0">
            <a:noAutofit/>
          </a:bodyPr>
          <a:lstStyle/>
          <a:p>
            <a:pPr marL="457200" indent="-457200">
              <a:lnSpc>
                <a:spcPct val="150000"/>
              </a:lnSpc>
              <a:buFont typeface="Wingdings" panose="05000000000000000000" pitchFamily="2" charset="2"/>
              <a:buChar char="Ø"/>
            </a:pPr>
            <a:r>
              <a:rPr lang="zh-CN" altLang="en-US" sz="2400" dirty="0">
                <a:latin typeface="微软雅黑" panose="020B0503020204020204" pitchFamily="34" charset="-122"/>
                <a:ea typeface="微软雅黑" panose="020B0503020204020204" pitchFamily="34" charset="-122"/>
              </a:rPr>
              <a:t>旋转（</a:t>
            </a:r>
            <a:r>
              <a:rPr lang="en-US" altLang="zh-CN" sz="2400" dirty="0">
                <a:latin typeface="微软雅黑" panose="020B0503020204020204" pitchFamily="34" charset="-122"/>
                <a:ea typeface="微软雅黑" panose="020B0503020204020204" pitchFamily="34" charset="-122"/>
              </a:rPr>
              <a:t>Rotation</a:t>
            </a:r>
            <a:r>
              <a:rPr lang="zh-CN" altLang="en-US" sz="2400" dirty="0">
                <a:latin typeface="微软雅黑" panose="020B0503020204020204" pitchFamily="34" charset="-122"/>
                <a:ea typeface="微软雅黑" panose="020B0503020204020204" pitchFamily="34" charset="-122"/>
              </a:rPr>
              <a:t>）：将图像按顺时针或逆时针方向随机旋转一定角度；</a:t>
            </a:r>
            <a:endParaRPr lang="zh-CN" altLang="en-US" sz="2400" dirty="0">
              <a:latin typeface="微软雅黑" panose="020B0503020204020204" pitchFamily="34" charset="-122"/>
              <a:ea typeface="微软雅黑" panose="020B0503020204020204" pitchFamily="34" charset="-122"/>
            </a:endParaRPr>
          </a:p>
          <a:p>
            <a:pPr marL="457200" indent="-457200">
              <a:lnSpc>
                <a:spcPct val="150000"/>
              </a:lnSpc>
              <a:buFont typeface="Wingdings" panose="05000000000000000000" pitchFamily="2" charset="2"/>
              <a:buChar char="Ø"/>
            </a:pPr>
            <a:r>
              <a:rPr lang="zh-CN" altLang="en-US" sz="2400" dirty="0">
                <a:latin typeface="微软雅黑" panose="020B0503020204020204" pitchFamily="34" charset="-122"/>
                <a:ea typeface="微软雅黑" panose="020B0503020204020204" pitchFamily="34" charset="-122"/>
              </a:rPr>
              <a:t>翻转（</a:t>
            </a:r>
            <a:r>
              <a:rPr lang="en-US" altLang="zh-CN" sz="2400" dirty="0">
                <a:latin typeface="微软雅黑" panose="020B0503020204020204" pitchFamily="34" charset="-122"/>
                <a:ea typeface="微软雅黑" panose="020B0503020204020204" pitchFamily="34" charset="-122"/>
              </a:rPr>
              <a:t>Flip</a:t>
            </a:r>
            <a:r>
              <a:rPr lang="zh-CN" altLang="en-US" sz="2400" dirty="0">
                <a:latin typeface="微软雅黑" panose="020B0503020204020204" pitchFamily="34" charset="-122"/>
                <a:ea typeface="微软雅黑" panose="020B0503020204020204" pitchFamily="34" charset="-122"/>
              </a:rPr>
              <a:t>）：将图像沿水平或垂直方法随机翻转一定角度；</a:t>
            </a:r>
            <a:endParaRPr lang="zh-CN" altLang="en-US" sz="2400" dirty="0">
              <a:latin typeface="微软雅黑" panose="020B0503020204020204" pitchFamily="34" charset="-122"/>
              <a:ea typeface="微软雅黑" panose="020B0503020204020204" pitchFamily="34" charset="-122"/>
            </a:endParaRPr>
          </a:p>
          <a:p>
            <a:pPr marL="457200" indent="-457200">
              <a:lnSpc>
                <a:spcPct val="150000"/>
              </a:lnSpc>
              <a:buFont typeface="Wingdings" panose="05000000000000000000" pitchFamily="2" charset="2"/>
              <a:buChar char="Ø"/>
            </a:pPr>
            <a:r>
              <a:rPr lang="zh-CN" altLang="en-US" sz="2400" dirty="0">
                <a:latin typeface="微软雅黑" panose="020B0503020204020204" pitchFamily="34" charset="-122"/>
                <a:ea typeface="微软雅黑" panose="020B0503020204020204" pitchFamily="34" charset="-122"/>
              </a:rPr>
              <a:t>缩放（</a:t>
            </a:r>
            <a:r>
              <a:rPr lang="en-US" altLang="zh-CN" sz="2400" dirty="0">
                <a:latin typeface="微软雅黑" panose="020B0503020204020204" pitchFamily="34" charset="-122"/>
                <a:ea typeface="微软雅黑" panose="020B0503020204020204" pitchFamily="34" charset="-122"/>
              </a:rPr>
              <a:t>Zoom In/Out</a:t>
            </a:r>
            <a:r>
              <a:rPr lang="zh-CN" altLang="en-US" sz="2400" dirty="0">
                <a:latin typeface="微软雅黑" panose="020B0503020204020204" pitchFamily="34" charset="-122"/>
                <a:ea typeface="微软雅黑" panose="020B0503020204020204" pitchFamily="34" charset="-122"/>
              </a:rPr>
              <a:t>）：将图像放大或缩小一定比例；</a:t>
            </a:r>
            <a:endParaRPr lang="zh-CN" altLang="en-US" sz="2400" dirty="0">
              <a:latin typeface="微软雅黑" panose="020B0503020204020204" pitchFamily="34" charset="-122"/>
              <a:ea typeface="微软雅黑" panose="020B0503020204020204" pitchFamily="34" charset="-122"/>
            </a:endParaRPr>
          </a:p>
          <a:p>
            <a:pPr marL="457200" indent="-457200">
              <a:lnSpc>
                <a:spcPct val="150000"/>
              </a:lnSpc>
              <a:buFont typeface="Wingdings" panose="05000000000000000000" pitchFamily="2" charset="2"/>
              <a:buChar char="Ø"/>
            </a:pPr>
            <a:r>
              <a:rPr lang="zh-CN" altLang="en-US" sz="2400" dirty="0">
                <a:latin typeface="微软雅黑" panose="020B0503020204020204" pitchFamily="34" charset="-122"/>
                <a:ea typeface="微软雅黑" panose="020B0503020204020204" pitchFamily="34" charset="-122"/>
              </a:rPr>
              <a:t>平移（</a:t>
            </a:r>
            <a:r>
              <a:rPr lang="en-US" altLang="zh-CN" sz="2400" dirty="0">
                <a:latin typeface="微软雅黑" panose="020B0503020204020204" pitchFamily="34" charset="-122"/>
                <a:ea typeface="微软雅黑" panose="020B0503020204020204" pitchFamily="34" charset="-122"/>
              </a:rPr>
              <a:t>Shift</a:t>
            </a:r>
            <a:r>
              <a:rPr lang="zh-CN" altLang="en-US" sz="2400" dirty="0">
                <a:latin typeface="微软雅黑" panose="020B0503020204020204" pitchFamily="34" charset="-122"/>
                <a:ea typeface="微软雅黑" panose="020B0503020204020204" pitchFamily="34" charset="-122"/>
              </a:rPr>
              <a:t>）：将图像沿水平或垂直方法平移一定步长；</a:t>
            </a:r>
            <a:endParaRPr lang="zh-CN" altLang="en-US" sz="2400" dirty="0">
              <a:latin typeface="微软雅黑" panose="020B0503020204020204" pitchFamily="34" charset="-122"/>
              <a:ea typeface="微软雅黑" panose="020B0503020204020204" pitchFamily="34" charset="-122"/>
            </a:endParaRPr>
          </a:p>
          <a:p>
            <a:pPr marL="457200" indent="-457200">
              <a:lnSpc>
                <a:spcPct val="150000"/>
              </a:lnSpc>
              <a:buFont typeface="Wingdings" panose="05000000000000000000" pitchFamily="2" charset="2"/>
              <a:buChar char="Ø"/>
            </a:pPr>
            <a:r>
              <a:rPr lang="zh-CN" altLang="en-US" sz="2400" dirty="0">
                <a:latin typeface="微软雅黑" panose="020B0503020204020204" pitchFamily="34" charset="-122"/>
                <a:ea typeface="微软雅黑" panose="020B0503020204020204" pitchFamily="34" charset="-122"/>
              </a:rPr>
              <a:t>加噪声（</a:t>
            </a:r>
            <a:r>
              <a:rPr lang="en-US" altLang="zh-CN" sz="2400" dirty="0">
                <a:latin typeface="微软雅黑" panose="020B0503020204020204" pitchFamily="34" charset="-122"/>
                <a:ea typeface="微软雅黑" panose="020B0503020204020204" pitchFamily="34" charset="-122"/>
              </a:rPr>
              <a:t>Noise</a:t>
            </a:r>
            <a:r>
              <a:rPr lang="zh-CN" altLang="en-US" sz="2400" dirty="0">
                <a:latin typeface="微软雅黑" panose="020B0503020204020204" pitchFamily="34" charset="-122"/>
                <a:ea typeface="微软雅黑" panose="020B0503020204020204" pitchFamily="34" charset="-122"/>
              </a:rPr>
              <a:t>）：加入随机噪声。</a:t>
            </a:r>
            <a:endParaRPr lang="zh-CN" altLang="en-US" sz="2400" dirty="0">
              <a:latin typeface="微软雅黑" panose="020B0503020204020204" pitchFamily="34" charset="-122"/>
              <a:ea typeface="微软雅黑" panose="020B0503020204020204" pitchFamily="34" charset="-122"/>
            </a:endParaRPr>
          </a:p>
        </p:txBody>
      </p:sp>
      <p:sp>
        <p:nvSpPr>
          <p:cNvPr id="7" name="矩形 6"/>
          <p:cNvSpPr/>
          <p:nvPr/>
        </p:nvSpPr>
        <p:spPr>
          <a:xfrm>
            <a:off x="243591" y="6043756"/>
            <a:ext cx="11948409" cy="646331"/>
          </a:xfrm>
          <a:prstGeom prst="rect">
            <a:avLst/>
          </a:prstGeom>
        </p:spPr>
        <p:txBody>
          <a:bodyPr wrap="square">
            <a:spAutoFit/>
          </a:bodyPr>
          <a:lstStyle/>
          <a:p>
            <a:r>
              <a:rPr lang="en-US" altLang="zh-CN" dirty="0">
                <a:solidFill>
                  <a:srgbClr val="404040"/>
                </a:solidFill>
                <a:latin typeface="Arial" panose="020B0604020202020204" pitchFamily="34" charset="0"/>
              </a:rPr>
              <a:t>Li, 2020, Automating Data Augmentation: Practice, Theory and New Direction,</a:t>
            </a:r>
            <a:endParaRPr lang="en-US" altLang="zh-CN" dirty="0">
              <a:solidFill>
                <a:srgbClr val="404040"/>
              </a:solidFill>
              <a:latin typeface="Arial" panose="020B0604020202020204" pitchFamily="34" charset="0"/>
            </a:endParaRPr>
          </a:p>
          <a:p>
            <a:r>
              <a:rPr lang="en-US" altLang="zh-CN" dirty="0"/>
              <a:t>http://ai.stanford.edu/blog/data-augmentation</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85"/>
                                        </p:tgtEl>
                                        <p:attrNameLst>
                                          <p:attrName>style.visibility</p:attrName>
                                        </p:attrNameLst>
                                      </p:cBhvr>
                                      <p:to>
                                        <p:strVal val="visible"/>
                                      </p:to>
                                    </p:set>
                                    <p:animEffect transition="in" filter="barn(inVertical)">
                                      <p:cBhvr>
                                        <p:cTn id="7" dur="500"/>
                                        <p:tgtEl>
                                          <p:spTgt spid="85"/>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86"/>
                                        </p:tgtEl>
                                        <p:attrNameLst>
                                          <p:attrName>style.visibility</p:attrName>
                                        </p:attrNameLst>
                                      </p:cBhvr>
                                      <p:to>
                                        <p:strVal val="visible"/>
                                      </p:to>
                                    </p:set>
                                    <p:animEffect transition="in" filter="barn(inVertical)">
                                      <p:cBhvr>
                                        <p:cTn id="12" dur="500"/>
                                        <p:tgtEl>
                                          <p:spTgt spid="86"/>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barn(inVertical)">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 grpId="0"/>
      <p:bldP spid="86" grpId="0"/>
      <p:bldP spid="7"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10"/>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97192" y="152400"/>
            <a:ext cx="1069155"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矩形 26"/>
          <p:cNvSpPr/>
          <p:nvPr/>
        </p:nvSpPr>
        <p:spPr>
          <a:xfrm>
            <a:off x="2188580" y="349830"/>
            <a:ext cx="8077200" cy="523220"/>
          </a:xfrm>
          <a:prstGeom prst="rect">
            <a:avLst/>
          </a:prstGeom>
        </p:spPr>
        <p:txBody>
          <a:bodyPr wrap="square" anchor="ctr">
            <a:spAutoFit/>
          </a:bodyPr>
          <a:lstStyle/>
          <a:p>
            <a:pPr algn="ctr">
              <a:buNone/>
            </a:pPr>
            <a:r>
              <a:rPr lang="zh-CN" altLang="en-US" sz="2800" b="1" dirty="0">
                <a:latin typeface="微软雅黑" panose="020B0503020204020204" pitchFamily="34" charset="-122"/>
                <a:ea typeface="微软雅黑" panose="020B0503020204020204" pitchFamily="34" charset="-122"/>
              </a:rPr>
              <a:t>北京交通大学</a:t>
            </a:r>
            <a:r>
              <a:rPr lang="en-US" altLang="zh-CN" sz="2800" b="1" dirty="0">
                <a:latin typeface="微软雅黑" panose="020B0503020204020204" pitchFamily="34" charset="-122"/>
                <a:ea typeface="微软雅黑" panose="020B0503020204020204" pitchFamily="34" charset="-122"/>
              </a:rPr>
              <a:t>《</a:t>
            </a:r>
            <a:r>
              <a:rPr lang="zh-CN" altLang="en-US" sz="2800" b="1" dirty="0">
                <a:latin typeface="微软雅黑" panose="020B0503020204020204" pitchFamily="34" charset="-122"/>
                <a:ea typeface="微软雅黑" panose="020B0503020204020204" pitchFamily="34" charset="-122"/>
              </a:rPr>
              <a:t>深度学习</a:t>
            </a:r>
            <a:r>
              <a:rPr lang="en-US" altLang="zh-CN" sz="2800" b="1" dirty="0">
                <a:latin typeface="微软雅黑" panose="020B0503020204020204" pitchFamily="34" charset="-122"/>
                <a:ea typeface="微软雅黑" panose="020B0503020204020204" pitchFamily="34" charset="-122"/>
              </a:rPr>
              <a:t>》</a:t>
            </a:r>
            <a:r>
              <a:rPr lang="zh-CN" altLang="en-US" sz="2800" b="1" dirty="0">
                <a:latin typeface="微软雅黑" panose="020B0503020204020204" pitchFamily="34" charset="-122"/>
                <a:ea typeface="微软雅黑" panose="020B0503020204020204" pitchFamily="34" charset="-122"/>
              </a:rPr>
              <a:t>课程组成员</a:t>
            </a:r>
            <a:endParaRPr lang="zh-CN" altLang="en-US" sz="2800" b="1" dirty="0">
              <a:latin typeface="微软雅黑" panose="020B0503020204020204" pitchFamily="34" charset="-122"/>
              <a:ea typeface="微软雅黑" panose="020B0503020204020204" pitchFamily="34" charset="-122"/>
            </a:endParaRPr>
          </a:p>
        </p:txBody>
      </p:sp>
      <p:grpSp>
        <p:nvGrpSpPr>
          <p:cNvPr id="32" name="组合 31"/>
          <p:cNvGrpSpPr/>
          <p:nvPr/>
        </p:nvGrpSpPr>
        <p:grpSpPr>
          <a:xfrm>
            <a:off x="671334" y="1328540"/>
            <a:ext cx="11103982" cy="2361224"/>
            <a:chOff x="544010" y="1582924"/>
            <a:chExt cx="11103982" cy="2361224"/>
          </a:xfrm>
        </p:grpSpPr>
        <p:sp>
          <p:nvSpPr>
            <p:cNvPr id="28" name="矩形 27"/>
            <p:cNvSpPr/>
            <p:nvPr/>
          </p:nvSpPr>
          <p:spPr>
            <a:xfrm>
              <a:off x="544010" y="1582924"/>
              <a:ext cx="5393803" cy="2358000"/>
            </a:xfrm>
            <a:prstGeom prst="rect">
              <a:avLst/>
            </a:prstGeom>
          </p:spPr>
          <p:txBody>
            <a:bodyPr wrap="square">
              <a:spAutoFit/>
            </a:bodyPr>
            <a:lstStyle/>
            <a:p>
              <a:pPr marL="0" lvl="2" eaLnBrk="0" hangingPunct="0">
                <a:lnSpc>
                  <a:spcPct val="125000"/>
                </a:lnSpc>
                <a:spcBef>
                  <a:spcPts val="0"/>
                </a:spcBef>
                <a:spcAft>
                  <a:spcPts val="0"/>
                </a:spcAft>
                <a:buClr>
                  <a:srgbClr val="7030A0"/>
                </a:buClr>
                <a:buSzTx/>
                <a:buNone/>
              </a:pPr>
              <a:r>
                <a:rPr lang="zh-CN" altLang="en-US" sz="2400" b="1" kern="0" dirty="0">
                  <a:latin typeface="Times New Roman" panose="02020603050405020304" pitchFamily="18" charset="0"/>
                  <a:ea typeface="楷体" panose="02010609060101010101" pitchFamily="49" charset="-122"/>
                  <a:cs typeface="Times New Roman" panose="02020603050405020304" pitchFamily="18" charset="0"/>
                </a:rPr>
                <a:t>景丽萍</a:t>
              </a:r>
              <a:r>
                <a:rPr lang="zh-CN" altLang="en-US" sz="2400" kern="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kern="0" dirty="0">
                  <a:latin typeface="Times New Roman" panose="02020603050405020304" pitchFamily="18" charset="0"/>
                  <a:ea typeface="楷体" panose="02010609060101010101" pitchFamily="49" charset="-122"/>
                  <a:cs typeface="Times New Roman" panose="02020603050405020304" pitchFamily="18" charset="0"/>
                  <a:hlinkClick r:id="rId2"/>
                </a:rPr>
                <a:t>http://faculty.bjtu.edu.cn/8249/</a:t>
              </a:r>
              <a:endParaRPr lang="en-US" altLang="zh-CN" sz="2400" kern="0" dirty="0">
                <a:latin typeface="Times New Roman" panose="02020603050405020304" pitchFamily="18" charset="0"/>
                <a:ea typeface="楷体" panose="02010609060101010101" pitchFamily="49" charset="-122"/>
                <a:cs typeface="Times New Roman" panose="02020603050405020304" pitchFamily="18" charset="0"/>
              </a:endParaRPr>
            </a:p>
            <a:p>
              <a:pPr marL="0" lvl="2" eaLnBrk="0" hangingPunct="0">
                <a:lnSpc>
                  <a:spcPct val="125000"/>
                </a:lnSpc>
                <a:spcBef>
                  <a:spcPts val="0"/>
                </a:spcBef>
                <a:spcAft>
                  <a:spcPts val="0"/>
                </a:spcAft>
                <a:buClr>
                  <a:srgbClr val="7030A0"/>
                </a:buClr>
                <a:buSzTx/>
                <a:buNone/>
              </a:pPr>
              <a:r>
                <a:rPr lang="zh-CN" altLang="en-US" sz="2400" b="1" kern="0" dirty="0">
                  <a:latin typeface="Times New Roman" panose="02020603050405020304" pitchFamily="18" charset="0"/>
                  <a:ea typeface="楷体" panose="02010609060101010101" pitchFamily="49" charset="-122"/>
                  <a:cs typeface="Times New Roman" panose="02020603050405020304" pitchFamily="18" charset="0"/>
                </a:rPr>
                <a:t>桑基韬</a:t>
              </a:r>
              <a:r>
                <a:rPr lang="zh-CN" altLang="en-US" sz="2400" kern="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kern="0" dirty="0">
                  <a:latin typeface="Times New Roman" panose="02020603050405020304" pitchFamily="18" charset="0"/>
                  <a:ea typeface="楷体" panose="02010609060101010101" pitchFamily="49" charset="-122"/>
                  <a:cs typeface="Times New Roman" panose="02020603050405020304" pitchFamily="18" charset="0"/>
                  <a:hlinkClick r:id="rId3"/>
                </a:rPr>
                <a:t>http://faculty.bjtu.edu.cn/9129/</a:t>
              </a:r>
              <a:endParaRPr lang="en-US" altLang="zh-CN" sz="2400" kern="0" dirty="0">
                <a:latin typeface="Times New Roman" panose="02020603050405020304" pitchFamily="18" charset="0"/>
                <a:ea typeface="楷体" panose="02010609060101010101" pitchFamily="49" charset="-122"/>
                <a:cs typeface="Times New Roman" panose="02020603050405020304" pitchFamily="18" charset="0"/>
              </a:endParaRPr>
            </a:p>
            <a:p>
              <a:pPr marL="0" lvl="2" eaLnBrk="0" hangingPunct="0">
                <a:lnSpc>
                  <a:spcPct val="125000"/>
                </a:lnSpc>
                <a:spcBef>
                  <a:spcPts val="0"/>
                </a:spcBef>
                <a:spcAft>
                  <a:spcPts val="0"/>
                </a:spcAft>
                <a:buClr>
                  <a:srgbClr val="7030A0"/>
                </a:buClr>
                <a:buSzTx/>
                <a:buNone/>
              </a:pPr>
              <a:r>
                <a:rPr lang="zh-CN" altLang="en-US" sz="2400" b="1" kern="0" dirty="0">
                  <a:latin typeface="Times New Roman" panose="02020603050405020304" pitchFamily="18" charset="0"/>
                  <a:ea typeface="楷体" panose="02010609060101010101" pitchFamily="49" charset="-122"/>
                  <a:cs typeface="Times New Roman" panose="02020603050405020304" pitchFamily="18" charset="0"/>
                </a:rPr>
                <a:t>张淳杰</a:t>
              </a:r>
              <a:r>
                <a:rPr lang="zh-CN" altLang="en-US" sz="2400" kern="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kern="0" dirty="0">
                  <a:latin typeface="Times New Roman" panose="02020603050405020304" pitchFamily="18" charset="0"/>
                  <a:ea typeface="楷体" panose="02010609060101010101" pitchFamily="49" charset="-122"/>
                  <a:cs typeface="Times New Roman" panose="02020603050405020304" pitchFamily="18" charset="0"/>
                  <a:hlinkClick r:id="rId4"/>
                </a:rPr>
                <a:t>http://faculty.bjtu.edu.cn/9371/</a:t>
              </a:r>
              <a:endParaRPr lang="en-US" altLang="zh-CN" sz="2400" kern="0" dirty="0">
                <a:latin typeface="Times New Roman" panose="02020603050405020304" pitchFamily="18" charset="0"/>
                <a:ea typeface="楷体" panose="02010609060101010101" pitchFamily="49" charset="-122"/>
                <a:cs typeface="Times New Roman" panose="02020603050405020304" pitchFamily="18" charset="0"/>
              </a:endParaRPr>
            </a:p>
            <a:p>
              <a:pPr marL="0" lvl="2" eaLnBrk="0" hangingPunct="0">
                <a:lnSpc>
                  <a:spcPct val="125000"/>
                </a:lnSpc>
                <a:spcBef>
                  <a:spcPts val="0"/>
                </a:spcBef>
                <a:spcAft>
                  <a:spcPts val="0"/>
                </a:spcAft>
                <a:buClr>
                  <a:srgbClr val="7030A0"/>
                </a:buClr>
                <a:buSzTx/>
                <a:buNone/>
              </a:pPr>
              <a:r>
                <a:rPr lang="zh-CN" altLang="en-US" sz="2400" b="1" kern="0" dirty="0">
                  <a:latin typeface="Times New Roman" panose="02020603050405020304" pitchFamily="18" charset="0"/>
                  <a:ea typeface="楷体" panose="02010609060101010101" pitchFamily="49" charset="-122"/>
                  <a:cs typeface="Times New Roman" panose="02020603050405020304" pitchFamily="18" charset="0"/>
                </a:rPr>
                <a:t>万怀宇</a:t>
              </a:r>
              <a:r>
                <a:rPr lang="zh-CN" altLang="en-US" sz="2400" kern="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kern="0" dirty="0">
                  <a:latin typeface="Times New Roman" panose="02020603050405020304" pitchFamily="18" charset="0"/>
                  <a:ea typeface="楷体" panose="02010609060101010101" pitchFamily="49" charset="-122"/>
                  <a:cs typeface="Times New Roman" panose="02020603050405020304" pitchFamily="18" charset="0"/>
                  <a:hlinkClick r:id="rId5"/>
                </a:rPr>
                <a:t>http://faculty.bjtu.edu.cn/8793/</a:t>
              </a:r>
              <a:endParaRPr lang="en-US" altLang="zh-CN" sz="2400" kern="0" dirty="0">
                <a:latin typeface="Times New Roman" panose="02020603050405020304" pitchFamily="18" charset="0"/>
                <a:ea typeface="楷体" panose="02010609060101010101" pitchFamily="49" charset="-122"/>
                <a:cs typeface="Times New Roman" panose="02020603050405020304" pitchFamily="18" charset="0"/>
              </a:endParaRPr>
            </a:p>
            <a:p>
              <a:pPr marL="0" lvl="2" eaLnBrk="0" hangingPunct="0">
                <a:lnSpc>
                  <a:spcPct val="125000"/>
                </a:lnSpc>
                <a:spcBef>
                  <a:spcPts val="0"/>
                </a:spcBef>
                <a:spcAft>
                  <a:spcPts val="0"/>
                </a:spcAft>
                <a:buClr>
                  <a:srgbClr val="7030A0"/>
                </a:buClr>
                <a:buSzTx/>
                <a:buNone/>
              </a:pPr>
              <a:r>
                <a:rPr lang="zh-CN" altLang="en-US" sz="2400" b="1" kern="0" dirty="0">
                  <a:latin typeface="Times New Roman" panose="02020603050405020304" pitchFamily="18" charset="0"/>
                  <a:ea typeface="楷体" panose="02010609060101010101" pitchFamily="49" charset="-122"/>
                  <a:cs typeface="Times New Roman" panose="02020603050405020304" pitchFamily="18" charset="0"/>
                </a:rPr>
                <a:t>滕    竹</a:t>
              </a:r>
              <a:r>
                <a:rPr lang="zh-CN" altLang="en-US" sz="2400" kern="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kern="0" dirty="0">
                  <a:latin typeface="Times New Roman" panose="02020603050405020304" pitchFamily="18" charset="0"/>
                  <a:ea typeface="楷体" panose="02010609060101010101" pitchFamily="49" charset="-122"/>
                  <a:cs typeface="Times New Roman" panose="02020603050405020304" pitchFamily="18" charset="0"/>
                  <a:hlinkClick r:id="rId6"/>
                </a:rPr>
                <a:t>http://faculty.bjtu.edu.cn/8902/</a:t>
              </a:r>
              <a:endParaRPr lang="en-US" altLang="zh-CN" sz="2400" kern="0"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31" name="矩形 30"/>
            <p:cNvSpPr/>
            <p:nvPr/>
          </p:nvSpPr>
          <p:spPr>
            <a:xfrm>
              <a:off x="6254189" y="1582924"/>
              <a:ext cx="5393803" cy="2361224"/>
            </a:xfrm>
            <a:prstGeom prst="rect">
              <a:avLst/>
            </a:prstGeom>
          </p:spPr>
          <p:txBody>
            <a:bodyPr wrap="square">
              <a:spAutoFit/>
            </a:bodyPr>
            <a:lstStyle/>
            <a:p>
              <a:pPr marL="0" lvl="2" eaLnBrk="0" hangingPunct="0">
                <a:lnSpc>
                  <a:spcPct val="125000"/>
                </a:lnSpc>
                <a:spcBef>
                  <a:spcPts val="0"/>
                </a:spcBef>
                <a:spcAft>
                  <a:spcPts val="0"/>
                </a:spcAft>
                <a:buClr>
                  <a:srgbClr val="7030A0"/>
                </a:buClr>
                <a:buSzTx/>
                <a:buNone/>
              </a:pPr>
              <a:r>
                <a:rPr lang="zh-CN" altLang="en-US" sz="2400" b="1" kern="0" dirty="0">
                  <a:latin typeface="Times New Roman" panose="02020603050405020304" pitchFamily="18" charset="0"/>
                  <a:ea typeface="楷体" panose="02010609060101010101" pitchFamily="49" charset="-122"/>
                  <a:cs typeface="Times New Roman" panose="02020603050405020304" pitchFamily="18" charset="0"/>
                </a:rPr>
                <a:t>原继东</a:t>
              </a:r>
              <a:r>
                <a:rPr lang="zh-CN" altLang="en-US" sz="2400" kern="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kern="0" dirty="0">
                  <a:solidFill>
                    <a:srgbClr val="333333"/>
                  </a:solidFill>
                  <a:latin typeface="Times New Roman" panose="02020603050405020304" pitchFamily="18" charset="0"/>
                  <a:ea typeface="楷体" panose="02010609060101010101" pitchFamily="49" charset="-122"/>
                  <a:cs typeface="Times New Roman" panose="02020603050405020304" pitchFamily="18" charset="0"/>
                  <a:hlinkClick r:id="rId7"/>
                </a:rPr>
                <a:t>http://faculty.bjtu.edu.cn/9076/</a:t>
              </a:r>
              <a:endParaRPr lang="en-US" altLang="zh-CN" sz="2400" kern="0" dirty="0">
                <a:solidFill>
                  <a:srgbClr val="333333"/>
                </a:solidFill>
                <a:latin typeface="Times New Roman" panose="02020603050405020304" pitchFamily="18" charset="0"/>
                <a:ea typeface="楷体" panose="02010609060101010101" pitchFamily="49" charset="-122"/>
                <a:cs typeface="Times New Roman" panose="02020603050405020304" pitchFamily="18" charset="0"/>
              </a:endParaRPr>
            </a:p>
            <a:p>
              <a:pPr marL="0" lvl="2" eaLnBrk="0" hangingPunct="0">
                <a:lnSpc>
                  <a:spcPct val="125000"/>
                </a:lnSpc>
                <a:buClr>
                  <a:srgbClr val="7030A0"/>
                </a:buClr>
              </a:pPr>
              <a:r>
                <a:rPr lang="zh-CN" altLang="en-US" sz="2400" b="1" kern="0" dirty="0">
                  <a:latin typeface="Times New Roman" panose="02020603050405020304" pitchFamily="18" charset="0"/>
                  <a:ea typeface="楷体" panose="02010609060101010101" pitchFamily="49" charset="-122"/>
                  <a:cs typeface="Times New Roman" panose="02020603050405020304" pitchFamily="18" charset="0"/>
                </a:rPr>
                <a:t>丛润民：</a:t>
              </a:r>
              <a:r>
                <a:rPr lang="en-US" altLang="zh-CN" sz="2400" kern="0" dirty="0">
                  <a:solidFill>
                    <a:srgbClr val="333333"/>
                  </a:solidFill>
                  <a:latin typeface="Times New Roman" panose="02020603050405020304" pitchFamily="18" charset="0"/>
                  <a:ea typeface="楷体" panose="02010609060101010101" pitchFamily="49" charset="-122"/>
                  <a:cs typeface="Times New Roman" panose="02020603050405020304" pitchFamily="18" charset="0"/>
                  <a:hlinkClick r:id="rId8"/>
                </a:rPr>
                <a:t>http://faculty.bjtu.edu.cn/9374/</a:t>
              </a:r>
              <a:endParaRPr lang="en-US" altLang="zh-CN" sz="2400" kern="0" dirty="0">
                <a:solidFill>
                  <a:srgbClr val="333333"/>
                </a:solidFill>
                <a:latin typeface="Times New Roman" panose="02020603050405020304" pitchFamily="18" charset="0"/>
                <a:ea typeface="楷体" panose="02010609060101010101" pitchFamily="49" charset="-122"/>
                <a:cs typeface="Times New Roman" panose="02020603050405020304" pitchFamily="18" charset="0"/>
              </a:endParaRPr>
            </a:p>
            <a:p>
              <a:pPr marL="0" lvl="2" eaLnBrk="0" hangingPunct="0">
                <a:lnSpc>
                  <a:spcPct val="125000"/>
                </a:lnSpc>
                <a:buClr>
                  <a:srgbClr val="7030A0"/>
                </a:buClr>
              </a:pPr>
              <a:r>
                <a:rPr lang="zh-CN" altLang="en-US" sz="2400" b="1" kern="0" dirty="0">
                  <a:latin typeface="Times New Roman" panose="02020603050405020304" pitchFamily="18" charset="0"/>
                  <a:ea typeface="楷体" panose="02010609060101010101" pitchFamily="49" charset="-122"/>
                  <a:cs typeface="Times New Roman" panose="02020603050405020304" pitchFamily="18" charset="0"/>
                </a:rPr>
                <a:t>夏佳楠：</a:t>
              </a:r>
              <a:r>
                <a:rPr lang="en-US" altLang="zh-CN" sz="2400" kern="0" dirty="0">
                  <a:solidFill>
                    <a:srgbClr val="333333"/>
                  </a:solidFill>
                  <a:latin typeface="Times New Roman" panose="02020603050405020304" pitchFamily="18" charset="0"/>
                  <a:ea typeface="楷体" panose="02010609060101010101" pitchFamily="49" charset="-122"/>
                  <a:cs typeface="Times New Roman" panose="02020603050405020304" pitchFamily="18" charset="0"/>
                  <a:hlinkClick r:id="rId9"/>
                </a:rPr>
                <a:t>http://faculty.bjtu.edu.cn/9430/</a:t>
              </a:r>
              <a:endParaRPr lang="en-US" altLang="zh-CN" sz="2400" kern="0" dirty="0">
                <a:solidFill>
                  <a:srgbClr val="333333"/>
                </a:solidFill>
                <a:latin typeface="Times New Roman" panose="02020603050405020304" pitchFamily="18" charset="0"/>
                <a:ea typeface="楷体" panose="02010609060101010101" pitchFamily="49" charset="-122"/>
                <a:cs typeface="Times New Roman" panose="02020603050405020304" pitchFamily="18" charset="0"/>
              </a:endParaRPr>
            </a:p>
            <a:p>
              <a:pPr marL="0" lvl="2" eaLnBrk="0" hangingPunct="0">
                <a:lnSpc>
                  <a:spcPct val="125000"/>
                </a:lnSpc>
                <a:buClr>
                  <a:srgbClr val="7030A0"/>
                </a:buClr>
              </a:pPr>
              <a:r>
                <a:rPr lang="zh-CN" altLang="en-US" sz="2400" b="1" kern="0" dirty="0">
                  <a:latin typeface="Times New Roman" panose="02020603050405020304" pitchFamily="18" charset="0"/>
                  <a:ea typeface="楷体" panose="02010609060101010101" pitchFamily="49" charset="-122"/>
                  <a:cs typeface="Times New Roman" panose="02020603050405020304" pitchFamily="18" charset="0"/>
                </a:rPr>
                <a:t>许万茹：</a:t>
              </a:r>
              <a:r>
                <a:rPr lang="en-US" altLang="zh-CN" sz="2400" kern="0" dirty="0">
                  <a:solidFill>
                    <a:srgbClr val="333333"/>
                  </a:solidFill>
                  <a:latin typeface="Times New Roman" panose="02020603050405020304" pitchFamily="18" charset="0"/>
                  <a:ea typeface="楷体" panose="02010609060101010101" pitchFamily="49" charset="-122"/>
                  <a:cs typeface="Times New Roman" panose="02020603050405020304" pitchFamily="18" charset="0"/>
                  <a:hlinkClick r:id="rId9"/>
                </a:rPr>
                <a:t>http://faculty.bjtu.edu.cn/9522/</a:t>
              </a:r>
              <a:endParaRPr lang="en-US" altLang="zh-CN" sz="2400" kern="0" dirty="0">
                <a:latin typeface="Times New Roman" panose="02020603050405020304" pitchFamily="18" charset="0"/>
                <a:ea typeface="楷体" panose="02010609060101010101" pitchFamily="49" charset="-122"/>
                <a:cs typeface="Times New Roman" panose="02020603050405020304" pitchFamily="18" charset="0"/>
              </a:endParaRPr>
            </a:p>
            <a:p>
              <a:pPr marL="0" lvl="2" eaLnBrk="0" hangingPunct="0">
                <a:lnSpc>
                  <a:spcPct val="125000"/>
                </a:lnSpc>
                <a:spcBef>
                  <a:spcPts val="0"/>
                </a:spcBef>
                <a:spcAft>
                  <a:spcPts val="0"/>
                </a:spcAft>
                <a:buClr>
                  <a:srgbClr val="7030A0"/>
                </a:buClr>
                <a:buSzTx/>
                <a:buNone/>
              </a:pPr>
              <a:r>
                <a:rPr lang="zh-CN" altLang="en-US" sz="2400" b="1" kern="0" dirty="0">
                  <a:latin typeface="Times New Roman" panose="02020603050405020304" pitchFamily="18" charset="0"/>
                  <a:ea typeface="楷体" panose="02010609060101010101" pitchFamily="49" charset="-122"/>
                  <a:cs typeface="Times New Roman" panose="02020603050405020304" pitchFamily="18" charset="0"/>
                </a:rPr>
                <a:t>杨    扩</a:t>
              </a:r>
              <a:endParaRPr lang="zh-CN" altLang="en-US" sz="2000" dirty="0"/>
            </a:p>
          </p:txBody>
        </p:sp>
      </p:grpSp>
      <p:pic>
        <p:nvPicPr>
          <p:cNvPr id="5122" name="Picture 2" descr="https://timgsa.baidu.com/timg?image&amp;quality=80&amp;size=b9999_10000&amp;sec=1589392467066&amp;di=858448bcac33b053afe05c80d7f9cab3&amp;imgtype=0&amp;src=http%3A%2F%2F5b0988e595225.cdn.sohucs.com%2Fimages%2F20180612%2F550cbc8547804dfb9c7d80fb69cee600.jpeg"/>
          <p:cNvPicPr>
            <a:picLocks noChangeAspect="1" noChangeArrowheads="1"/>
          </p:cNvPicPr>
          <p:nvPr/>
        </p:nvPicPr>
        <p:blipFill rotWithShape="1">
          <a:blip r:embed="rId10">
            <a:extLst>
              <a:ext uri="{28A0092B-C50C-407E-A947-70E740481C1C}">
                <a14:useLocalDpi xmlns:a14="http://schemas.microsoft.com/office/drawing/2010/main" val="0"/>
              </a:ext>
            </a:extLst>
          </a:blip>
          <a:srcRect t="22272" b="4546"/>
          <a:stretch>
            <a:fillRect/>
          </a:stretch>
        </p:blipFill>
        <p:spPr bwMode="auto">
          <a:xfrm>
            <a:off x="0" y="3875809"/>
            <a:ext cx="12192000" cy="2982191"/>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777846" y="118538"/>
            <a:ext cx="11157480" cy="523220"/>
          </a:xfrm>
          <a:prstGeom prst="rect">
            <a:avLst/>
          </a:prstGeom>
          <a:noFill/>
        </p:spPr>
        <p:txBody>
          <a:bodyPr wrap="square" rtlCol="0">
            <a:spAutoFit/>
          </a:bodyPr>
          <a:lstStyle/>
          <a:p>
            <a:r>
              <a:rPr lang="zh-CN" altLang="en-US" sz="2800" b="1" dirty="0">
                <a:solidFill>
                  <a:srgbClr val="000000"/>
                </a:solidFill>
                <a:latin typeface="微软雅黑" panose="020B0503020204020204" pitchFamily="34" charset="-122"/>
                <a:ea typeface="微软雅黑" panose="020B0503020204020204" pitchFamily="34" charset="-122"/>
              </a:rPr>
              <a:t>网络优化的改善方法</a:t>
            </a:r>
            <a:endParaRPr lang="zh-CN" altLang="en-US" sz="2800" b="1" dirty="0">
              <a:solidFill>
                <a:srgbClr val="000000"/>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308147" y="1371599"/>
            <a:ext cx="8664935" cy="5486401"/>
          </a:xfrm>
          <a:prstGeom prst="rect">
            <a:avLst/>
          </a:prstGeom>
          <a:noFill/>
        </p:spPr>
        <p:txBody>
          <a:bodyPr wrap="square" rtlCol="0">
            <a:noAutofit/>
          </a:bodyPr>
          <a:lstStyle/>
          <a:p>
            <a:pPr marL="457200" indent="-457200">
              <a:lnSpc>
                <a:spcPct val="150000"/>
              </a:lnSpc>
              <a:buFont typeface="Wingdings" panose="05000000000000000000" pitchFamily="2" charset="2"/>
              <a:buChar char="Ø"/>
            </a:pPr>
            <a:r>
              <a:rPr lang="zh-CN" altLang="en-US" sz="3200" dirty="0">
                <a:solidFill>
                  <a:srgbClr val="0000FF"/>
                </a:solidFill>
                <a:latin typeface="微软雅黑" panose="020B0503020204020204" pitchFamily="34" charset="-122"/>
                <a:ea typeface="微软雅黑" panose="020B0503020204020204" pitchFamily="34" charset="-122"/>
              </a:rPr>
              <a:t>网络结构多样性：</a:t>
            </a:r>
            <a:endParaRPr lang="en-US" altLang="zh-CN" sz="3200" dirty="0">
              <a:solidFill>
                <a:srgbClr val="0000FF"/>
              </a:solidFill>
              <a:latin typeface="微软雅黑" panose="020B0503020204020204" pitchFamily="34" charset="-122"/>
              <a:ea typeface="微软雅黑" panose="020B0503020204020204" pitchFamily="34" charset="-122"/>
            </a:endParaRPr>
          </a:p>
          <a:p>
            <a:r>
              <a:rPr lang="zh-CN" altLang="en-US" sz="2800" dirty="0">
                <a:solidFill>
                  <a:srgbClr val="000000"/>
                </a:solidFill>
                <a:latin typeface="微软雅黑" panose="020B0503020204020204" pitchFamily="34" charset="-122"/>
                <a:ea typeface="微软雅黑" panose="020B0503020204020204" pitchFamily="34" charset="-122"/>
              </a:rPr>
              <a:t>寻找高效的、稳定的优化方法</a:t>
            </a:r>
            <a:endParaRPr lang="en-US" altLang="zh-CN" sz="2800" dirty="0">
              <a:solidFill>
                <a:srgbClr val="000000"/>
              </a:solidFill>
              <a:latin typeface="微软雅黑" panose="020B0503020204020204" pitchFamily="34" charset="-122"/>
              <a:ea typeface="微软雅黑" panose="020B0503020204020204" pitchFamily="34" charset="-122"/>
            </a:endParaRPr>
          </a:p>
          <a:p>
            <a:endParaRPr lang="en-US" altLang="zh-CN" sz="2800" dirty="0">
              <a:solidFill>
                <a:srgbClr val="000000"/>
              </a:solidFill>
              <a:latin typeface="微软雅黑" panose="020B0503020204020204" pitchFamily="34" charset="-122"/>
              <a:ea typeface="微软雅黑" panose="020B0503020204020204" pitchFamily="34" charset="-122"/>
            </a:endParaRPr>
          </a:p>
          <a:p>
            <a:endParaRPr lang="en-US" altLang="zh-CN" sz="2800" dirty="0">
              <a:solidFill>
                <a:srgbClr val="000000"/>
              </a:solidFill>
              <a:latin typeface="微软雅黑" panose="020B0503020204020204" pitchFamily="34" charset="-122"/>
              <a:ea typeface="微软雅黑" panose="020B0503020204020204" pitchFamily="34" charset="-122"/>
            </a:endParaRPr>
          </a:p>
          <a:p>
            <a:r>
              <a:rPr lang="zh-CN" altLang="en-US" sz="2800" dirty="0">
                <a:solidFill>
                  <a:srgbClr val="000000"/>
                </a:solidFill>
                <a:latin typeface="微软雅黑" panose="020B0503020204020204" pitchFamily="34" charset="-122"/>
                <a:ea typeface="微软雅黑" panose="020B0503020204020204" pitchFamily="34" charset="-122"/>
              </a:rPr>
              <a:t>超参数一般也比较多</a:t>
            </a:r>
            <a:endParaRPr lang="en-US" altLang="zh-CN" sz="2800" dirty="0">
              <a:solidFill>
                <a:srgbClr val="000000"/>
              </a:solidFill>
              <a:latin typeface="微软雅黑" panose="020B0503020204020204" pitchFamily="34" charset="-122"/>
              <a:ea typeface="微软雅黑" panose="020B0503020204020204" pitchFamily="34" charset="-122"/>
            </a:endParaRPr>
          </a:p>
          <a:p>
            <a:pPr>
              <a:lnSpc>
                <a:spcPct val="150000"/>
              </a:lnSpc>
            </a:pPr>
            <a:endParaRPr lang="zh-CN" altLang="en-US" sz="2800" dirty="0">
              <a:solidFill>
                <a:srgbClr val="000000"/>
              </a:solidFill>
              <a:latin typeface="微软雅黑" panose="020B0503020204020204" pitchFamily="34" charset="-122"/>
              <a:ea typeface="微软雅黑" panose="020B0503020204020204" pitchFamily="34" charset="-122"/>
            </a:endParaRPr>
          </a:p>
          <a:p>
            <a:pPr>
              <a:lnSpc>
                <a:spcPct val="150000"/>
              </a:lnSpc>
            </a:pPr>
            <a:endParaRPr lang="zh-CN" altLang="en-US" sz="3200" dirty="0">
              <a:solidFill>
                <a:srgbClr val="000000"/>
              </a:solidFill>
              <a:latin typeface="微软雅黑" panose="020B0503020204020204" pitchFamily="34" charset="-122"/>
              <a:ea typeface="微软雅黑" panose="020B0503020204020204" pitchFamily="34" charset="-122"/>
            </a:endParaRPr>
          </a:p>
          <a:p>
            <a:pPr>
              <a:lnSpc>
                <a:spcPct val="150000"/>
              </a:lnSpc>
            </a:pPr>
            <a:endParaRPr lang="en-US" altLang="zh-CN" sz="3200" dirty="0">
              <a:solidFill>
                <a:srgbClr val="000000"/>
              </a:solidFill>
              <a:latin typeface="微软雅黑" panose="020B0503020204020204" pitchFamily="34" charset="-122"/>
              <a:ea typeface="微软雅黑" panose="020B0503020204020204" pitchFamily="34" charset="-122"/>
            </a:endParaRPr>
          </a:p>
        </p:txBody>
      </p:sp>
      <p:sp>
        <p:nvSpPr>
          <p:cNvPr id="2" name="矩形 1"/>
          <p:cNvSpPr/>
          <p:nvPr/>
        </p:nvSpPr>
        <p:spPr>
          <a:xfrm>
            <a:off x="308147" y="4512320"/>
            <a:ext cx="6096000" cy="1401217"/>
          </a:xfrm>
          <a:prstGeom prst="rect">
            <a:avLst/>
          </a:prstGeom>
        </p:spPr>
        <p:txBody>
          <a:bodyPr>
            <a:spAutoFit/>
          </a:bodyPr>
          <a:lstStyle/>
          <a:p>
            <a:pPr marL="457200" indent="-457200">
              <a:lnSpc>
                <a:spcPct val="150000"/>
              </a:lnSpc>
              <a:buFont typeface="Wingdings" panose="05000000000000000000" pitchFamily="2" charset="2"/>
              <a:buChar char="Ø"/>
            </a:pPr>
            <a:r>
              <a:rPr lang="zh-CN" altLang="en-US" sz="3200" dirty="0">
                <a:solidFill>
                  <a:srgbClr val="0000FF"/>
                </a:solidFill>
                <a:latin typeface="微软雅黑" panose="020B0503020204020204" pitchFamily="34" charset="-122"/>
                <a:ea typeface="微软雅黑" panose="020B0503020204020204" pitchFamily="34" charset="-122"/>
              </a:rPr>
              <a:t>非凸优化问题：</a:t>
            </a:r>
            <a:endParaRPr lang="en-US" altLang="zh-CN" sz="3200" dirty="0">
              <a:solidFill>
                <a:srgbClr val="0000FF"/>
              </a:solidFill>
              <a:latin typeface="微软雅黑" panose="020B0503020204020204" pitchFamily="34" charset="-122"/>
              <a:ea typeface="微软雅黑" panose="020B0503020204020204" pitchFamily="34" charset="-122"/>
            </a:endParaRPr>
          </a:p>
          <a:p>
            <a:pPr>
              <a:lnSpc>
                <a:spcPct val="150000"/>
              </a:lnSpc>
            </a:pPr>
            <a:r>
              <a:rPr lang="zh-CN" altLang="en-US" sz="2800" dirty="0">
                <a:solidFill>
                  <a:srgbClr val="000000"/>
                </a:solidFill>
                <a:latin typeface="微软雅黑" panose="020B0503020204020204" pitchFamily="34" charset="-122"/>
                <a:ea typeface="微软雅黑" panose="020B0503020204020204" pitchFamily="34" charset="-122"/>
              </a:rPr>
              <a:t>逃离局部最优</a:t>
            </a:r>
            <a:endParaRPr lang="en-US" altLang="zh-CN" sz="2800" dirty="0">
              <a:solidFill>
                <a:srgbClr val="000000"/>
              </a:solidFill>
              <a:latin typeface="微软雅黑" panose="020B0503020204020204" pitchFamily="34" charset="-122"/>
              <a:ea typeface="微软雅黑" panose="020B0503020204020204" pitchFamily="34" charset="-122"/>
            </a:endParaRPr>
          </a:p>
        </p:txBody>
      </p:sp>
      <p:grpSp>
        <p:nvGrpSpPr>
          <p:cNvPr id="9" name="组合 8"/>
          <p:cNvGrpSpPr/>
          <p:nvPr/>
        </p:nvGrpSpPr>
        <p:grpSpPr>
          <a:xfrm>
            <a:off x="5229080" y="1371599"/>
            <a:ext cx="5867402" cy="2246769"/>
            <a:chOff x="5238984" y="1014353"/>
            <a:chExt cx="5867402" cy="2246769"/>
          </a:xfrm>
        </p:grpSpPr>
        <p:sp>
          <p:nvSpPr>
            <p:cNvPr id="7" name="文本框 6"/>
            <p:cNvSpPr txBox="1"/>
            <p:nvPr/>
          </p:nvSpPr>
          <p:spPr>
            <a:xfrm>
              <a:off x="6000986" y="1014353"/>
              <a:ext cx="5105400" cy="2246769"/>
            </a:xfrm>
            <a:prstGeom prst="rect">
              <a:avLst/>
            </a:prstGeom>
            <a:noFill/>
            <a:ln w="38100">
              <a:noFill/>
            </a:ln>
          </p:spPr>
          <p:txBody>
            <a:bodyPr wrap="square" rtlCol="0">
              <a:spAutoFit/>
            </a:bodyPr>
            <a:lstStyle/>
            <a:p>
              <a:r>
                <a:rPr lang="en-US" altLang="zh-CN" sz="2800" dirty="0">
                  <a:solidFill>
                    <a:srgbClr val="FF0000"/>
                  </a:solidFill>
                  <a:latin typeface="微软雅黑" panose="020B0503020204020204" pitchFamily="34" charset="-122"/>
                  <a:ea typeface="微软雅黑" panose="020B0503020204020204" pitchFamily="34" charset="-122"/>
                </a:rPr>
                <a:t>5.2 </a:t>
              </a:r>
              <a:r>
                <a:rPr lang="zh-CN" altLang="en-US" sz="2800" dirty="0">
                  <a:solidFill>
                    <a:srgbClr val="FF0000"/>
                  </a:solidFill>
                  <a:latin typeface="微软雅黑" panose="020B0503020204020204" pitchFamily="34" charset="-122"/>
                  <a:ea typeface="微软雅黑" panose="020B0503020204020204" pitchFamily="34" charset="-122"/>
                </a:rPr>
                <a:t>小批量梯度下降</a:t>
              </a:r>
              <a:endParaRPr lang="en-US" altLang="zh-CN" sz="2800" dirty="0">
                <a:solidFill>
                  <a:srgbClr val="FF0000"/>
                </a:solidFill>
                <a:latin typeface="微软雅黑" panose="020B0503020204020204" pitchFamily="34" charset="-122"/>
                <a:ea typeface="微软雅黑" panose="020B0503020204020204" pitchFamily="34" charset="-122"/>
              </a:endParaRPr>
            </a:p>
            <a:p>
              <a:r>
                <a:rPr lang="en-US" altLang="zh-CN" sz="2800" dirty="0">
                  <a:solidFill>
                    <a:srgbClr val="FF0000"/>
                  </a:solidFill>
                  <a:latin typeface="微软雅黑" panose="020B0503020204020204" pitchFamily="34" charset="-122"/>
                  <a:ea typeface="微软雅黑" panose="020B0503020204020204" pitchFamily="34" charset="-122"/>
                </a:rPr>
                <a:t>5.3 </a:t>
              </a:r>
              <a:r>
                <a:rPr lang="zh-CN" altLang="en-US" sz="2800" dirty="0">
                  <a:solidFill>
                    <a:srgbClr val="FF0000"/>
                  </a:solidFill>
                  <a:latin typeface="微软雅黑" panose="020B0503020204020204" pitchFamily="34" charset="-122"/>
                  <a:ea typeface="微软雅黑" panose="020B0503020204020204" pitchFamily="34" charset="-122"/>
                </a:rPr>
                <a:t>自适应学习率、梯度优化</a:t>
              </a:r>
              <a:endParaRPr lang="en-US" altLang="zh-CN" sz="2800" dirty="0">
                <a:solidFill>
                  <a:srgbClr val="FF0000"/>
                </a:solidFill>
                <a:latin typeface="微软雅黑" panose="020B0503020204020204" pitchFamily="34" charset="-122"/>
                <a:ea typeface="微软雅黑" panose="020B0503020204020204" pitchFamily="34" charset="-122"/>
              </a:endParaRPr>
            </a:p>
            <a:p>
              <a:r>
                <a:rPr lang="en-US" altLang="zh-CN" sz="2800" dirty="0">
                  <a:solidFill>
                    <a:srgbClr val="FF0000"/>
                  </a:solidFill>
                  <a:latin typeface="微软雅黑" panose="020B0503020204020204" pitchFamily="34" charset="-122"/>
                  <a:ea typeface="微软雅黑" panose="020B0503020204020204" pitchFamily="34" charset="-122"/>
                </a:rPr>
                <a:t>5.4 </a:t>
              </a:r>
              <a:r>
                <a:rPr lang="zh-CN" altLang="en-US" sz="2800" dirty="0">
                  <a:solidFill>
                    <a:srgbClr val="FF0000"/>
                  </a:solidFill>
                  <a:latin typeface="微软雅黑" panose="020B0503020204020204" pitchFamily="34" charset="-122"/>
                  <a:ea typeface="微软雅黑" panose="020B0503020204020204" pitchFamily="34" charset="-122"/>
                </a:rPr>
                <a:t>参数初始化、数据预处理</a:t>
              </a:r>
              <a:endParaRPr lang="en-US" altLang="zh-CN" sz="2800" dirty="0">
                <a:solidFill>
                  <a:srgbClr val="FF0000"/>
                </a:solidFill>
                <a:latin typeface="微软雅黑" panose="020B0503020204020204" pitchFamily="34" charset="-122"/>
                <a:ea typeface="微软雅黑" panose="020B0503020204020204" pitchFamily="34" charset="-122"/>
              </a:endParaRPr>
            </a:p>
            <a:p>
              <a:r>
                <a:rPr lang="en-US" altLang="zh-CN" sz="2800" dirty="0">
                  <a:solidFill>
                    <a:srgbClr val="FF0000"/>
                  </a:solidFill>
                  <a:latin typeface="微软雅黑" panose="020B0503020204020204" pitchFamily="34" charset="-122"/>
                  <a:ea typeface="微软雅黑" panose="020B0503020204020204" pitchFamily="34" charset="-122"/>
                </a:rPr>
                <a:t>5.5 </a:t>
              </a:r>
              <a:r>
                <a:rPr lang="zh-CN" altLang="en-US" sz="2800" dirty="0">
                  <a:solidFill>
                    <a:srgbClr val="FF0000"/>
                  </a:solidFill>
                  <a:latin typeface="微软雅黑" panose="020B0503020204020204" pitchFamily="34" charset="-122"/>
                  <a:ea typeface="微软雅黑" panose="020B0503020204020204" pitchFamily="34" charset="-122"/>
                </a:rPr>
                <a:t>逐层归一化</a:t>
              </a:r>
              <a:endParaRPr lang="en-US" altLang="zh-CN" sz="2800" dirty="0">
                <a:solidFill>
                  <a:srgbClr val="FF0000"/>
                </a:solidFill>
                <a:latin typeface="微软雅黑" panose="020B0503020204020204" pitchFamily="34" charset="-122"/>
                <a:ea typeface="微软雅黑" panose="020B0503020204020204" pitchFamily="34" charset="-122"/>
              </a:endParaRPr>
            </a:p>
            <a:p>
              <a:endParaRPr lang="zh-CN" altLang="en-US" sz="2800" dirty="0">
                <a:solidFill>
                  <a:srgbClr val="000000"/>
                </a:solidFill>
                <a:latin typeface="微软雅黑" panose="020B0503020204020204" pitchFamily="34" charset="-122"/>
                <a:ea typeface="微软雅黑" panose="020B0503020204020204" pitchFamily="34" charset="-122"/>
              </a:endParaRPr>
            </a:p>
          </p:txBody>
        </p:sp>
        <p:sp>
          <p:nvSpPr>
            <p:cNvPr id="8" name="左大括号 7"/>
            <p:cNvSpPr/>
            <p:nvPr/>
          </p:nvSpPr>
          <p:spPr>
            <a:xfrm>
              <a:off x="5238984" y="1265335"/>
              <a:ext cx="762002" cy="1402924"/>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grpSp>
        <p:nvGrpSpPr>
          <p:cNvPr id="17" name="组合 16"/>
          <p:cNvGrpSpPr/>
          <p:nvPr/>
        </p:nvGrpSpPr>
        <p:grpSpPr>
          <a:xfrm>
            <a:off x="3822700" y="3392296"/>
            <a:ext cx="7273782" cy="954107"/>
            <a:chOff x="2683027" y="2633126"/>
            <a:chExt cx="7273782" cy="954107"/>
          </a:xfrm>
        </p:grpSpPr>
        <p:sp>
          <p:nvSpPr>
            <p:cNvPr id="10" name="文本框 9"/>
            <p:cNvSpPr txBox="1"/>
            <p:nvPr/>
          </p:nvSpPr>
          <p:spPr>
            <a:xfrm>
              <a:off x="4851409" y="2633126"/>
              <a:ext cx="5105400" cy="954107"/>
            </a:xfrm>
            <a:prstGeom prst="rect">
              <a:avLst/>
            </a:prstGeom>
            <a:noFill/>
            <a:ln w="38100">
              <a:noFill/>
            </a:ln>
          </p:spPr>
          <p:txBody>
            <a:bodyPr wrap="square" rtlCol="0">
              <a:spAutoFit/>
            </a:bodyPr>
            <a:lstStyle/>
            <a:p>
              <a:r>
                <a:rPr lang="en-US" altLang="zh-CN" sz="2800" dirty="0">
                  <a:solidFill>
                    <a:srgbClr val="FF0000"/>
                  </a:solidFill>
                  <a:latin typeface="微软雅黑" panose="020B0503020204020204" pitchFamily="34" charset="-122"/>
                  <a:ea typeface="微软雅黑" panose="020B0503020204020204" pitchFamily="34" charset="-122"/>
                </a:rPr>
                <a:t>5.6 </a:t>
              </a:r>
              <a:r>
                <a:rPr lang="zh-CN" altLang="en-US" sz="2800" dirty="0">
                  <a:solidFill>
                    <a:srgbClr val="FF0000"/>
                  </a:solidFill>
                  <a:latin typeface="微软雅黑" panose="020B0503020204020204" pitchFamily="34" charset="-122"/>
                  <a:ea typeface="微软雅黑" panose="020B0503020204020204" pitchFamily="34" charset="-122"/>
                </a:rPr>
                <a:t>超参数优化</a:t>
              </a:r>
              <a:endParaRPr lang="en-US" altLang="zh-CN" sz="2800" dirty="0">
                <a:solidFill>
                  <a:srgbClr val="FF0000"/>
                </a:solidFill>
                <a:latin typeface="微软雅黑" panose="020B0503020204020204" pitchFamily="34" charset="-122"/>
                <a:ea typeface="微软雅黑" panose="020B0503020204020204" pitchFamily="34" charset="-122"/>
              </a:endParaRPr>
            </a:p>
            <a:p>
              <a:endParaRPr lang="zh-CN" altLang="en-US" sz="2800" dirty="0">
                <a:solidFill>
                  <a:srgbClr val="000000"/>
                </a:solidFill>
                <a:latin typeface="微软雅黑" panose="020B0503020204020204" pitchFamily="34" charset="-122"/>
                <a:ea typeface="微软雅黑" panose="020B0503020204020204" pitchFamily="34" charset="-122"/>
              </a:endParaRPr>
            </a:p>
          </p:txBody>
        </p:sp>
        <p:cxnSp>
          <p:nvCxnSpPr>
            <p:cNvPr id="12" name="直接箭头连接符 11"/>
            <p:cNvCxnSpPr/>
            <p:nvPr/>
          </p:nvCxnSpPr>
          <p:spPr>
            <a:xfrm>
              <a:off x="2683027" y="2905141"/>
              <a:ext cx="2168382" cy="1243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9" name="组合 18"/>
          <p:cNvGrpSpPr/>
          <p:nvPr/>
        </p:nvGrpSpPr>
        <p:grpSpPr>
          <a:xfrm>
            <a:off x="3708400" y="5347975"/>
            <a:ext cx="7273782" cy="954107"/>
            <a:chOff x="2683027" y="2633126"/>
            <a:chExt cx="7273782" cy="954107"/>
          </a:xfrm>
        </p:grpSpPr>
        <p:sp>
          <p:nvSpPr>
            <p:cNvPr id="20" name="文本框 19"/>
            <p:cNvSpPr txBox="1"/>
            <p:nvPr/>
          </p:nvSpPr>
          <p:spPr>
            <a:xfrm>
              <a:off x="4851409" y="2633126"/>
              <a:ext cx="5105400" cy="954107"/>
            </a:xfrm>
            <a:prstGeom prst="rect">
              <a:avLst/>
            </a:prstGeom>
            <a:noFill/>
            <a:ln w="38100">
              <a:noFill/>
            </a:ln>
          </p:spPr>
          <p:txBody>
            <a:bodyPr wrap="square" rtlCol="0">
              <a:spAutoFit/>
            </a:bodyPr>
            <a:lstStyle/>
            <a:p>
              <a:r>
                <a:rPr lang="en-US" altLang="zh-CN" sz="2800" dirty="0">
                  <a:solidFill>
                    <a:srgbClr val="FF0000"/>
                  </a:solidFill>
                  <a:latin typeface="微软雅黑" panose="020B0503020204020204" pitchFamily="34" charset="-122"/>
                  <a:ea typeface="微软雅黑" panose="020B0503020204020204" pitchFamily="34" charset="-122"/>
                </a:rPr>
                <a:t>5.3</a:t>
              </a:r>
              <a:r>
                <a:rPr lang="zh-CN" altLang="en-US" sz="2800" dirty="0">
                  <a:solidFill>
                    <a:srgbClr val="FF0000"/>
                  </a:solidFill>
                  <a:latin typeface="微软雅黑" panose="020B0503020204020204" pitchFamily="34" charset="-122"/>
                  <a:ea typeface="微软雅黑" panose="020B0503020204020204" pitchFamily="34" charset="-122"/>
                </a:rPr>
                <a:t>自适应学习率、梯度优化</a:t>
              </a:r>
              <a:endParaRPr lang="en-US" altLang="zh-CN" sz="2800" dirty="0">
                <a:solidFill>
                  <a:srgbClr val="FF0000"/>
                </a:solidFill>
                <a:latin typeface="微软雅黑" panose="020B0503020204020204" pitchFamily="34" charset="-122"/>
                <a:ea typeface="微软雅黑" panose="020B0503020204020204" pitchFamily="34" charset="-122"/>
              </a:endParaRPr>
            </a:p>
            <a:p>
              <a:endParaRPr lang="zh-CN" altLang="en-US" sz="2800" dirty="0">
                <a:solidFill>
                  <a:srgbClr val="000000"/>
                </a:solidFill>
                <a:latin typeface="微软雅黑" panose="020B0503020204020204" pitchFamily="34" charset="-122"/>
                <a:ea typeface="微软雅黑" panose="020B0503020204020204" pitchFamily="34" charset="-122"/>
              </a:endParaRPr>
            </a:p>
          </p:txBody>
        </p:sp>
        <p:cxnSp>
          <p:nvCxnSpPr>
            <p:cNvPr id="21" name="直接箭头连接符 20"/>
            <p:cNvCxnSpPr/>
            <p:nvPr/>
          </p:nvCxnSpPr>
          <p:spPr>
            <a:xfrm>
              <a:off x="2683027" y="2905141"/>
              <a:ext cx="2168382" cy="1243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barn(inVertical)">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barn(inVertical)">
                                      <p:cBhvr>
                                        <p:cTn id="1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11761</Words>
  <Application>WPS 演示</Application>
  <PresentationFormat>宽屏</PresentationFormat>
  <Paragraphs>1377</Paragraphs>
  <Slides>83</Slides>
  <Notes>83</Notes>
  <HiddenSlides>0</HiddenSlides>
  <MMClips>0</MMClips>
  <ScaleCrop>false</ScaleCrop>
  <HeadingPairs>
    <vt:vector size="8" baseType="variant">
      <vt:variant>
        <vt:lpstr>已用的字体</vt:lpstr>
      </vt:variant>
      <vt:variant>
        <vt:i4>14</vt:i4>
      </vt:variant>
      <vt:variant>
        <vt:lpstr>主题</vt:lpstr>
      </vt:variant>
      <vt:variant>
        <vt:i4>1</vt:i4>
      </vt:variant>
      <vt:variant>
        <vt:lpstr>嵌入 OLE 服务器</vt:lpstr>
      </vt:variant>
      <vt:variant>
        <vt:i4>98</vt:i4>
      </vt:variant>
      <vt:variant>
        <vt:lpstr>幻灯片标题</vt:lpstr>
      </vt:variant>
      <vt:variant>
        <vt:i4>83</vt:i4>
      </vt:variant>
    </vt:vector>
  </HeadingPairs>
  <TitlesOfParts>
    <vt:vector size="196" baseType="lpstr">
      <vt:lpstr>Arial</vt:lpstr>
      <vt:lpstr>宋体</vt:lpstr>
      <vt:lpstr>Wingdings</vt:lpstr>
      <vt:lpstr>微软雅黑</vt:lpstr>
      <vt:lpstr>楷体</vt:lpstr>
      <vt:lpstr>Cambria Math</vt:lpstr>
      <vt:lpstr>Arial Unicode MS</vt:lpstr>
      <vt:lpstr>等线</vt:lpstr>
      <vt:lpstr>Times New Roman</vt:lpstr>
      <vt:lpstr>Helvetica Neue</vt:lpstr>
      <vt:lpstr>Times</vt:lpstr>
      <vt:lpstr>Wingdings 3</vt:lpstr>
      <vt:lpstr>BatangChe</vt:lpstr>
      <vt:lpstr>Segoe Print</vt:lpstr>
      <vt:lpstr>Office 主题​​</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Equation.3</vt:lpstr>
      <vt:lpstr>Equation.3</vt:lpstr>
      <vt:lpstr>Equation.3</vt:lpstr>
      <vt:lpstr>Equation.3</vt:lpstr>
      <vt:lpstr>Equation.3</vt:lpstr>
      <vt:lpstr>Equation.3</vt:lpstr>
      <vt:lpstr>Equation.3</vt:lpstr>
      <vt:lpstr>Equation.DSMT4</vt:lpstr>
      <vt:lpstr>Equation.3</vt:lpstr>
      <vt:lpstr>Equation.3</vt:lpstr>
      <vt:lpstr>Equation.3</vt:lpstr>
      <vt:lpstr>Equation.3</vt:lpstr>
      <vt:lpstr>Equation.3</vt:lpstr>
      <vt:lpstr>Equation.3</vt:lpstr>
      <vt:lpstr>Equation.3</vt:lpstr>
      <vt:lpstr>Equation.3</vt:lpstr>
      <vt:lpstr>Equation.3</vt:lpstr>
      <vt:lpstr>Equation.3</vt:lpstr>
      <vt:lpstr>Equation.DSMT4</vt:lpstr>
      <vt:lpstr>Equation.3</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Wan</dc:creator>
  <cp:lastModifiedBy>许万茹</cp:lastModifiedBy>
  <cp:revision>605</cp:revision>
  <dcterms:created xsi:type="dcterms:W3CDTF">2020-05-12T07:42:00Z</dcterms:created>
  <dcterms:modified xsi:type="dcterms:W3CDTF">2021-10-11T03:11:52Z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2052-11.1.0.10938</vt:lpwstr>
  </property>
  <property fmtid="{D5CDD505-2E9C-101B-9397-08002B2CF9AE}" pid="3" name="ICV">
    <vt:lpwstr>19E29A4D99E94545AF095BD21E45BB19</vt:lpwstr>
  </property>
</Properties>
</file>